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5"/>
  </p:sldMasterIdLst>
  <p:notesMasterIdLst>
    <p:notesMasterId r:id="rId22"/>
  </p:notesMasterIdLst>
  <p:sldIdLst>
    <p:sldId id="256" r:id="rId6"/>
    <p:sldId id="258" r:id="rId7"/>
    <p:sldId id="277" r:id="rId8"/>
    <p:sldId id="306" r:id="rId9"/>
    <p:sldId id="304" r:id="rId10"/>
    <p:sldId id="341" r:id="rId11"/>
    <p:sldId id="263" r:id="rId12"/>
    <p:sldId id="347" r:id="rId13"/>
    <p:sldId id="353" r:id="rId14"/>
    <p:sldId id="344" r:id="rId15"/>
    <p:sldId id="349" r:id="rId16"/>
    <p:sldId id="354" r:id="rId17"/>
    <p:sldId id="273" r:id="rId18"/>
    <p:sldId id="276" r:id="rId19"/>
    <p:sldId id="274" r:id="rId20"/>
    <p:sldId id="272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0489"/>
    <a:srgbClr val="FFA714"/>
    <a:srgbClr val="008F00"/>
    <a:srgbClr val="EBAA4B"/>
    <a:srgbClr val="FFD28A"/>
    <a:srgbClr val="F44275"/>
    <a:srgbClr val="2AA85D"/>
    <a:srgbClr val="D56161"/>
    <a:srgbClr val="0092D2"/>
    <a:srgbClr val="0921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746" autoAdjust="0"/>
    <p:restoredTop sz="92978" autoAdjust="0"/>
  </p:normalViewPr>
  <p:slideViewPr>
    <p:cSldViewPr snapToGrid="0">
      <p:cViewPr varScale="1">
        <p:scale>
          <a:sx n="104" d="100"/>
          <a:sy n="104" d="100"/>
        </p:scale>
        <p:origin x="1352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EF848D-BB6A-463E-ADE4-B4C89F66527F}" type="datetimeFigureOut">
              <a:rPr lang="en-US" smtClean="0"/>
              <a:t>7/31/25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1B57EC-FDE0-4863-A8CA-C6576D3DAD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695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223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62560" marR="508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54759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6195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1772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0081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2995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0312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0544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1953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0222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500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2700" marR="41910">
              <a:lnSpc>
                <a:spcPct val="100000"/>
              </a:lnSpc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6498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1838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5118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PPT slides</a:t>
            </a:r>
          </a:p>
          <a:p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Cinquain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Poems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Image: chart from other PPT combined with the first poem – label the poem with the chart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88999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4891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C81379B-8A28-753F-FF7C-B5B1B6CA6B2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CB12F95-4D2F-9BD7-B2DA-06F3BCFD73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63261" y="1788286"/>
            <a:ext cx="7983415" cy="1307016"/>
          </a:xfrm>
          <a:prstGeom prst="rect">
            <a:avLst/>
          </a:prstGeom>
        </p:spPr>
        <p:txBody>
          <a:bodyPr anchor="b"/>
          <a:lstStyle>
            <a:lvl1pPr algn="ctr">
              <a:defRPr sz="5400" b="1">
                <a:solidFill>
                  <a:srgbClr val="EA4F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D46029BD-EF31-BE42-1F57-03BCCF5145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46003" y="3110192"/>
            <a:ext cx="5099994" cy="3735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3200" b="0" i="0">
                <a:solidFill>
                  <a:srgbClr val="0C693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spc="300" dirty="0">
              <a:solidFill>
                <a:srgbClr val="026134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5654D56-0933-3A5C-2746-1AD3C95231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39200" y="6165849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49687-2253-0748-8169-5AEF326C3D1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" name="Picture 1" descr="A picture containing logo&#10;&#10;Description automatically generated">
            <a:extLst>
              <a:ext uri="{FF2B5EF4-FFF2-40B4-BE49-F238E27FC236}">
                <a16:creationId xmlns:a16="http://schemas.microsoft.com/office/drawing/2014/main" id="{2D224007-44E1-D5AE-E2A3-3C1E847EC69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0238" y="311611"/>
            <a:ext cx="2911523" cy="1250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7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7/31/25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49687-2253-0748-8169-5AEF326C3D1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Background pattern&#10;&#10;Description automatically generated with low confidence">
            <a:extLst>
              <a:ext uri="{FF2B5EF4-FFF2-40B4-BE49-F238E27FC236}">
                <a16:creationId xmlns:a16="http://schemas.microsoft.com/office/drawing/2014/main" id="{C9D80013-0B42-534D-A661-5D34F77CD00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4F573531-3C56-972C-F890-77F37BA652B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100" y="5943600"/>
            <a:ext cx="1357076" cy="583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829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BB912D3-5C27-C9EC-11FD-AE8B7002C49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A73FBF9-7B60-E78B-0220-B6335915E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39200" y="6165849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49687-2253-0748-8169-5AEF326C3D1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FEE36C4-BC0F-B5CA-F5FD-474C1288609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6100" y="5943600"/>
            <a:ext cx="1357075" cy="58304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DB5AB89-5172-FB5D-CD37-40955709FF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6971" y="2976155"/>
            <a:ext cx="8518059" cy="905691"/>
          </a:xfrm>
          <a:prstGeom prst="rect">
            <a:avLst/>
          </a:prstGeom>
        </p:spPr>
        <p:txBody>
          <a:bodyPr anchor="b"/>
          <a:lstStyle>
            <a:lvl1pPr algn="ctr">
              <a:defRPr sz="5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</p:spTree>
    <p:extLst>
      <p:ext uri="{BB962C8B-B14F-4D97-AF65-F5344CB8AC3E}">
        <p14:creationId xmlns:p14="http://schemas.microsoft.com/office/powerpoint/2010/main" val="32987128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ACC7931-256B-3FC4-A3D3-E5F9BA9203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6D47F5A-0431-D5A5-C9F9-012DBDD5E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39200" y="6165849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49687-2253-0748-8169-5AEF326C3D1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07DE163-1465-0AF1-6F54-C82F10DCED1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6100" y="5943600"/>
            <a:ext cx="1357075" cy="583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8082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 with low confidence">
            <a:extLst>
              <a:ext uri="{FF2B5EF4-FFF2-40B4-BE49-F238E27FC236}">
                <a16:creationId xmlns:a16="http://schemas.microsoft.com/office/drawing/2014/main" id="{E180322E-F516-325E-3D98-F48B471831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81036"/>
            <a:ext cx="12192000" cy="6176963"/>
          </a:xfrm>
          <a:prstGeom prst="rect">
            <a:avLst/>
          </a:prstGeom>
        </p:spPr>
      </p:pic>
      <p:pic>
        <p:nvPicPr>
          <p:cNvPr id="11" name="Picture 10" descr="A picture containing logo&#10;&#10;Description automatically generated">
            <a:extLst>
              <a:ext uri="{FF2B5EF4-FFF2-40B4-BE49-F238E27FC236}">
                <a16:creationId xmlns:a16="http://schemas.microsoft.com/office/drawing/2014/main" id="{7970CF46-51BD-D8B6-5FB3-3BF43A5A4C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100" y="5943600"/>
            <a:ext cx="1357076" cy="583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9D984E8-58BE-52E6-E570-78419EF67AB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765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620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 with low confidence">
            <a:extLst>
              <a:ext uri="{FF2B5EF4-FFF2-40B4-BE49-F238E27FC236}">
                <a16:creationId xmlns:a16="http://schemas.microsoft.com/office/drawing/2014/main" id="{E180322E-F516-325E-3D98-F48B471831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EE40836-0A2A-37A0-B9AE-CCDB72BD97B1}"/>
              </a:ext>
            </a:extLst>
          </p:cNvPr>
          <p:cNvSpPr/>
          <p:nvPr userDrawn="1"/>
        </p:nvSpPr>
        <p:spPr>
          <a:xfrm>
            <a:off x="0" y="6370983"/>
            <a:ext cx="12192000" cy="48701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9B9E47A-3318-D068-0142-967E26361F9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72718" y="5436704"/>
            <a:ext cx="1282148" cy="128214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8A33076-115E-D79D-FA29-48117D17E07B}"/>
              </a:ext>
            </a:extLst>
          </p:cNvPr>
          <p:cNvSpPr txBox="1"/>
          <p:nvPr userDrawn="1"/>
        </p:nvSpPr>
        <p:spPr>
          <a:xfrm>
            <a:off x="1966290" y="6429825"/>
            <a:ext cx="8259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Florida Department of Agriculture and Consumer Services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598C845-00D6-E116-C26F-2BE0336903F7}"/>
              </a:ext>
            </a:extLst>
          </p:cNvPr>
          <p:cNvSpPr txBox="1"/>
          <p:nvPr userDrawn="1"/>
        </p:nvSpPr>
        <p:spPr>
          <a:xfrm>
            <a:off x="3531704" y="6015095"/>
            <a:ext cx="51285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i="1" dirty="0">
                <a:solidFill>
                  <a:srgbClr val="1B1B1B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This institution is an equal opportunity provider.</a:t>
            </a:r>
            <a:endParaRPr lang="en-US" sz="1400" b="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1928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 with low confidence">
            <a:extLst>
              <a:ext uri="{FF2B5EF4-FFF2-40B4-BE49-F238E27FC236}">
                <a16:creationId xmlns:a16="http://schemas.microsoft.com/office/drawing/2014/main" id="{E180322E-F516-325E-3D98-F48B471831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548EAD74-4BB0-A778-CF86-2A2D02DF66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100" y="327026"/>
            <a:ext cx="11036300" cy="354012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 b="1">
                <a:solidFill>
                  <a:srgbClr val="EA4F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5C882F1-0EAD-3CA4-E146-BB365F19AA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6100" y="914400"/>
            <a:ext cx="11036300" cy="5262563"/>
          </a:xfrm>
          <a:prstGeom prst="rect">
            <a:avLst/>
          </a:prstGeom>
        </p:spPr>
        <p:txBody>
          <a:bodyPr lIns="0" tIns="0" rIns="0" bIns="0"/>
          <a:lstStyle>
            <a:lvl1pPr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1" name="Picture 10" descr="A picture containing logo&#10;&#10;Description automatically generated">
            <a:extLst>
              <a:ext uri="{FF2B5EF4-FFF2-40B4-BE49-F238E27FC236}">
                <a16:creationId xmlns:a16="http://schemas.microsoft.com/office/drawing/2014/main" id="{7970CF46-51BD-D8B6-5FB3-3BF43A5A4C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100" y="5943600"/>
            <a:ext cx="1357076" cy="583040"/>
          </a:xfrm>
          <a:prstGeom prst="rect">
            <a:avLst/>
          </a:prstGeom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E7E3896-612C-75AF-26EA-ECD878997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39200" y="6165849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49687-2253-0748-8169-5AEF326C3D1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9123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7/31/25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6485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69" r:id="rId2"/>
    <p:sldLayoutId id="2147483689" r:id="rId3"/>
    <p:sldLayoutId id="2147483690" r:id="rId4"/>
    <p:sldLayoutId id="2147483688" r:id="rId5"/>
    <p:sldLayoutId id="2147483687" r:id="rId6"/>
    <p:sldLayoutId id="2147483664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hyperlink" Target="https://gpb.pbslearningmedia.org/resource/lpsc10.sci.life.lp_needwant/needs-vs-wants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://www.freshfromflorida.com/Recipes/" TargetMode="External"/><Relationship Id="rId4" Type="http://schemas.openxmlformats.org/officeDocument/2006/relationships/image" Target="../media/image4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www.freshfromflorida.com/Divisions-Offices/Food-Nutrition-and-Wellness/National-School-Lunch-Program/Farm-to-School/School-Garden-Resources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6.png"/><Relationship Id="rId4" Type="http://schemas.openxmlformats.org/officeDocument/2006/relationships/image" Target="../media/image25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7.emf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png"/><Relationship Id="rId4" Type="http://schemas.openxmlformats.org/officeDocument/2006/relationships/image" Target="../media/image29.jpeg"/><Relationship Id="rId9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BB40B5B-F601-8C8D-3859-1D4C3C45C9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3">
            <a:extLst>
              <a:ext uri="{FF2B5EF4-FFF2-40B4-BE49-F238E27FC236}">
                <a16:creationId xmlns:a16="http://schemas.microsoft.com/office/drawing/2014/main" id="{8274CA00-ABF9-B873-8F2A-111619DC0C39}"/>
              </a:ext>
            </a:extLst>
          </p:cNvPr>
          <p:cNvSpPr txBox="1">
            <a:spLocks/>
          </p:cNvSpPr>
          <p:nvPr/>
        </p:nvSpPr>
        <p:spPr>
          <a:xfrm>
            <a:off x="2104292" y="2277201"/>
            <a:ext cx="7983415" cy="13070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 cap="all" spc="200" baseline="0">
                <a:solidFill>
                  <a:srgbClr val="EA4F53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8000" cap="none" dirty="0">
                <a:solidFill>
                  <a:srgbClr val="240489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Blueberry</a:t>
            </a:r>
          </a:p>
        </p:txBody>
      </p:sp>
    </p:spTree>
    <p:extLst>
      <p:ext uri="{BB962C8B-B14F-4D97-AF65-F5344CB8AC3E}">
        <p14:creationId xmlns:p14="http://schemas.microsoft.com/office/powerpoint/2010/main" val="13545065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7C01598-8C98-7168-6789-E7DDEAE0BC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448412" y="430047"/>
            <a:ext cx="5816435" cy="56716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 defTabSz="91440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400" b="1" dirty="0">
                <a:solidFill>
                  <a:srgbClr val="C00000"/>
                </a:solidFill>
                <a:latin typeface="Arial Black" panose="020B0A04020102020204" pitchFamily="34" charset="0"/>
              </a:rPr>
              <a:t>K-2 SOCIAL STUDIES</a:t>
            </a:r>
          </a:p>
        </p:txBody>
      </p:sp>
      <p:sp>
        <p:nvSpPr>
          <p:cNvPr id="27" name="Rectangle 26"/>
          <p:cNvSpPr/>
          <p:nvPr/>
        </p:nvSpPr>
        <p:spPr>
          <a:xfrm>
            <a:off x="448413" y="789150"/>
            <a:ext cx="9098358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3600" b="1" dirty="0">
                <a:solidFill>
                  <a:srgbClr val="240489"/>
                </a:solidFill>
                <a:latin typeface="Arial" charset="0"/>
                <a:ea typeface="Arial" charset="0"/>
                <a:cs typeface="Arial" charset="0"/>
              </a:rPr>
              <a:t>WANTS VS. NEEDS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F53D6D6-212F-B2F6-9668-E5774A17008F}"/>
              </a:ext>
            </a:extLst>
          </p:cNvPr>
          <p:cNvSpPr txBox="1"/>
          <p:nvPr/>
        </p:nvSpPr>
        <p:spPr>
          <a:xfrm>
            <a:off x="7211784" y="968055"/>
            <a:ext cx="3788228" cy="209288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Learn about Colonial America:</a:t>
            </a:r>
          </a:p>
          <a:p>
            <a:pPr algn="ctr">
              <a:spcAft>
                <a:spcPts val="1200"/>
              </a:spcAft>
            </a:pPr>
            <a:r>
              <a:rPr lang="en-US" sz="2400" u="sng" dirty="0">
                <a:solidFill>
                  <a:srgbClr val="24048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http://</a:t>
            </a:r>
            <a:r>
              <a:rPr lang="en-US" sz="2400" u="sng" dirty="0" err="1">
                <a:solidFill>
                  <a:srgbClr val="24048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www.socialstudiesforkids.com</a:t>
            </a:r>
            <a:r>
              <a:rPr lang="en-US" sz="2400" u="sng" dirty="0">
                <a:solidFill>
                  <a:srgbClr val="24048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/articles/</a:t>
            </a:r>
            <a:r>
              <a:rPr lang="en-US" sz="2400" u="sng" dirty="0" err="1">
                <a:solidFill>
                  <a:srgbClr val="24048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ushistory</a:t>
            </a:r>
            <a:r>
              <a:rPr lang="en-US" sz="2400" u="sng" dirty="0">
                <a:solidFill>
                  <a:srgbClr val="24048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/13colonies1.htm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15D5A5-A9E0-D8F2-770E-ECF6FE1E56D8}"/>
              </a:ext>
            </a:extLst>
          </p:cNvPr>
          <p:cNvSpPr txBox="1"/>
          <p:nvPr/>
        </p:nvSpPr>
        <p:spPr>
          <a:xfrm>
            <a:off x="6792683" y="4059942"/>
            <a:ext cx="4626429" cy="201593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Learn more about how Native Americans used the “star berry”:</a:t>
            </a:r>
          </a:p>
          <a:p>
            <a:pPr algn="ctr">
              <a:spcAft>
                <a:spcPts val="1200"/>
              </a:spcAft>
            </a:pPr>
            <a:r>
              <a:rPr lang="en-US" sz="2400" u="sng" dirty="0">
                <a:solidFill>
                  <a:srgbClr val="24048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</a:t>
            </a:r>
            <a:r>
              <a:rPr lang="en-US" sz="2400" u="sng" dirty="0" err="1">
                <a:solidFill>
                  <a:srgbClr val="24048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blueberry.org</a:t>
            </a:r>
            <a:r>
              <a:rPr lang="en-US" sz="2400" u="sng" dirty="0">
                <a:solidFill>
                  <a:srgbClr val="24048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/about-blueberries/history-of-blueberries/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F942F50-3AB8-998A-0C47-88B84EFB220C}"/>
              </a:ext>
            </a:extLst>
          </p:cNvPr>
          <p:cNvSpPr txBox="1"/>
          <p:nvPr/>
        </p:nvSpPr>
        <p:spPr>
          <a:xfrm>
            <a:off x="866582" y="1790090"/>
            <a:ext cx="5154267" cy="32778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Learn about wants vs. needs and complete correlating activities: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u="sng" dirty="0">
                <a:solidFill>
                  <a:srgbClr val="240489"/>
                </a:solidFill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https://gpb.pbslearningmedia.org/resource/lpsc10.sci.life.lp_needwant/needs-vs-wants/</a:t>
            </a:r>
            <a:endParaRPr lang="en-US" sz="2400" u="sng" dirty="0">
              <a:solidFill>
                <a:srgbClr val="24048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u="sng" dirty="0">
                <a:solidFill>
                  <a:srgbClr val="24048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http://</a:t>
            </a:r>
            <a:r>
              <a:rPr lang="en-US" sz="2400" u="sng" dirty="0" err="1">
                <a:solidFill>
                  <a:srgbClr val="24048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www.socialstudiesforkids</a:t>
            </a:r>
            <a:r>
              <a:rPr lang="en-US" sz="2400" u="sng" dirty="0">
                <a:solidFill>
                  <a:srgbClr val="24048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br>
              <a:rPr lang="en-US" sz="2400" u="sng" dirty="0">
                <a:solidFill>
                  <a:srgbClr val="24048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u="sng" dirty="0">
                <a:solidFill>
                  <a:srgbClr val="24048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com/articles/economics/wantsandneeds1.htm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83196B87-B678-060A-C68E-0EE4937A08C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9327"/>
          <a:stretch/>
        </p:blipFill>
        <p:spPr>
          <a:xfrm>
            <a:off x="4997592" y="4767944"/>
            <a:ext cx="2013403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2509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9BD1408-4D23-1974-ED1F-8C4957DDE3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585850" y="4721846"/>
            <a:ext cx="38461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rial" charset="0"/>
                <a:ea typeface="Arial" charset="0"/>
                <a:cs typeface="Arial" charset="0"/>
              </a:rPr>
              <a:t>Some fruits, like pomegranates and oranges, grow on trees! Most of the fruit we eat are grown this way.</a:t>
            </a: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279565" y="261727"/>
            <a:ext cx="3443349" cy="56572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 defTabSz="91440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400" b="1" dirty="0">
                <a:solidFill>
                  <a:srgbClr val="008F00"/>
                </a:solidFill>
                <a:latin typeface="Arial Black" panose="020B0A04020102020204" pitchFamily="34" charset="0"/>
              </a:rPr>
              <a:t>K-2 SCIENCE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79565" y="639632"/>
            <a:ext cx="5152406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3600" b="1" dirty="0">
                <a:solidFill>
                  <a:srgbClr val="240489"/>
                </a:solidFill>
                <a:latin typeface="Arial" charset="0"/>
                <a:ea typeface="Arial" charset="0"/>
                <a:cs typeface="Arial" charset="0"/>
              </a:rPr>
              <a:t>HOW PLANTS GROW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7213205-2C3F-6166-B19C-769D45175974}"/>
              </a:ext>
            </a:extLst>
          </p:cNvPr>
          <p:cNvSpPr txBox="1"/>
          <p:nvPr/>
        </p:nvSpPr>
        <p:spPr>
          <a:xfrm>
            <a:off x="6647706" y="4721846"/>
            <a:ext cx="40420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rial" charset="0"/>
                <a:ea typeface="Arial" charset="0"/>
                <a:cs typeface="Arial" charset="0"/>
              </a:rPr>
              <a:t>Some produce grows in the ground. Roots, like radishes and carrots, grow beneath the soil. Don’t pull them out too soon!</a:t>
            </a:r>
          </a:p>
        </p:txBody>
      </p:sp>
      <p:pic>
        <p:nvPicPr>
          <p:cNvPr id="6" name="Picture 5" descr="A tree with fruit growing on it&#10;&#10;Description automatically generated with low confidence">
            <a:extLst>
              <a:ext uri="{FF2B5EF4-FFF2-40B4-BE49-F238E27FC236}">
                <a16:creationId xmlns:a16="http://schemas.microsoft.com/office/drawing/2014/main" id="{D20AA2AC-5FE0-85EC-504C-491116F598F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8725" y="2000353"/>
            <a:ext cx="3853246" cy="256630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1020EC-70CE-A5AE-3644-4ADA43E98A97}"/>
              </a:ext>
            </a:extLst>
          </p:cNvPr>
          <p:cNvSpPr txBox="1"/>
          <p:nvPr/>
        </p:nvSpPr>
        <p:spPr>
          <a:xfrm>
            <a:off x="2333401" y="1453282"/>
            <a:ext cx="23438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24048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0108DBF-B0E4-90B1-6B34-7322AD605FFA}"/>
              </a:ext>
            </a:extLst>
          </p:cNvPr>
          <p:cNvSpPr txBox="1"/>
          <p:nvPr/>
        </p:nvSpPr>
        <p:spPr>
          <a:xfrm>
            <a:off x="7496791" y="1453282"/>
            <a:ext cx="23438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24048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ROOTS</a:t>
            </a:r>
          </a:p>
        </p:txBody>
      </p:sp>
      <p:pic>
        <p:nvPicPr>
          <p:cNvPr id="10" name="Picture 9" descr="A picture containing ground, grass, outdoor, radish&#10;&#10;Description automatically generated">
            <a:extLst>
              <a:ext uri="{FF2B5EF4-FFF2-40B4-BE49-F238E27FC236}">
                <a16:creationId xmlns:a16="http://schemas.microsoft.com/office/drawing/2014/main" id="{D0C54BA9-AFC6-F9C9-D5D2-A9DBF046D05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6523" y="2000353"/>
            <a:ext cx="3853247" cy="2568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2917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1ED9B0-EE46-7179-C389-F995F96DAB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435330" y="4721846"/>
            <a:ext cx="41400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rial" charset="0"/>
                <a:ea typeface="Arial" charset="0"/>
                <a:cs typeface="Arial" charset="0"/>
              </a:rPr>
              <a:t>Fruit can also grow on a bush. This month’s Harvest of the Month, the blueberry, grows on bushes.</a:t>
            </a: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279565" y="261727"/>
            <a:ext cx="3443349" cy="56572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 defTabSz="91440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400" b="1" dirty="0">
                <a:solidFill>
                  <a:srgbClr val="008F00"/>
                </a:solidFill>
                <a:latin typeface="Arial Black" panose="020B0A04020102020204" pitchFamily="34" charset="0"/>
              </a:rPr>
              <a:t>K-2 SCIENCE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79565" y="639632"/>
            <a:ext cx="5152406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3600" b="1" dirty="0">
                <a:solidFill>
                  <a:srgbClr val="240489"/>
                </a:solidFill>
                <a:latin typeface="Arial" charset="0"/>
                <a:ea typeface="Arial" charset="0"/>
                <a:cs typeface="Arial" charset="0"/>
              </a:rPr>
              <a:t>HOW PLANTS GROW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7213205-2C3F-6166-B19C-769D45175974}"/>
              </a:ext>
            </a:extLst>
          </p:cNvPr>
          <p:cNvSpPr txBox="1"/>
          <p:nvPr/>
        </p:nvSpPr>
        <p:spPr>
          <a:xfrm>
            <a:off x="6647706" y="4721846"/>
            <a:ext cx="4042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rial" charset="0"/>
                <a:ea typeface="Arial" charset="0"/>
                <a:cs typeface="Arial" charset="0"/>
              </a:rPr>
              <a:t>Squash, melons, and grapes all grow on a vine.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20AA2AC-5FE0-85EC-504C-491116F598F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80618" y="2000353"/>
            <a:ext cx="3849460" cy="256630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1020EC-70CE-A5AE-3644-4ADA43E98A97}"/>
              </a:ext>
            </a:extLst>
          </p:cNvPr>
          <p:cNvSpPr txBox="1"/>
          <p:nvPr/>
        </p:nvSpPr>
        <p:spPr>
          <a:xfrm>
            <a:off x="2333401" y="1453282"/>
            <a:ext cx="23438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24048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BUSHES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0108DBF-B0E4-90B1-6B34-7322AD605FFA}"/>
              </a:ext>
            </a:extLst>
          </p:cNvPr>
          <p:cNvSpPr txBox="1"/>
          <p:nvPr/>
        </p:nvSpPr>
        <p:spPr>
          <a:xfrm>
            <a:off x="7496791" y="1453282"/>
            <a:ext cx="23438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24048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VINES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0C54BA9-AFC6-F9C9-D5D2-A9DBF046D05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36523" y="2005347"/>
            <a:ext cx="3853247" cy="2558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7282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50C2B71-9A45-158F-D0CC-6E93113BFF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Content Placeholder 14">
            <a:extLst>
              <a:ext uri="{FF2B5EF4-FFF2-40B4-BE49-F238E27FC236}">
                <a16:creationId xmlns:a16="http://schemas.microsoft.com/office/drawing/2014/main" id="{64DF6A4F-7285-56A4-C49A-8B364D7BFD7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51235" y="1966118"/>
            <a:ext cx="6911422" cy="3727111"/>
          </a:xfrm>
        </p:spPr>
        <p:txBody>
          <a:bodyPr>
            <a:normAutofit/>
          </a:bodyPr>
          <a:lstStyle/>
          <a:p>
            <a:pPr>
              <a:spcBef>
                <a:spcPts val="1300"/>
              </a:spcBef>
              <a:buClr>
                <a:srgbClr val="240489"/>
              </a:buClr>
            </a:pPr>
            <a:r>
              <a:rPr lang="en-US" sz="2400" b="0" i="0" dirty="0">
                <a:solidFill>
                  <a:srgbClr val="4D4D4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Blueberries are one of the best natural sources of antioxidants.</a:t>
            </a:r>
          </a:p>
          <a:p>
            <a:pPr>
              <a:spcBef>
                <a:spcPts val="1300"/>
              </a:spcBef>
              <a:buClr>
                <a:srgbClr val="240489"/>
              </a:buClr>
            </a:pPr>
            <a:r>
              <a:rPr lang="en-US" sz="2400" i="0" dirty="0">
                <a:solidFill>
                  <a:srgbClr val="4D4D4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Blueberries contain vitamins, minerals, and antioxidants that provide notable health benefits</a:t>
            </a:r>
          </a:p>
          <a:p>
            <a:pPr>
              <a:spcBef>
                <a:spcPts val="1300"/>
              </a:spcBef>
              <a:buClr>
                <a:srgbClr val="240489"/>
              </a:buClr>
            </a:pPr>
            <a:r>
              <a:rPr lang="en-US" sz="2400" i="0" dirty="0">
                <a:solidFill>
                  <a:srgbClr val="4D4D4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Blueberries are rich in vitamin K, which plays an important role in promoting heart health. It is also important to bone health and blood clotting.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0">
            <a:extLst>
              <a:ext uri="{FF2B5EF4-FFF2-40B4-BE49-F238E27FC236}">
                <a16:creationId xmlns:a16="http://schemas.microsoft.com/office/drawing/2014/main" id="{E9562CDE-3F7A-04F6-58C3-E16C1604DBAA}"/>
              </a:ext>
            </a:extLst>
          </p:cNvPr>
          <p:cNvSpPr txBox="1">
            <a:spLocks/>
          </p:cNvSpPr>
          <p:nvPr/>
        </p:nvSpPr>
        <p:spPr>
          <a:xfrm>
            <a:off x="4551235" y="914400"/>
            <a:ext cx="7104185" cy="3540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 cap="all" spc="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>
                <a:solidFill>
                  <a:srgbClr val="240489"/>
                </a:solidFill>
                <a:latin typeface="Arial Black" pitchFamily="34" charset="0"/>
              </a:rPr>
              <a:t>NUTRITION NUGGET</a:t>
            </a:r>
          </a:p>
        </p:txBody>
      </p:sp>
    </p:spTree>
    <p:extLst>
      <p:ext uri="{BB962C8B-B14F-4D97-AF65-F5344CB8AC3E}">
        <p14:creationId xmlns:p14="http://schemas.microsoft.com/office/powerpoint/2010/main" val="10862278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64BFBA2-8A0D-1063-FEAF-63251A7261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F44B3B6-5058-7A6D-ED77-BE49E97EF4D8}"/>
              </a:ext>
            </a:extLst>
          </p:cNvPr>
          <p:cNvSpPr txBox="1">
            <a:spLocks/>
          </p:cNvSpPr>
          <p:nvPr/>
        </p:nvSpPr>
        <p:spPr>
          <a:xfrm>
            <a:off x="6262047" y="1203018"/>
            <a:ext cx="5284264" cy="42514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bg1"/>
              </a:buClr>
            </a:pPr>
            <a:r>
              <a:rPr lang="en-US" sz="24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The darker the blueberry, the sweeter the taste.</a:t>
            </a:r>
          </a:p>
          <a:p>
            <a:pPr>
              <a:spcAft>
                <a:spcPts val="600"/>
              </a:spcAft>
              <a:buClr>
                <a:schemeClr val="bg1"/>
              </a:buClr>
            </a:pPr>
            <a:r>
              <a:rPr lang="en-US" sz="2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You should </a:t>
            </a:r>
            <a:r>
              <a:rPr lang="en-US" sz="240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store blueberries in a low-humidity, low-moisture part of your fridge, such as the middle rack.</a:t>
            </a:r>
          </a:p>
          <a:p>
            <a:pPr>
              <a:spcAft>
                <a:spcPts val="600"/>
              </a:spcAft>
              <a:buClr>
                <a:schemeClr val="bg1"/>
              </a:buClr>
            </a:pPr>
            <a:r>
              <a:rPr lang="en-US" sz="240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 a tank of water, ripe blueberries will sink and green or </a:t>
            </a:r>
            <a:r>
              <a:rPr lang="en-US" sz="2400" i="0" dirty="0" err="1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unripened</a:t>
            </a:r>
            <a:r>
              <a:rPr lang="en-US" sz="240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berries will float on the surface.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08CDC77-3BE9-7FF3-D099-CAEC8677FEA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5689" y="1300989"/>
            <a:ext cx="5120185" cy="3414516"/>
          </a:xfrm>
          <a:prstGeom prst="rect">
            <a:avLst/>
          </a:prstGeom>
          <a:noFill/>
          <a:ln w="88900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39B77C80-0DEA-09B4-600D-96CB14927481}"/>
              </a:ext>
            </a:extLst>
          </p:cNvPr>
          <p:cNvSpPr/>
          <p:nvPr/>
        </p:nvSpPr>
        <p:spPr>
          <a:xfrm>
            <a:off x="1756186" y="4906080"/>
            <a:ext cx="28991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Visit </a:t>
            </a:r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Fresh From Florida</a:t>
            </a:r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tasty recipes!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C3BEFD9-C1AA-6D5E-00FF-E9B69A9B22D4}"/>
              </a:ext>
            </a:extLst>
          </p:cNvPr>
          <p:cNvSpPr txBox="1"/>
          <p:nvPr/>
        </p:nvSpPr>
        <p:spPr>
          <a:xfrm>
            <a:off x="2884715" y="295883"/>
            <a:ext cx="66228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TASTY TIPS</a:t>
            </a:r>
          </a:p>
        </p:txBody>
      </p:sp>
    </p:spTree>
    <p:extLst>
      <p:ext uri="{BB962C8B-B14F-4D97-AF65-F5344CB8AC3E}">
        <p14:creationId xmlns:p14="http://schemas.microsoft.com/office/powerpoint/2010/main" val="25749241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63A03A1-2D2B-E4C7-B198-D5C9775315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3">
            <a:extLst>
              <a:ext uri="{FF2B5EF4-FFF2-40B4-BE49-F238E27FC236}">
                <a16:creationId xmlns:a16="http://schemas.microsoft.com/office/drawing/2014/main" id="{91007D6C-234E-7058-A03B-5738F1FCEE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99644" y="1061313"/>
            <a:ext cx="4628328" cy="469040"/>
          </a:xfrm>
        </p:spPr>
        <p:txBody>
          <a:bodyPr>
            <a:noAutofit/>
          </a:bodyPr>
          <a:lstStyle/>
          <a:p>
            <a:pPr algn="r"/>
            <a:r>
              <a:rPr lang="en-US" sz="4000" cap="none" spc="0" dirty="0">
                <a:solidFill>
                  <a:srgbClr val="449F3B"/>
                </a:solidFill>
                <a:latin typeface="Avenir Book"/>
                <a:cs typeface="Avenir Book"/>
              </a:rPr>
              <a:t>A jam session.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FC1CE4DD-FE94-B21B-5BE4-67FA8D1AB659}"/>
              </a:ext>
            </a:extLst>
          </p:cNvPr>
          <p:cNvSpPr txBox="1">
            <a:spLocks/>
          </p:cNvSpPr>
          <p:nvPr/>
        </p:nvSpPr>
        <p:spPr>
          <a:xfrm>
            <a:off x="3891190" y="3567811"/>
            <a:ext cx="3451225" cy="63658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 cap="all" spc="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cap="none" spc="0" dirty="0">
                <a:solidFill>
                  <a:srgbClr val="449F3B"/>
                </a:solidFill>
                <a:latin typeface="Avenir Book"/>
                <a:cs typeface="Avenir Book"/>
              </a:rPr>
              <a:t>The </a:t>
            </a:r>
            <a:r>
              <a:rPr lang="en-US" sz="4000" cap="none" spc="0" dirty="0" err="1">
                <a:solidFill>
                  <a:srgbClr val="449F3B"/>
                </a:solidFill>
                <a:latin typeface="Avenir Book"/>
                <a:cs typeface="Avenir Book"/>
              </a:rPr>
              <a:t>booberry</a:t>
            </a:r>
            <a:r>
              <a:rPr lang="en-US" sz="4000" cap="none" spc="0" dirty="0">
                <a:solidFill>
                  <a:srgbClr val="449F3B"/>
                </a:solidFill>
                <a:latin typeface="Avenir Book"/>
                <a:cs typeface="Avenir Book"/>
              </a:rPr>
              <a:t>.</a:t>
            </a:r>
          </a:p>
        </p:txBody>
      </p:sp>
      <p:sp>
        <p:nvSpPr>
          <p:cNvPr id="12" name="Title 3">
            <a:extLst>
              <a:ext uri="{FF2B5EF4-FFF2-40B4-BE49-F238E27FC236}">
                <a16:creationId xmlns:a16="http://schemas.microsoft.com/office/drawing/2014/main" id="{C04C315E-0D58-4D42-C15F-E12B511CA7EC}"/>
              </a:ext>
            </a:extLst>
          </p:cNvPr>
          <p:cNvSpPr txBox="1">
            <a:spLocks/>
          </p:cNvSpPr>
          <p:nvPr/>
        </p:nvSpPr>
        <p:spPr>
          <a:xfrm>
            <a:off x="7342415" y="5654159"/>
            <a:ext cx="3030775" cy="73342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 cap="all" spc="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cap="none" spc="0" dirty="0">
                <a:solidFill>
                  <a:srgbClr val="449F3B"/>
                </a:solidFill>
                <a:latin typeface="Avenir Book"/>
                <a:cs typeface="Avenir Book"/>
              </a:rPr>
              <a:t>Your teeth!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5075BA72-82C0-1BA5-3B05-38DBFD2931FE}"/>
              </a:ext>
            </a:extLst>
          </p:cNvPr>
          <p:cNvSpPr txBox="1">
            <a:spLocks/>
          </p:cNvSpPr>
          <p:nvPr/>
        </p:nvSpPr>
        <p:spPr>
          <a:xfrm>
            <a:off x="590482" y="396791"/>
            <a:ext cx="11449117" cy="12572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lvl="0" indent="-228600" defTabSz="914400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defRPr/>
            </a:pPr>
            <a:r>
              <a:rPr lang="en-US" sz="3600" b="1" dirty="0">
                <a:solidFill>
                  <a:srgbClr val="240489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What do you call it when a group of blueberries play jazz music?</a:t>
            </a:r>
            <a:endParaRPr lang="en-US" sz="3600" b="1" dirty="0">
              <a:solidFill>
                <a:srgbClr val="240489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FBA6AB7C-32E4-D708-471E-D3B272E6945D}"/>
              </a:ext>
            </a:extLst>
          </p:cNvPr>
          <p:cNvSpPr txBox="1">
            <a:spLocks/>
          </p:cNvSpPr>
          <p:nvPr/>
        </p:nvSpPr>
        <p:spPr>
          <a:xfrm>
            <a:off x="2109153" y="2756575"/>
            <a:ext cx="7973693" cy="5537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lvl="0" indent="-228600" defTabSz="914400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defRPr/>
            </a:pPr>
            <a:r>
              <a:rPr lang="en-US" sz="3600" b="1" dirty="0">
                <a:solidFill>
                  <a:srgbClr val="240489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Who scared the strawberry?</a:t>
            </a:r>
            <a:endParaRPr lang="en-US" sz="3600" b="1" dirty="0">
              <a:solidFill>
                <a:srgbClr val="240489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26DB41B7-3DE9-AA7B-16F2-9E1EA48E791A}"/>
              </a:ext>
            </a:extLst>
          </p:cNvPr>
          <p:cNvSpPr txBox="1">
            <a:spLocks/>
          </p:cNvSpPr>
          <p:nvPr/>
        </p:nvSpPr>
        <p:spPr>
          <a:xfrm>
            <a:off x="3156858" y="4919843"/>
            <a:ext cx="8371114" cy="7343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lvl="0" indent="-228600" defTabSz="914400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defRPr/>
            </a:pPr>
            <a:r>
              <a:rPr lang="en-US" sz="3600" b="1" dirty="0">
                <a:solidFill>
                  <a:srgbClr val="240489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What’s the best thing to put in a blueberry pie?</a:t>
            </a:r>
            <a:endParaRPr lang="en-US" sz="3600" b="1" dirty="0">
              <a:solidFill>
                <a:srgbClr val="240489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D17A595-56DC-4B8D-C102-5EC5E7B6250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813268">
            <a:off x="172443" y="4058546"/>
            <a:ext cx="1717674" cy="1717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3032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68B9DD0-2C3F-6D47-6372-BCD36C3917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4B3D97F-59C7-7C13-F87C-C1F202E05779}"/>
              </a:ext>
            </a:extLst>
          </p:cNvPr>
          <p:cNvSpPr/>
          <p:nvPr/>
        </p:nvSpPr>
        <p:spPr>
          <a:xfrm>
            <a:off x="776993" y="712298"/>
            <a:ext cx="11014848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100" dirty="0">
                <a:solidFill>
                  <a:srgbClr val="240489"/>
                </a:solidFill>
                <a:latin typeface="Arial Black" pitchFamily="34" charset="0"/>
                <a:cs typeface="Avenir Heavy"/>
              </a:rPr>
              <a:t>ADDITIONAL RESOURCES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B3778E3-32FC-87D1-0D4A-CEDEECD4AF03}"/>
              </a:ext>
            </a:extLst>
          </p:cNvPr>
          <p:cNvSpPr/>
          <p:nvPr/>
        </p:nvSpPr>
        <p:spPr>
          <a:xfrm>
            <a:off x="1029761" y="1719750"/>
            <a:ext cx="1013247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defRPr/>
            </a:pPr>
            <a:r>
              <a:rPr lang="en-US" sz="2400" dirty="0">
                <a:latin typeface="Arial" panose="020B0604020202020204" pitchFamily="34" charset="0"/>
                <a:cs typeface="Arial" pitchFamily="34" charset="0"/>
              </a:rPr>
              <a:t>Starting a school garden? </a:t>
            </a:r>
          </a:p>
          <a:p>
            <a:pPr lvl="0" algn="ctr" defTabSz="914400">
              <a:defRPr/>
            </a:pPr>
            <a:endParaRPr lang="en-US" sz="2400" dirty="0">
              <a:latin typeface="Arial" panose="020B0604020202020204" pitchFamily="34" charset="0"/>
              <a:cs typeface="Arial" pitchFamily="34" charset="0"/>
            </a:endParaRPr>
          </a:p>
          <a:p>
            <a:pPr lvl="0" algn="ctr" defTabSz="914400">
              <a:defRPr/>
            </a:pPr>
            <a:r>
              <a:rPr lang="en-US" sz="2400" dirty="0">
                <a:latin typeface="Arial" panose="020B0604020202020204" pitchFamily="34" charset="0"/>
                <a:cs typeface="Arial" pitchFamily="34" charset="0"/>
              </a:rPr>
              <a:t>Looking for additional teaching resources? </a:t>
            </a:r>
          </a:p>
          <a:p>
            <a:pPr lvl="0" algn="ctr" defTabSz="914400">
              <a:defRPr/>
            </a:pPr>
            <a:endParaRPr lang="en-US" sz="2400" dirty="0">
              <a:latin typeface="Arial" panose="020B0604020202020204" pitchFamily="34" charset="0"/>
              <a:cs typeface="Arial" pitchFamily="34" charset="0"/>
            </a:endParaRPr>
          </a:p>
          <a:p>
            <a:pPr lvl="0" algn="ctr" defTabSz="914400">
              <a:defRPr/>
            </a:pPr>
            <a:r>
              <a:rPr lang="en-US" sz="2400" dirty="0">
                <a:latin typeface="Arial" panose="020B0604020202020204" pitchFamily="34" charset="0"/>
                <a:cs typeface="Arial" pitchFamily="34" charset="0"/>
              </a:rPr>
              <a:t>Interested in grant opportunities or how to incorporate local commodities in your lunchroom? </a:t>
            </a:r>
          </a:p>
          <a:p>
            <a:pPr lvl="0" algn="ctr" defTabSz="914400">
              <a:defRPr/>
            </a:pPr>
            <a:endParaRPr lang="en-US" sz="2400" dirty="0">
              <a:latin typeface="Arial" panose="020B0604020202020204" pitchFamily="34" charset="0"/>
              <a:cs typeface="Arial" pitchFamily="34" charset="0"/>
            </a:endParaRPr>
          </a:p>
          <a:p>
            <a:pPr lvl="0" algn="ctr" defTabSz="914400">
              <a:defRPr/>
            </a:pPr>
            <a:r>
              <a:rPr lang="en-US" sz="2400" dirty="0">
                <a:latin typeface="Arial" panose="020B0604020202020204" pitchFamily="34" charset="0"/>
                <a:cs typeface="Arial" pitchFamily="34" charset="0"/>
              </a:rPr>
              <a:t>Head over to the </a:t>
            </a:r>
          </a:p>
          <a:p>
            <a:pPr lvl="0" algn="ctr" defTabSz="914400">
              <a:defRPr/>
            </a:pPr>
            <a:r>
              <a:rPr lang="en-US" sz="2400" b="1">
                <a:solidFill>
                  <a:srgbClr val="92D050"/>
                </a:solidFill>
                <a:latin typeface="Arial" panose="020B0604020202020204" pitchFamily="34" charset="0"/>
                <a:cs typeface="Arial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Florida Farm to School website</a:t>
            </a:r>
            <a:r>
              <a:rPr lang="en-US" sz="2400">
                <a:latin typeface="Arial" panose="020B0604020202020204" pitchFamily="34" charset="0"/>
                <a:cs typeface="Arial" pitchFamily="34" charset="0"/>
              </a:rPr>
              <a:t>.</a:t>
            </a:r>
            <a:endParaRPr lang="en-US" sz="2400" dirty="0">
              <a:latin typeface="Arial" panose="020B0604020202020204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61778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5770577-D47F-2872-0D4F-93600E52EA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3">
            <a:extLst>
              <a:ext uri="{FF2B5EF4-FFF2-40B4-BE49-F238E27FC236}">
                <a16:creationId xmlns:a16="http://schemas.microsoft.com/office/drawing/2014/main" id="{ECA2AC4B-2527-A484-5D8A-ECC94FCF19F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 we are learning today</a:t>
            </a:r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9567C9A8-0376-D16B-B8A9-F492972ECB76}"/>
              </a:ext>
            </a:extLst>
          </p:cNvPr>
          <p:cNvSpPr txBox="1">
            <a:spLocks/>
          </p:cNvSpPr>
          <p:nvPr/>
        </p:nvSpPr>
        <p:spPr>
          <a:xfrm>
            <a:off x="3752156" y="3881846"/>
            <a:ext cx="4687688" cy="8207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</a:rPr>
              <a:t>Together we’ll learn about the delicious and nutritious Florida blueberry!</a:t>
            </a:r>
          </a:p>
        </p:txBody>
      </p:sp>
    </p:spTree>
    <p:extLst>
      <p:ext uri="{BB962C8B-B14F-4D97-AF65-F5344CB8AC3E}">
        <p14:creationId xmlns:p14="http://schemas.microsoft.com/office/powerpoint/2010/main" val="29062030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FE2A32D-4AA6-221F-2A31-D4019140B0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12191999" cy="6857999"/>
          </a:xfrm>
          <a:prstGeom prst="rect">
            <a:avLst/>
          </a:prstGeom>
        </p:spPr>
      </p:pic>
      <p:sp>
        <p:nvSpPr>
          <p:cNvPr id="14" name="Title 7">
            <a:extLst>
              <a:ext uri="{FF2B5EF4-FFF2-40B4-BE49-F238E27FC236}">
                <a16:creationId xmlns:a16="http://schemas.microsoft.com/office/drawing/2014/main" id="{0EE8DA38-48E5-8B8E-1BE9-29F94EAFE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5497465" cy="793272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solidFill>
                  <a:srgbClr val="240489"/>
                </a:solidFill>
                <a:latin typeface="Arial Black" pitchFamily="34" charset="0"/>
              </a:rPr>
              <a:t>FUN FACTS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A5F99A97-B02A-3BC8-3E48-C5ACB13FBB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1999" y="1415930"/>
            <a:ext cx="6738257" cy="4026139"/>
          </a:xfrm>
        </p:spPr>
        <p:txBody>
          <a:bodyPr>
            <a:normAutofit/>
          </a:bodyPr>
          <a:lstStyle/>
          <a:p>
            <a:pPr>
              <a:buClr>
                <a:srgbClr val="240489"/>
              </a:buClr>
            </a:pP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One half-cup of blueberries contains about 25% of your daily vitamin C!</a:t>
            </a:r>
          </a:p>
          <a:p>
            <a:pPr>
              <a:buClr>
                <a:srgbClr val="240489"/>
              </a:buClr>
            </a:pP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One cup of blueberries has about 80 calories.</a:t>
            </a:r>
          </a:p>
          <a:p>
            <a:pPr>
              <a:buClr>
                <a:srgbClr val="240489"/>
              </a:buClr>
            </a:pP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Blueberries grow best in sunny locations, which is why Florida is one of the top ten states for selling them!</a:t>
            </a:r>
          </a:p>
          <a:p>
            <a:pPr>
              <a:buClr>
                <a:srgbClr val="240489"/>
              </a:buClr>
            </a:pP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Blueberries often have a “silver” coating </a:t>
            </a:r>
            <a:br>
              <a:rPr lang="en-US" sz="2400" dirty="0">
                <a:latin typeface="Arial" charset="0"/>
                <a:ea typeface="Arial" charset="0"/>
                <a:cs typeface="Arial" charset="0"/>
              </a:rPr>
            </a:b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(an edible wax) for protection.</a:t>
            </a:r>
          </a:p>
        </p:txBody>
      </p:sp>
      <p:pic>
        <p:nvPicPr>
          <p:cNvPr id="3" name="Picture 2" descr="A basket of fruit&#10;&#10;Description automatically generated with medium confidence">
            <a:extLst>
              <a:ext uri="{FF2B5EF4-FFF2-40B4-BE49-F238E27FC236}">
                <a16:creationId xmlns:a16="http://schemas.microsoft.com/office/drawing/2014/main" id="{A28DA0AB-B6EC-71F3-84A3-C48BF766F07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0"/>
            <a:ext cx="4190999" cy="6662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2107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58391A1-D29C-B214-AFCA-F9990E12C3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7">
            <a:extLst>
              <a:ext uri="{FF2B5EF4-FFF2-40B4-BE49-F238E27FC236}">
                <a16:creationId xmlns:a16="http://schemas.microsoft.com/office/drawing/2014/main" id="{7B6B804F-B938-F815-AB50-64B99A37E3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101" y="453450"/>
            <a:ext cx="4312338" cy="1452467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solidFill>
                  <a:srgbClr val="240489"/>
                </a:solidFill>
                <a:latin typeface="Arial Black" pitchFamily="34" charset="0"/>
              </a:rPr>
              <a:t>Spot it on the map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9A08964-90A4-0A01-B063-F1CC6E75C071}"/>
              </a:ext>
            </a:extLst>
          </p:cNvPr>
          <p:cNvSpPr/>
          <p:nvPr/>
        </p:nvSpPr>
        <p:spPr>
          <a:xfrm>
            <a:off x="5519056" y="0"/>
            <a:ext cx="6672943" cy="6662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close-up of a plant&#10;&#10;Description automatically generated with low confidence">
            <a:extLst>
              <a:ext uri="{FF2B5EF4-FFF2-40B4-BE49-F238E27FC236}">
                <a16:creationId xmlns:a16="http://schemas.microsoft.com/office/drawing/2014/main" id="{CFF7F645-144E-F289-A9CC-51594000BC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2814" y="1707711"/>
            <a:ext cx="5294286" cy="4590986"/>
          </a:xfrm>
          <a:prstGeom prst="rect">
            <a:avLst/>
          </a:prstGeom>
        </p:spPr>
      </p:pic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48FB77F3-9128-940D-43AE-6DD5A980DC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449700"/>
            <a:ext cx="5693230" cy="1027007"/>
          </a:xfrm>
        </p:spPr>
        <p:txBody>
          <a:bodyPr>
            <a:norm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Blueberries are mostly grown in the following counties: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EEAD076-DEAC-F447-B5DF-37DC8CD7660A}"/>
              </a:ext>
            </a:extLst>
          </p:cNvPr>
          <p:cNvSpPr txBox="1"/>
          <p:nvPr/>
        </p:nvSpPr>
        <p:spPr>
          <a:xfrm>
            <a:off x="6262815" y="2882377"/>
            <a:ext cx="265258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Alachua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DeSoto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Hardee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Highlands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Hillsborough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Lake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Manatee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Marion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Polk</a:t>
            </a:r>
          </a:p>
        </p:txBody>
      </p:sp>
      <p:sp>
        <p:nvSpPr>
          <p:cNvPr id="6" name="Content Placeholder 8">
            <a:extLst>
              <a:ext uri="{FF2B5EF4-FFF2-40B4-BE49-F238E27FC236}">
                <a16:creationId xmlns:a16="http://schemas.microsoft.com/office/drawing/2014/main" id="{76685ED7-427E-5779-8514-976ED45D73BA}"/>
              </a:ext>
            </a:extLst>
          </p:cNvPr>
          <p:cNvSpPr txBox="1">
            <a:spLocks/>
          </p:cNvSpPr>
          <p:nvPr/>
        </p:nvSpPr>
        <p:spPr>
          <a:xfrm>
            <a:off x="924279" y="2778326"/>
            <a:ext cx="3906156" cy="21737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ClrTx/>
              <a:buFont typeface="Arial" panose="020B0604020202020204" pitchFamily="34" charset="0"/>
              <a:buNone/>
              <a:defRPr/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Check out how many counties grow blueberries! Is your county one of them?</a:t>
            </a:r>
          </a:p>
        </p:txBody>
      </p:sp>
    </p:spTree>
    <p:extLst>
      <p:ext uri="{BB962C8B-B14F-4D97-AF65-F5344CB8AC3E}">
        <p14:creationId xmlns:p14="http://schemas.microsoft.com/office/powerpoint/2010/main" val="5049742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7B1ADE3-D23B-AFAA-F7F6-0D81E1BD7F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Title 7">
            <a:extLst>
              <a:ext uri="{FF2B5EF4-FFF2-40B4-BE49-F238E27FC236}">
                <a16:creationId xmlns:a16="http://schemas.microsoft.com/office/drawing/2014/main" id="{2A8F81AD-973F-3B7C-DE07-9A841A9CD90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873572" y="493018"/>
            <a:ext cx="7104062" cy="900354"/>
          </a:xfrm>
        </p:spPr>
        <p:txBody>
          <a:bodyPr>
            <a:noAutofit/>
          </a:bodyPr>
          <a:lstStyle/>
          <a:p>
            <a:pPr algn="ctr"/>
            <a:r>
              <a:rPr lang="en-US" sz="2800" dirty="0">
                <a:solidFill>
                  <a:srgbClr val="240489"/>
                </a:solidFill>
                <a:latin typeface="Arial Black" pitchFamily="34" charset="0"/>
              </a:rPr>
              <a:t>Have you tried Florida blueberries?</a:t>
            </a:r>
          </a:p>
        </p:txBody>
      </p:sp>
      <p:sp>
        <p:nvSpPr>
          <p:cNvPr id="13" name="Content Placeholder 8">
            <a:extLst>
              <a:ext uri="{FF2B5EF4-FFF2-40B4-BE49-F238E27FC236}">
                <a16:creationId xmlns:a16="http://schemas.microsoft.com/office/drawing/2014/main" id="{5CB2A51A-1B40-DCD8-9709-57E971809B3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713867" y="1826542"/>
            <a:ext cx="5160962" cy="235246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000" dirty="0">
                <a:effectLst/>
                <a:latin typeface="Arial" panose="020B0604020202020204" pitchFamily="34" charset="0"/>
              </a:rPr>
              <a:t>Today, 95% of the world’s blueberry crop </a:t>
            </a:r>
            <a:br>
              <a:rPr lang="en-US" sz="2000" dirty="0">
                <a:effectLst/>
                <a:latin typeface="Arial" panose="020B0604020202020204" pitchFamily="34" charset="0"/>
              </a:rPr>
            </a:br>
            <a:r>
              <a:rPr lang="en-US" sz="2000" dirty="0">
                <a:effectLst/>
                <a:latin typeface="Arial" panose="020B0604020202020204" pitchFamily="34" charset="0"/>
              </a:rPr>
              <a:t>is grown in North America.</a:t>
            </a:r>
          </a:p>
          <a:p>
            <a:pPr marL="0" marR="41910" indent="0" algn="ctr">
              <a:lnSpc>
                <a:spcPct val="100000"/>
              </a:lnSpc>
              <a:buNone/>
            </a:pPr>
            <a:endParaRPr lang="en-US" sz="2400" b="1" dirty="0">
              <a:latin typeface="Arial" charset="0"/>
              <a:ea typeface="Arial" charset="0"/>
              <a:cs typeface="Arial" charset="0"/>
            </a:endParaRPr>
          </a:p>
          <a:p>
            <a:pPr marL="0" marR="41910" indent="0" algn="ctr">
              <a:lnSpc>
                <a:spcPct val="100000"/>
              </a:lnSpc>
              <a:buNone/>
            </a:pPr>
            <a:r>
              <a:rPr lang="en-US" sz="2400" b="1" dirty="0">
                <a:latin typeface="Arial" charset="0"/>
                <a:ea typeface="Arial" charset="0"/>
                <a:cs typeface="Arial" charset="0"/>
              </a:rPr>
              <a:t>Blueberries are only in season from April to May. </a:t>
            </a:r>
          </a:p>
          <a:p>
            <a:pPr marL="0" indent="0" algn="ctr">
              <a:lnSpc>
                <a:spcPct val="100000"/>
              </a:lnSpc>
              <a:buClr>
                <a:schemeClr val="tx2">
                  <a:lumMod val="25000"/>
                  <a:lumOff val="75000"/>
                </a:schemeClr>
              </a:buClr>
              <a:buNone/>
            </a:pPr>
            <a:endParaRPr lang="en-US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4" name="Rounded Rectangular Callout 5">
            <a:extLst>
              <a:ext uri="{FF2B5EF4-FFF2-40B4-BE49-F238E27FC236}">
                <a16:creationId xmlns:a16="http://schemas.microsoft.com/office/drawing/2014/main" id="{555B7659-D361-52FB-2ABA-B122EADC07B0}"/>
              </a:ext>
            </a:extLst>
          </p:cNvPr>
          <p:cNvSpPr/>
          <p:nvPr/>
        </p:nvSpPr>
        <p:spPr>
          <a:xfrm>
            <a:off x="7903674" y="5031458"/>
            <a:ext cx="3448891" cy="796122"/>
          </a:xfrm>
          <a:prstGeom prst="wedgeRoundRectCallout">
            <a:avLst>
              <a:gd name="adj1" fmla="val -44447"/>
              <a:gd name="adj2" fmla="val 92877"/>
              <a:gd name="adj3" fmla="val 16667"/>
            </a:avLst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itchFamily="34" charset="0"/>
                <a:cs typeface="Arial" pitchFamily="34" charset="0"/>
              </a:rPr>
              <a:t>Look for this logo to find Florida-grown blueberries!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85B1256-BE3C-705B-6DDF-44A9C30998C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744" t="-8056" r="-2276" b="-6749"/>
          <a:stretch/>
        </p:blipFill>
        <p:spPr>
          <a:xfrm>
            <a:off x="4873572" y="4644134"/>
            <a:ext cx="3194892" cy="1570770"/>
          </a:xfrm>
          <a:prstGeom prst="round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9477239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BB15386-4842-4EF0-81CF-76D5616F1C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A50BC9A7-A172-4E70-87D4-6AFDD06C37BA}"/>
              </a:ext>
            </a:extLst>
          </p:cNvPr>
          <p:cNvSpPr/>
          <p:nvPr/>
        </p:nvSpPr>
        <p:spPr>
          <a:xfrm>
            <a:off x="5916451" y="772886"/>
            <a:ext cx="6275549" cy="58813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itle 7">
            <a:extLst>
              <a:ext uri="{FF2B5EF4-FFF2-40B4-BE49-F238E27FC236}">
                <a16:creationId xmlns:a16="http://schemas.microsoft.com/office/drawing/2014/main" id="{B324E113-BB00-80BE-9EC8-5B9A31F87B1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66057" y="233453"/>
            <a:ext cx="11059886" cy="390257"/>
          </a:xfrm>
        </p:spPr>
        <p:txBody>
          <a:bodyPr>
            <a:no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rial Black" pitchFamily="34" charset="0"/>
              </a:rPr>
              <a:t>How do you like your blueberries?</a:t>
            </a:r>
          </a:p>
        </p:txBody>
      </p:sp>
      <p:pic>
        <p:nvPicPr>
          <p:cNvPr id="6" name="Picture 5" descr="A picture containing food, fruit, arranged, fresh&#10;&#10;Description automatically generated">
            <a:extLst>
              <a:ext uri="{FF2B5EF4-FFF2-40B4-BE49-F238E27FC236}">
                <a16:creationId xmlns:a16="http://schemas.microsoft.com/office/drawing/2014/main" id="{82333276-BC1E-9543-B712-B42F38F4C35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12394" y="1009650"/>
            <a:ext cx="2907513" cy="19309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70AC6F8-A7C1-0400-ABE3-697AE25EE21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88003" y="3874592"/>
            <a:ext cx="2764974" cy="2664546"/>
          </a:xfrm>
          <a:prstGeom prst="rect">
            <a:avLst/>
          </a:prstGeom>
        </p:spPr>
      </p:pic>
      <p:pic>
        <p:nvPicPr>
          <p:cNvPr id="3" name="Picture 2" descr="A plate of fruit&#10;&#10;Description automatically generated with low confidence">
            <a:extLst>
              <a:ext uri="{FF2B5EF4-FFF2-40B4-BE49-F238E27FC236}">
                <a16:creationId xmlns:a16="http://schemas.microsoft.com/office/drawing/2014/main" id="{D04124CF-5411-253E-38A3-E29BD4C7CEA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71031" y="2710541"/>
            <a:ext cx="2764975" cy="2314489"/>
          </a:xfrm>
          <a:prstGeom prst="ellipse">
            <a:avLst/>
          </a:prstGeom>
        </p:spPr>
      </p:pic>
      <p:pic>
        <p:nvPicPr>
          <p:cNvPr id="4" name="Picture 3" descr="A group of drinks with straws&#10;&#10;Description automatically generated with medium confidence">
            <a:extLst>
              <a:ext uri="{FF2B5EF4-FFF2-40B4-BE49-F238E27FC236}">
                <a16:creationId xmlns:a16="http://schemas.microsoft.com/office/drawing/2014/main" id="{44181BB3-62DE-84C7-3C6C-E5DDDDF3250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70171" y="1009650"/>
            <a:ext cx="1435665" cy="3224893"/>
          </a:xfrm>
          <a:prstGeom prst="roundRect">
            <a:avLst/>
          </a:prstGeom>
        </p:spPr>
      </p:pic>
      <p:sp>
        <p:nvSpPr>
          <p:cNvPr id="2" name="Content Placeholder 11">
            <a:extLst>
              <a:ext uri="{FF2B5EF4-FFF2-40B4-BE49-F238E27FC236}">
                <a16:creationId xmlns:a16="http://schemas.microsoft.com/office/drawing/2014/main" id="{397EA401-AB77-AB3D-EB39-2EAB48314082}"/>
              </a:ext>
            </a:extLst>
          </p:cNvPr>
          <p:cNvSpPr txBox="1">
            <a:spLocks/>
          </p:cNvSpPr>
          <p:nvPr/>
        </p:nvSpPr>
        <p:spPr>
          <a:xfrm>
            <a:off x="391886" y="1371599"/>
            <a:ext cx="5171727" cy="39255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1300"/>
              </a:spcBef>
              <a:buClr>
                <a:schemeClr val="tx2">
                  <a:lumMod val="25000"/>
                  <a:lumOff val="75000"/>
                </a:schemeClr>
              </a:buClr>
              <a:buFont typeface="Arial" panose="020B0604020202020204" pitchFamily="34" charset="0"/>
              <a:buNone/>
            </a:pPr>
            <a:r>
              <a:rPr lang="en-US" sz="24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Blueberries are enjoyed in a variety of ways: in oatmeal, as a smoothie, as a jam, or in some yogurt. </a:t>
            </a:r>
          </a:p>
          <a:p>
            <a:pPr marL="0" indent="0" algn="ctr">
              <a:lnSpc>
                <a:spcPct val="100000"/>
              </a:lnSpc>
              <a:spcBef>
                <a:spcPts val="1300"/>
              </a:spcBef>
              <a:buClr>
                <a:schemeClr val="tx2">
                  <a:lumMod val="25000"/>
                  <a:lumOff val="75000"/>
                </a:schemeClr>
              </a:buClr>
              <a:buFont typeface="Arial" panose="020B0604020202020204" pitchFamily="34" charset="0"/>
              <a:buNone/>
            </a:pPr>
            <a:r>
              <a:rPr lang="en-US" sz="24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This week, try to think of all the different ways you can eat blueberries and count how many servings of berries you eat.</a:t>
            </a:r>
          </a:p>
          <a:p>
            <a:pPr marL="0" indent="0" algn="ctr">
              <a:lnSpc>
                <a:spcPct val="100000"/>
              </a:lnSpc>
              <a:spcBef>
                <a:spcPts val="1300"/>
              </a:spcBef>
              <a:buClr>
                <a:schemeClr val="tx2">
                  <a:lumMod val="25000"/>
                  <a:lumOff val="75000"/>
                </a:schemeClr>
              </a:buClr>
              <a:buFont typeface="Arial" panose="020B0604020202020204" pitchFamily="34" charset="0"/>
              <a:buNone/>
            </a:pPr>
            <a:r>
              <a:rPr lang="en-US" sz="24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Challenge your friends and family to do the same. Who eats the most blueberries?</a:t>
            </a:r>
            <a:endParaRPr lang="en-US" sz="28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39148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7A1949E-163B-4E42-9144-063DBF7959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C38048AA-183F-CD3B-A904-F14525422B27}"/>
              </a:ext>
            </a:extLst>
          </p:cNvPr>
          <p:cNvSpPr/>
          <p:nvPr/>
        </p:nvSpPr>
        <p:spPr>
          <a:xfrm>
            <a:off x="5053261" y="469231"/>
            <a:ext cx="6930190" cy="5943600"/>
          </a:xfrm>
          <a:prstGeom prst="rect">
            <a:avLst/>
          </a:prstGeom>
          <a:solidFill>
            <a:srgbClr val="2404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C000"/>
              </a:solidFill>
            </a:endParaRPr>
          </a:p>
        </p:txBody>
      </p:sp>
      <p:sp>
        <p:nvSpPr>
          <p:cNvPr id="12" name="Title 16">
            <a:extLst>
              <a:ext uri="{FF2B5EF4-FFF2-40B4-BE49-F238E27FC236}">
                <a16:creationId xmlns:a16="http://schemas.microsoft.com/office/drawing/2014/main" id="{FB18865A-466B-2047-6B03-625CAB1689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8578" y="674749"/>
            <a:ext cx="4405193" cy="905691"/>
          </a:xfrm>
        </p:spPr>
        <p:txBody>
          <a:bodyPr>
            <a:noAutofit/>
          </a:bodyPr>
          <a:lstStyle/>
          <a:p>
            <a:pPr algn="ctr"/>
            <a:r>
              <a:rPr lang="en-US" sz="4000" spc="0" dirty="0">
                <a:latin typeface="Arial Black" pitchFamily="34" charset="0"/>
              </a:rPr>
              <a:t>BRAIN BREAK</a:t>
            </a:r>
            <a:br>
              <a:rPr lang="en-US" sz="4000" spc="0" dirty="0">
                <a:latin typeface="Arial Black" pitchFamily="34" charset="0"/>
              </a:rPr>
            </a:br>
            <a:r>
              <a:rPr lang="en-US" sz="4000" spc="0" dirty="0">
                <a:latin typeface="Arial Black" pitchFamily="34" charset="0"/>
              </a:rPr>
              <a:t>Fresh Find</a:t>
            </a:r>
          </a:p>
        </p:txBody>
      </p:sp>
      <p:sp>
        <p:nvSpPr>
          <p:cNvPr id="13" name="Text Placeholder 18">
            <a:extLst>
              <a:ext uri="{FF2B5EF4-FFF2-40B4-BE49-F238E27FC236}">
                <a16:creationId xmlns:a16="http://schemas.microsoft.com/office/drawing/2014/main" id="{87A54BFB-49D5-8DAC-3B12-251FDC38C713}"/>
              </a:ext>
            </a:extLst>
          </p:cNvPr>
          <p:cNvSpPr txBox="1">
            <a:spLocks/>
          </p:cNvSpPr>
          <p:nvPr/>
        </p:nvSpPr>
        <p:spPr>
          <a:xfrm>
            <a:off x="471488" y="1816527"/>
            <a:ext cx="1840464" cy="25125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en-US" sz="2400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Sweet</a:t>
            </a:r>
            <a:endParaRPr lang="en-US" sz="240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  <a:p>
            <a:r>
              <a:rPr lang="en-US" sz="2400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Round</a:t>
            </a:r>
            <a:endParaRPr lang="en-US" sz="240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  <a:p>
            <a:r>
              <a:rPr lang="en-US" sz="2400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Blue</a:t>
            </a:r>
            <a:endParaRPr lang="en-US" sz="240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  <a:p>
            <a:r>
              <a:rPr lang="en-US" sz="2400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Vitamin C</a:t>
            </a:r>
            <a:endParaRPr lang="en-US" sz="240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1948126-4D8E-F613-8C46-9C587F4472F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738" t="31519" r="27533" b="23605"/>
          <a:stretch/>
        </p:blipFill>
        <p:spPr>
          <a:xfrm>
            <a:off x="5438421" y="697545"/>
            <a:ext cx="6088901" cy="546290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A503FD3-5716-33E5-7426-06234446E37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34857" y="3841791"/>
            <a:ext cx="3073170" cy="2270731"/>
          </a:xfrm>
          <a:prstGeom prst="rect">
            <a:avLst/>
          </a:prstGeom>
        </p:spPr>
      </p:pic>
      <p:sp>
        <p:nvSpPr>
          <p:cNvPr id="16" name="Text Placeholder 18">
            <a:extLst>
              <a:ext uri="{FF2B5EF4-FFF2-40B4-BE49-F238E27FC236}">
                <a16:creationId xmlns:a16="http://schemas.microsoft.com/office/drawing/2014/main" id="{C604FA5D-A222-64A4-6ECE-4C14CA1A8800}"/>
              </a:ext>
            </a:extLst>
          </p:cNvPr>
          <p:cNvSpPr txBox="1">
            <a:spLocks/>
          </p:cNvSpPr>
          <p:nvPr/>
        </p:nvSpPr>
        <p:spPr>
          <a:xfrm>
            <a:off x="2328711" y="1816527"/>
            <a:ext cx="2531970" cy="22707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200"/>
              </a:spcBef>
              <a:buClr>
                <a:schemeClr val="tx2"/>
              </a:buClr>
              <a:buFont typeface="Arial" panose="020B0604020202020204" pitchFamily="34" charset="0"/>
              <a:buNone/>
              <a:defRPr sz="1600" kern="1200" baseline="0">
                <a:solidFill>
                  <a:schemeClr val="bg2"/>
                </a:solidFill>
                <a:latin typeface="Avenir Book"/>
                <a:ea typeface="+mn-ea"/>
                <a:cs typeface="Avenir Book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None/>
              <a:defRPr sz="10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None/>
              <a:defRPr sz="10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5pPr>
            <a:lvl6pPr marL="2286000" indent="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None/>
              <a:defRPr sz="1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None/>
              <a:defRPr sz="1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None/>
              <a:defRPr sz="10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Antioxidant</a:t>
            </a:r>
            <a:endParaRPr lang="en-US" sz="240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  <a:p>
            <a:pPr marL="457200" indent="-4572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Fresh</a:t>
            </a:r>
            <a:endParaRPr lang="en-US" sz="240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  <a:p>
            <a:pPr marL="457200" indent="-4572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Blossoms</a:t>
            </a:r>
            <a:endParaRPr lang="en-US" sz="240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  <a:p>
            <a:pPr marL="457200" indent="-4572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Nutrition</a:t>
            </a:r>
            <a:endParaRPr lang="en-US" sz="240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96188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82E28D1-57A0-99B3-6247-75A6F98CB3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1636ADA6-7ABB-9BE2-7BB3-E492E3BE4196}"/>
              </a:ext>
            </a:extLst>
          </p:cNvPr>
          <p:cNvSpPr txBox="1">
            <a:spLocks/>
          </p:cNvSpPr>
          <p:nvPr/>
        </p:nvSpPr>
        <p:spPr>
          <a:xfrm>
            <a:off x="468982" y="714179"/>
            <a:ext cx="5365761" cy="585812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 cap="all" spc="200" baseline="0">
                <a:solidFill>
                  <a:schemeClr val="tx2"/>
                </a:solidFill>
                <a:latin typeface="Avenir Heavy"/>
                <a:ea typeface="+mj-ea"/>
                <a:cs typeface="Avenir Heavy"/>
              </a:defRPr>
            </a:lvl1pPr>
          </a:lstStyle>
          <a:p>
            <a:r>
              <a:rPr lang="en-US" sz="3600" b="1" cap="none" spc="0" dirty="0">
                <a:solidFill>
                  <a:srgbClr val="240489"/>
                </a:solidFill>
                <a:latin typeface="Arial" charset="0"/>
                <a:ea typeface="Arial" charset="0"/>
                <a:cs typeface="Arial" charset="0"/>
              </a:rPr>
              <a:t>BLUEBERRIES FOR SAL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3D1345B-E9D3-43DB-3D52-78E96EEE3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100" y="327026"/>
            <a:ext cx="4874986" cy="387154"/>
          </a:xfrm>
        </p:spPr>
        <p:txBody>
          <a:bodyPr>
            <a:noAutofit/>
          </a:bodyPr>
          <a:lstStyle/>
          <a:p>
            <a:r>
              <a:rPr lang="en-US" sz="2400" dirty="0">
                <a:solidFill>
                  <a:srgbClr val="7030A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K-2 Language Arts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A8F1CC-210D-2177-7734-B8B8164D06C1}"/>
              </a:ext>
            </a:extLst>
          </p:cNvPr>
          <p:cNvSpPr txBox="1"/>
          <p:nvPr/>
        </p:nvSpPr>
        <p:spPr>
          <a:xfrm>
            <a:off x="817951" y="4785553"/>
            <a:ext cx="46678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0" i="0" dirty="0">
                <a:solidFill>
                  <a:srgbClr val="0F111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With its expressive line drawings and charming story, </a:t>
            </a:r>
            <a:r>
              <a:rPr lang="en-US" sz="2000" b="0" i="1" dirty="0">
                <a:solidFill>
                  <a:srgbClr val="0F111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Blueberries for Sal</a:t>
            </a:r>
            <a:r>
              <a:rPr lang="en-US" sz="2000" b="0" i="0" dirty="0">
                <a:solidFill>
                  <a:srgbClr val="0F111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has won readers' hearts since its first publication in 1948.</a:t>
            </a:r>
            <a:endParaRPr lang="en-US" u="sng" dirty="0">
              <a:solidFill>
                <a:srgbClr val="24048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91152AD-D26B-2CAC-9A78-4B5E93D1AAB3}"/>
              </a:ext>
            </a:extLst>
          </p:cNvPr>
          <p:cNvSpPr/>
          <p:nvPr/>
        </p:nvSpPr>
        <p:spPr>
          <a:xfrm>
            <a:off x="6193971" y="0"/>
            <a:ext cx="5998029" cy="66729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DCE9D5-6CD3-E4D4-8C40-B7B05BB107AE}"/>
              </a:ext>
            </a:extLst>
          </p:cNvPr>
          <p:cNvSpPr txBox="1"/>
          <p:nvPr/>
        </p:nvSpPr>
        <p:spPr>
          <a:xfrm>
            <a:off x="6863442" y="1007085"/>
            <a:ext cx="465908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2400" b="0" i="1" dirty="0" err="1">
                <a:solidFill>
                  <a:srgbClr val="0F111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Kuplink</a:t>
            </a:r>
            <a:r>
              <a:rPr lang="en-US" sz="2400" b="0" i="1" dirty="0">
                <a:solidFill>
                  <a:srgbClr val="0F111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b="0" i="1" dirty="0" err="1">
                <a:solidFill>
                  <a:srgbClr val="0F111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kuplank</a:t>
            </a:r>
            <a:r>
              <a:rPr lang="en-US" sz="2400" b="0" i="1" dirty="0">
                <a:solidFill>
                  <a:srgbClr val="0F111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b="0" i="1" dirty="0" err="1">
                <a:solidFill>
                  <a:srgbClr val="0F111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kuplunk</a:t>
            </a:r>
            <a:r>
              <a:rPr lang="en-US" sz="2400" b="0" i="1" dirty="0">
                <a:solidFill>
                  <a:srgbClr val="0F111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r>
              <a:rPr lang="en-US" sz="2400" b="0" i="0" dirty="0">
                <a:solidFill>
                  <a:srgbClr val="0F111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br>
              <a:rPr lang="en-US" sz="2400" b="0" i="0" dirty="0">
                <a:solidFill>
                  <a:srgbClr val="0F111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b="0" i="0" dirty="0">
                <a:solidFill>
                  <a:srgbClr val="0F111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Sal and her mother a picking blueberries to can for the winter. But when Sal wanders to the other side of Blueberry Hill, she discovers a mama bear preparing for her own long winter. Meanwhile Sal's mother is being followed by a small bear with a big appetite for berries! Will each mother go home with the right little one?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 descr="A picture containing text, book&#10;&#10;Description automatically generated">
            <a:extLst>
              <a:ext uri="{FF2B5EF4-FFF2-40B4-BE49-F238E27FC236}">
                <a16:creationId xmlns:a16="http://schemas.microsoft.com/office/drawing/2014/main" id="{657C8A00-7176-C0C1-88F5-1D52EB9BEB0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641" y="1397962"/>
            <a:ext cx="4159933" cy="3289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6722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D569A48-BBA3-AA79-609E-FA25C50DEA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381F5C5-BB65-1061-CB29-7DC13D24540A}"/>
              </a:ext>
            </a:extLst>
          </p:cNvPr>
          <p:cNvSpPr/>
          <p:nvPr/>
        </p:nvSpPr>
        <p:spPr>
          <a:xfrm>
            <a:off x="6836229" y="0"/>
            <a:ext cx="5355771" cy="66620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B7423AFE-7258-23D7-765D-11310CA08B8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055347">
            <a:off x="8022701" y="4033495"/>
            <a:ext cx="980862" cy="1258329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3B6491A4-E2B7-F983-56B4-13B3D3F71028}"/>
              </a:ext>
            </a:extLst>
          </p:cNvPr>
          <p:cNvSpPr txBox="1">
            <a:spLocks/>
          </p:cNvSpPr>
          <p:nvPr/>
        </p:nvSpPr>
        <p:spPr>
          <a:xfrm>
            <a:off x="546100" y="327026"/>
            <a:ext cx="5452917" cy="138199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 cap="all" spc="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500" dirty="0">
                <a:solidFill>
                  <a:srgbClr val="0070C0"/>
                </a:solidFill>
                <a:latin typeface="Arial Black" pitchFamily="34" charset="0"/>
              </a:rPr>
              <a:t>K-2 Math </a:t>
            </a:r>
            <a:b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rial Black" pitchFamily="34" charset="0"/>
              </a:rPr>
            </a:br>
            <a:r>
              <a:rPr lang="en-US" sz="4000" b="1" dirty="0">
                <a:solidFill>
                  <a:srgbClr val="240489"/>
                </a:solidFill>
                <a:latin typeface="Arial" charset="0"/>
                <a:ea typeface="Arial" charset="0"/>
                <a:cs typeface="Arial" charset="0"/>
              </a:rPr>
              <a:t>A Day at the market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C66D7E8-77AF-5637-CAA9-DD1757169941}"/>
              </a:ext>
            </a:extLst>
          </p:cNvPr>
          <p:cNvSpPr txBox="1"/>
          <p:nvPr/>
        </p:nvSpPr>
        <p:spPr>
          <a:xfrm>
            <a:off x="7376784" y="315842"/>
            <a:ext cx="42345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24048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Today’s Market Prices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5160392-B9E4-56A4-8417-4743DBE3762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7676" y="1822105"/>
            <a:ext cx="5801280" cy="306209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44B67F4-E98F-5714-E471-9C8410FAE2EE}"/>
              </a:ext>
            </a:extLst>
          </p:cNvPr>
          <p:cNvSpPr txBox="1"/>
          <p:nvPr/>
        </p:nvSpPr>
        <p:spPr>
          <a:xfrm>
            <a:off x="711692" y="4997287"/>
            <a:ext cx="751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25¢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AF4968E-2246-AEB4-536A-09FE10CC7438}"/>
              </a:ext>
            </a:extLst>
          </p:cNvPr>
          <p:cNvSpPr txBox="1"/>
          <p:nvPr/>
        </p:nvSpPr>
        <p:spPr>
          <a:xfrm>
            <a:off x="2170079" y="4997287"/>
            <a:ext cx="751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10¢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B1C6C6A-AD5B-121D-67AE-50F6B4FF4BCF}"/>
              </a:ext>
            </a:extLst>
          </p:cNvPr>
          <p:cNvSpPr txBox="1"/>
          <p:nvPr/>
        </p:nvSpPr>
        <p:spPr>
          <a:xfrm>
            <a:off x="3610727" y="4997287"/>
            <a:ext cx="751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5¢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4C5A6F1-CFC1-E71C-BB0A-B9CD46808ADF}"/>
              </a:ext>
            </a:extLst>
          </p:cNvPr>
          <p:cNvSpPr txBox="1"/>
          <p:nvPr/>
        </p:nvSpPr>
        <p:spPr>
          <a:xfrm>
            <a:off x="5096273" y="4997287"/>
            <a:ext cx="751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1¢</a:t>
            </a:r>
          </a:p>
        </p:txBody>
      </p:sp>
      <p:pic>
        <p:nvPicPr>
          <p:cNvPr id="22" name="Picture 21" descr="A picture containing vegetable, broccoli, broccoli rabe, plant&#10;&#10;Description automatically generated">
            <a:extLst>
              <a:ext uri="{FF2B5EF4-FFF2-40B4-BE49-F238E27FC236}">
                <a16:creationId xmlns:a16="http://schemas.microsoft.com/office/drawing/2014/main" id="{0ACB77C6-26E6-6A39-74E5-BD5DF4F47FD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4837" y="1072923"/>
            <a:ext cx="1269544" cy="987423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9DACAEF0-6880-E3C8-C01F-4A1E3E69916E}"/>
              </a:ext>
            </a:extLst>
          </p:cNvPr>
          <p:cNvSpPr txBox="1"/>
          <p:nvPr/>
        </p:nvSpPr>
        <p:spPr>
          <a:xfrm>
            <a:off x="9385197" y="1298885"/>
            <a:ext cx="18690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50¢ each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850DB9E6-5AC1-ED0E-63E0-AEB16E228A8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78197" y="2317608"/>
            <a:ext cx="1269544" cy="846362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08BB302E-EFA9-CA66-7CF9-F328D4CD1FF9}"/>
              </a:ext>
            </a:extLst>
          </p:cNvPr>
          <p:cNvSpPr txBox="1"/>
          <p:nvPr/>
        </p:nvSpPr>
        <p:spPr>
          <a:xfrm>
            <a:off x="9385197" y="2445553"/>
            <a:ext cx="18690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5¢ each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F42BCFB5-6E13-0057-92D0-D1FFE135F4E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90897" y="3315780"/>
            <a:ext cx="1010024" cy="902136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1ED638E0-3BAE-9C9D-44ED-CE2D20150C64}"/>
              </a:ext>
            </a:extLst>
          </p:cNvPr>
          <p:cNvSpPr txBox="1"/>
          <p:nvPr/>
        </p:nvSpPr>
        <p:spPr>
          <a:xfrm>
            <a:off x="9385197" y="3488949"/>
            <a:ext cx="18690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25¢ each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864BEFA-1476-95FD-3676-2A85458F4F5D}"/>
              </a:ext>
            </a:extLst>
          </p:cNvPr>
          <p:cNvSpPr txBox="1"/>
          <p:nvPr/>
        </p:nvSpPr>
        <p:spPr>
          <a:xfrm>
            <a:off x="9385197" y="4532345"/>
            <a:ext cx="18690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10¢ each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42EDC3AD-E2C8-EBCB-014F-B60744471A3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46218" y="5309554"/>
            <a:ext cx="1072035" cy="987423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C18B86BB-575C-7138-7AC4-948A5FF59EAD}"/>
              </a:ext>
            </a:extLst>
          </p:cNvPr>
          <p:cNvSpPr txBox="1"/>
          <p:nvPr/>
        </p:nvSpPr>
        <p:spPr>
          <a:xfrm>
            <a:off x="9385197" y="5535516"/>
            <a:ext cx="18690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75¢ each</a:t>
            </a:r>
          </a:p>
        </p:txBody>
      </p:sp>
    </p:spTree>
    <p:extLst>
      <p:ext uri="{BB962C8B-B14F-4D97-AF65-F5344CB8AC3E}">
        <p14:creationId xmlns:p14="http://schemas.microsoft.com/office/powerpoint/2010/main" val="232314081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Moore_Doc" ma:contentTypeID="0x010100D33A1EDB640DCA48B78E86B83249CD9100E1DA9B0D74EF844B984552015F84E79D" ma:contentTypeVersion="51" ma:contentTypeDescription="" ma:contentTypeScope="" ma:versionID="0b3c223b7931070556dfde4715778cc0">
  <xsd:schema xmlns:xsd="http://www.w3.org/2001/XMLSchema" xmlns:xs="http://www.w3.org/2001/XMLSchema" xmlns:p="http://schemas.microsoft.com/office/2006/metadata/properties" xmlns:ns2="d89cb2b0-926c-4eba-8e4a-de87571ecc8d" targetNamespace="http://schemas.microsoft.com/office/2006/metadata/properties" ma:root="true" ma:fieldsID="40dac33b05a18407c1fc07b6b9c86fde" ns2:_="">
    <xsd:import namespace="d89cb2b0-926c-4eba-8e4a-de87571ecc8d"/>
    <xsd:element name="properties">
      <xsd:complexType>
        <xsd:sequence>
          <xsd:element name="documentManagement">
            <xsd:complexType>
              <xsd:all>
                <xsd:element ref="ns2:c2b9d7a7afc94cbc843d56b0cc8d2f4f" minOccurs="0"/>
                <xsd:element ref="ns2:TaxCatchAll" minOccurs="0"/>
                <xsd:element ref="ns2:TaxCatchAllLabel" minOccurs="0"/>
                <xsd:element ref="ns2:fd3a56ea09924bb598a3fa99cfe3380e" minOccurs="0"/>
                <xsd:element ref="ns2:fcbc10e3ae62436582ca3e68a6350284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9cb2b0-926c-4eba-8e4a-de87571ecc8d" elementFormDefault="qualified">
    <xsd:import namespace="http://schemas.microsoft.com/office/2006/documentManagement/types"/>
    <xsd:import namespace="http://schemas.microsoft.com/office/infopath/2007/PartnerControls"/>
    <xsd:element name="c2b9d7a7afc94cbc843d56b0cc8d2f4f" ma:index="8" nillable="true" ma:taxonomy="true" ma:internalName="c2b9d7a7afc94cbc843d56b0cc8d2f4f" ma:taxonomyFieldName="Clients" ma:displayName="Client" ma:default="" ma:fieldId="{c2b9d7a7-afc9-4cbc-843d-56b0cc8d2f4f}" ma:taxonomyMulti="true" ma:sspId="0ce2ccbd-e98b-40c7-b37a-730b965eff4c" ma:termSetId="d064d9b3-e8a0-4ac3-b49c-7d29c5721557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TaxCatchAll" ma:index="9" nillable="true" ma:displayName="Taxonomy Catch All Column" ma:hidden="true" ma:list="{73f37552-9357-46cd-a134-b2343c3f5578}" ma:internalName="TaxCatchAll" ma:showField="CatchAllData" ma:web="3aec77b9-7c1e-4eed-aa4a-3bdaf8edbb8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hidden="true" ma:list="{73f37552-9357-46cd-a134-b2343c3f5578}" ma:internalName="TaxCatchAllLabel" ma:readOnly="true" ma:showField="CatchAllDataLabel" ma:web="3aec77b9-7c1e-4eed-aa4a-3bdaf8edbb8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fd3a56ea09924bb598a3fa99cfe3380e" ma:index="12" nillable="true" ma:taxonomy="true" ma:internalName="fd3a56ea09924bb598a3fa99cfe3380e" ma:taxonomyFieldName="Tasks" ma:displayName="Implementation" ma:default="" ma:fieldId="{fd3a56ea-0992-4bb5-98a3-fa99cfe3380e}" ma:taxonomyMulti="true" ma:sspId="0ce2ccbd-e98b-40c7-b37a-730b965eff4c" ma:termSetId="173a5504-dcd9-4388-bc93-cc1181f2343f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fcbc10e3ae62436582ca3e68a6350284" ma:index="14" nillable="true" ma:taxonomy="true" ma:internalName="fcbc10e3ae62436582ca3e68a6350284" ma:taxonomyFieldName="Feeder_Firm" ma:displayName="Feeder_Firm" ma:default="" ma:fieldId="{fcbc10e3-ae62-4365-82ca-3e68a6350284}" ma:sspId="0ce2ccbd-e98b-40c7-b37a-730b965eff4c" ma:termSetId="a7586230-b234-4585-8b0e-e21a758d973b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haredContentType xmlns="Microsoft.SharePoint.Taxonomy.ContentTypeSync" SourceId="0ce2ccbd-e98b-40c7-b37a-730b965eff4c" ContentTypeId="0x010100D33A1EDB640DCA48B78E86B83249CD91" PreviousValue="false"/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9cb2b0-926c-4eba-8e4a-de87571ecc8d" xsi:nil="true"/>
    <fcbc10e3ae62436582ca3e68a6350284 xmlns="d89cb2b0-926c-4eba-8e4a-de87571ecc8d">
      <Terms xmlns="http://schemas.microsoft.com/office/infopath/2007/PartnerControls"/>
    </fcbc10e3ae62436582ca3e68a6350284>
    <fd3a56ea09924bb598a3fa99cfe3380e xmlns="d89cb2b0-926c-4eba-8e4a-de87571ecc8d">
      <Terms xmlns="http://schemas.microsoft.com/office/infopath/2007/PartnerControls"/>
    </fd3a56ea09924bb598a3fa99cfe3380e>
    <c2b9d7a7afc94cbc843d56b0cc8d2f4f xmlns="d89cb2b0-926c-4eba-8e4a-de87571ecc8d">
      <Terms xmlns="http://schemas.microsoft.com/office/infopath/2007/PartnerControls"/>
    </c2b9d7a7afc94cbc843d56b0cc8d2f4f>
  </documentManagement>
</p:properties>
</file>

<file path=customXml/itemProps1.xml><?xml version="1.0" encoding="utf-8"?>
<ds:datastoreItem xmlns:ds="http://schemas.openxmlformats.org/officeDocument/2006/customXml" ds:itemID="{3DBA4D7F-CBDE-4A35-938A-5501DCBAB0B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4FA2E2D-4343-4DFD-9AC8-8B944CB9975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89cb2b0-926c-4eba-8e4a-de87571ecc8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71DEF82-168C-4BB6-83E4-2D01BF89096F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DDFD185C-063B-4731-9F1B-58DDB943104F}">
  <ds:schemaRefs>
    <ds:schemaRef ds:uri="http://schemas.microsoft.com/office/2006/metadata/properties"/>
    <ds:schemaRef ds:uri="http://schemas.microsoft.com/office/infopath/2007/PartnerControls"/>
    <ds:schemaRef ds:uri="d89cb2b0-926c-4eba-8e4a-de87571ecc8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{00180070-EDEE-B447-834A-0EB2FFFAAB32}tf10001071</Template>
  <TotalTime>17768</TotalTime>
  <Words>812</Words>
  <Application>Microsoft Macintosh PowerPoint</Application>
  <PresentationFormat>Widescreen</PresentationFormat>
  <Paragraphs>119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Arial</vt:lpstr>
      <vt:lpstr>Arial Black</vt:lpstr>
      <vt:lpstr>Arial Narrow</vt:lpstr>
      <vt:lpstr>Avenir Book</vt:lpstr>
      <vt:lpstr>Calibri</vt:lpstr>
      <vt:lpstr>Gill Sans MT</vt:lpstr>
      <vt:lpstr>Impact</vt:lpstr>
      <vt:lpstr>Badge</vt:lpstr>
      <vt:lpstr>PowerPoint Presentation</vt:lpstr>
      <vt:lpstr>What we are learning today</vt:lpstr>
      <vt:lpstr>FUN FACTS</vt:lpstr>
      <vt:lpstr>Spot it on the map</vt:lpstr>
      <vt:lpstr>Have you tried Florida blueberries?</vt:lpstr>
      <vt:lpstr>How do you like your blueberries?</vt:lpstr>
      <vt:lpstr>BRAIN BREAK Fresh Find</vt:lpstr>
      <vt:lpstr>K-2 Language Arts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 jam session.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HOM Tomato PPT K-2</dc:title>
  <dc:creator>Rachel Shaffer;Hatakka, Kristi</dc:creator>
  <cp:lastModifiedBy>Selby Proctor</cp:lastModifiedBy>
  <cp:revision>368</cp:revision>
  <dcterms:created xsi:type="dcterms:W3CDTF">2016-08-25T17:43:54Z</dcterms:created>
  <dcterms:modified xsi:type="dcterms:W3CDTF">2025-08-01T03:57:20Z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0x01010034E71B123DFF9B4DAF14ED6606B4F2D9</vt:lpwstr>
  </property>
</Properties>
</file>