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5"/>
  </p:sldMasterIdLst>
  <p:notesMasterIdLst>
    <p:notesMasterId r:id="rId25"/>
  </p:notesMasterIdLst>
  <p:sldIdLst>
    <p:sldId id="256" r:id="rId6"/>
    <p:sldId id="258" r:id="rId7"/>
    <p:sldId id="277" r:id="rId8"/>
    <p:sldId id="306" r:id="rId9"/>
    <p:sldId id="304" r:id="rId10"/>
    <p:sldId id="341" r:id="rId11"/>
    <p:sldId id="263" r:id="rId12"/>
    <p:sldId id="347" r:id="rId13"/>
    <p:sldId id="353" r:id="rId14"/>
    <p:sldId id="343" r:id="rId15"/>
    <p:sldId id="355" r:id="rId16"/>
    <p:sldId id="356" r:id="rId17"/>
    <p:sldId id="344" r:id="rId18"/>
    <p:sldId id="349" r:id="rId19"/>
    <p:sldId id="357" r:id="rId20"/>
    <p:sldId id="273" r:id="rId21"/>
    <p:sldId id="276" r:id="rId22"/>
    <p:sldId id="274" r:id="rId23"/>
    <p:sldId id="27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0489"/>
    <a:srgbClr val="FFA714"/>
    <a:srgbClr val="008F00"/>
    <a:srgbClr val="EBAA4B"/>
    <a:srgbClr val="FFD28A"/>
    <a:srgbClr val="F44275"/>
    <a:srgbClr val="2AA85D"/>
    <a:srgbClr val="D56161"/>
    <a:srgbClr val="0092D2"/>
    <a:srgbClr val="092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46" autoAdjust="0"/>
    <p:restoredTop sz="92978" autoAdjust="0"/>
  </p:normalViewPr>
  <p:slideViewPr>
    <p:cSldViewPr snapToGrid="0">
      <p:cViewPr varScale="1">
        <p:scale>
          <a:sx n="104" d="100"/>
          <a:sy n="104" d="100"/>
        </p:scale>
        <p:origin x="135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7/31/25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61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368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40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475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19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8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PPT slides</a:t>
            </a:r>
          </a:p>
          <a:p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Cinquain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Poems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Image: chart from other PPT combined with the first poem – label the poem with the chart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9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2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B912D3-5C27-C9EC-11FD-AE8B7002C4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73FBF9-7B60-E78B-0220-B6335915E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EE36C4-BC0F-B5CA-F5FD-474C12886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B5AB89-5172-FB5D-CD37-40955709F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976155"/>
            <a:ext cx="8518059" cy="905691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329871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CC7931-256B-3FC4-A3D3-E5F9BA9203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6D47F5A-0431-D5A5-C9F9-012DBDD5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7DE163-1465-0AF1-6F54-C82F10DCED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808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D984E8-58BE-52E6-E570-78419EF67A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2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48EAD74-4BB0-A778-CF86-2A2D02DF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11036300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C882F1-0EAD-3CA4-E146-BB365F19A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914400"/>
            <a:ext cx="11036300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7E3896-612C-75AF-26EA-ECD8789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2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9" r:id="rId2"/>
    <p:sldLayoutId id="2147483689" r:id="rId3"/>
    <p:sldLayoutId id="2147483690" r:id="rId4"/>
    <p:sldLayoutId id="2147483688" r:id="rId5"/>
    <p:sldLayoutId id="2147483687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freshfromflorida.com/Recipes/" TargetMode="Externa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freshfromflorida.com/Divisions-Offices/Food-Nutrition-and-Wellness/National-School-Lunch-Program/Farm-to-School/School-Garden-Resourc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DE1BCF-ECF7-3E08-0492-EC599CA52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8274CA00-ABF9-B873-8F2A-111619DC0C39}"/>
              </a:ext>
            </a:extLst>
          </p:cNvPr>
          <p:cNvSpPr txBox="1">
            <a:spLocks/>
          </p:cNvSpPr>
          <p:nvPr/>
        </p:nvSpPr>
        <p:spPr>
          <a:xfrm>
            <a:off x="2104292" y="2401891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240489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Blueberry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E9C3C5-7141-AC57-E5D4-4A172C346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187980C-10A2-FC86-0069-0CD9EE003A0B}"/>
              </a:ext>
            </a:extLst>
          </p:cNvPr>
          <p:cNvSpPr txBox="1">
            <a:spLocks/>
          </p:cNvSpPr>
          <p:nvPr/>
        </p:nvSpPr>
        <p:spPr>
          <a:xfrm>
            <a:off x="546101" y="327026"/>
            <a:ext cx="5549899" cy="9466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Measuring Mass</a:t>
            </a:r>
            <a:endParaRPr lang="en-US" sz="4000" b="1" dirty="0">
              <a:solidFill>
                <a:schemeClr val="tx2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7044FB-E75F-973B-4068-90BDF66E0C2B}"/>
              </a:ext>
            </a:extLst>
          </p:cNvPr>
          <p:cNvSpPr txBox="1"/>
          <p:nvPr/>
        </p:nvSpPr>
        <p:spPr>
          <a:xfrm>
            <a:off x="1154793" y="1774370"/>
            <a:ext cx="4332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PINT OF BLUEBERRIES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Blueberries are usually sold as pints. One pint weighs about 12 ounces.</a:t>
            </a:r>
          </a:p>
        </p:txBody>
      </p:sp>
      <p:pic>
        <p:nvPicPr>
          <p:cNvPr id="4" name="Picture 3" descr="A picture containing dishware&#10;&#10;Description automatically generated">
            <a:extLst>
              <a:ext uri="{FF2B5EF4-FFF2-40B4-BE49-F238E27FC236}">
                <a16:creationId xmlns:a16="http://schemas.microsoft.com/office/drawing/2014/main" id="{F87499B0-2679-29A5-FBD5-E2DAA2A07A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250" y="3113314"/>
            <a:ext cx="3657600" cy="264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E53B09-773D-DA6E-5060-CA474568FEAB}"/>
              </a:ext>
            </a:extLst>
          </p:cNvPr>
          <p:cNvSpPr txBox="1"/>
          <p:nvPr/>
        </p:nvSpPr>
        <p:spPr>
          <a:xfrm>
            <a:off x="6966856" y="1774370"/>
            <a:ext cx="436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MUCH IS A PINT OF BLUEBERRIES IN POUNDS?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A5A7C9-6312-4733-8CC0-146BCCBF6479}"/>
              </a:ext>
            </a:extLst>
          </p:cNvPr>
          <p:cNvSpPr txBox="1"/>
          <p:nvPr/>
        </p:nvSpPr>
        <p:spPr>
          <a:xfrm>
            <a:off x="7042152" y="2736502"/>
            <a:ext cx="4071257" cy="1951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 pint = 12 ounces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12 ounces = .75 pounds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.75 pounds – 1 pint</a:t>
            </a:r>
          </a:p>
        </p:txBody>
      </p:sp>
    </p:spTree>
    <p:extLst>
      <p:ext uri="{BB962C8B-B14F-4D97-AF65-F5344CB8AC3E}">
        <p14:creationId xmlns:p14="http://schemas.microsoft.com/office/powerpoint/2010/main" val="3468431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C355A2-55B6-62DA-28F2-91F959438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187980C-10A2-FC86-0069-0CD9EE003A0B}"/>
              </a:ext>
            </a:extLst>
          </p:cNvPr>
          <p:cNvSpPr txBox="1">
            <a:spLocks/>
          </p:cNvSpPr>
          <p:nvPr/>
        </p:nvSpPr>
        <p:spPr>
          <a:xfrm>
            <a:off x="546101" y="327026"/>
            <a:ext cx="7737928" cy="9466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Complete the conversions</a:t>
            </a:r>
            <a:endParaRPr lang="en-US" sz="4000" b="1" dirty="0">
              <a:solidFill>
                <a:schemeClr val="tx2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2833491-855C-9ED6-E2DD-3FAECE8FAD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1" y="1286356"/>
            <a:ext cx="1168400" cy="1219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637DF83-F751-518A-A68B-5302A220C7AA}"/>
              </a:ext>
            </a:extLst>
          </p:cNvPr>
          <p:cNvSpPr txBox="1"/>
          <p:nvPr/>
        </p:nvSpPr>
        <p:spPr>
          <a:xfrm>
            <a:off x="1714501" y="1728597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 ounces = ____ pound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B89B3E0-6747-E302-7801-B884B762F8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358" y="2722626"/>
            <a:ext cx="1168400" cy="1219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EB2F9-D38C-167E-B201-2680EFE69165}"/>
              </a:ext>
            </a:extLst>
          </p:cNvPr>
          <p:cNvSpPr txBox="1"/>
          <p:nvPr/>
        </p:nvSpPr>
        <p:spPr>
          <a:xfrm>
            <a:off x="2737758" y="3147560"/>
            <a:ext cx="322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 centigrams = ____ gram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EF4A9FE8-9016-4CBF-3BA6-83AA94DDD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1" y="4037379"/>
            <a:ext cx="1168400" cy="12192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9CA9B1-7DF3-2EF4-71D3-0BDB028BA5A1}"/>
              </a:ext>
            </a:extLst>
          </p:cNvPr>
          <p:cNvSpPr txBox="1"/>
          <p:nvPr/>
        </p:nvSpPr>
        <p:spPr>
          <a:xfrm>
            <a:off x="1714501" y="4479620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48 ounces = ____ pounds</a:t>
            </a: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A272BE07-6928-A0C1-5D98-BEC19C0684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144842"/>
            <a:ext cx="1168400" cy="1219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E7C791-F776-C911-1B03-D127F52075B2}"/>
              </a:ext>
            </a:extLst>
          </p:cNvPr>
          <p:cNvSpPr txBox="1"/>
          <p:nvPr/>
        </p:nvSpPr>
        <p:spPr>
          <a:xfrm>
            <a:off x="7264400" y="1587083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7 pounds = ____ ounces</a:t>
            </a: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06662A1-277E-FB7F-35F9-C14ADE16EA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913" y="2673698"/>
            <a:ext cx="1168400" cy="1219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B91670-220C-A540-ABAA-957D42E1E028}"/>
              </a:ext>
            </a:extLst>
          </p:cNvPr>
          <p:cNvSpPr txBox="1"/>
          <p:nvPr/>
        </p:nvSpPr>
        <p:spPr>
          <a:xfrm>
            <a:off x="8574312" y="3115939"/>
            <a:ext cx="3131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 grams = ____ centigrams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9A0BB70D-2756-4CEC-9A2B-12E0D0C11C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727" y="4059542"/>
            <a:ext cx="1168400" cy="12192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4616ED8-1B71-D121-7ED3-044869EADA18}"/>
              </a:ext>
            </a:extLst>
          </p:cNvPr>
          <p:cNvSpPr txBox="1"/>
          <p:nvPr/>
        </p:nvSpPr>
        <p:spPr>
          <a:xfrm>
            <a:off x="7560126" y="4501783"/>
            <a:ext cx="32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grams = ____ centigrams</a:t>
            </a: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77619D8-3EE4-BBC6-5457-65AB7AD34A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7673" y="5238237"/>
            <a:ext cx="1168400" cy="12192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8D7477D-15A3-2D33-533E-D7EABF4C69C6}"/>
              </a:ext>
            </a:extLst>
          </p:cNvPr>
          <p:cNvSpPr txBox="1"/>
          <p:nvPr/>
        </p:nvSpPr>
        <p:spPr>
          <a:xfrm>
            <a:off x="5216073" y="5680478"/>
            <a:ext cx="322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208 ounces = ____ pounds</a:t>
            </a:r>
          </a:p>
        </p:txBody>
      </p:sp>
    </p:spTree>
    <p:extLst>
      <p:ext uri="{BB962C8B-B14F-4D97-AF65-F5344CB8AC3E}">
        <p14:creationId xmlns:p14="http://schemas.microsoft.com/office/powerpoint/2010/main" val="4038385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1D90430E-A701-068E-5085-E33546C7D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187980C-10A2-FC86-0069-0CD9EE003A0B}"/>
              </a:ext>
            </a:extLst>
          </p:cNvPr>
          <p:cNvSpPr txBox="1">
            <a:spLocks/>
          </p:cNvSpPr>
          <p:nvPr/>
        </p:nvSpPr>
        <p:spPr>
          <a:xfrm>
            <a:off x="546101" y="327026"/>
            <a:ext cx="7737928" cy="94660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Complete the conversions</a:t>
            </a:r>
            <a:endParaRPr lang="en-US" sz="4000" b="1" dirty="0">
              <a:solidFill>
                <a:schemeClr val="tx2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2833491-855C-9ED6-E2DD-3FAECE8FAD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1" y="1286356"/>
            <a:ext cx="1168400" cy="1219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637DF83-F751-518A-A68B-5302A220C7AA}"/>
              </a:ext>
            </a:extLst>
          </p:cNvPr>
          <p:cNvSpPr txBox="1"/>
          <p:nvPr/>
        </p:nvSpPr>
        <p:spPr>
          <a:xfrm>
            <a:off x="1714501" y="1728597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 ounces = ____ pound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B89B3E0-6747-E302-7801-B884B762F8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9358" y="2722626"/>
            <a:ext cx="1168400" cy="1219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EB2F9-D38C-167E-B201-2680EFE69165}"/>
              </a:ext>
            </a:extLst>
          </p:cNvPr>
          <p:cNvSpPr txBox="1"/>
          <p:nvPr/>
        </p:nvSpPr>
        <p:spPr>
          <a:xfrm>
            <a:off x="2737758" y="3147560"/>
            <a:ext cx="322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 centigrams = ____ gram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EF4A9FE8-9016-4CBF-3BA6-83AA94DDD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1" y="4037379"/>
            <a:ext cx="1168400" cy="12192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9CA9B1-7DF3-2EF4-71D3-0BDB028BA5A1}"/>
              </a:ext>
            </a:extLst>
          </p:cNvPr>
          <p:cNvSpPr txBox="1"/>
          <p:nvPr/>
        </p:nvSpPr>
        <p:spPr>
          <a:xfrm>
            <a:off x="1714501" y="4479620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48 ounces = ____ pounds</a:t>
            </a: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A272BE07-6928-A0C1-5D98-BEC19C0684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144842"/>
            <a:ext cx="1168400" cy="1219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E7C791-F776-C911-1B03-D127F52075B2}"/>
              </a:ext>
            </a:extLst>
          </p:cNvPr>
          <p:cNvSpPr txBox="1"/>
          <p:nvPr/>
        </p:nvSpPr>
        <p:spPr>
          <a:xfrm>
            <a:off x="7264400" y="1587083"/>
            <a:ext cx="291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7 pounds = ____ ounces</a:t>
            </a: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06662A1-277E-FB7F-35F9-C14ADE16EA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913" y="2673698"/>
            <a:ext cx="1168400" cy="1219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B91670-220C-A540-ABAA-957D42E1E028}"/>
              </a:ext>
            </a:extLst>
          </p:cNvPr>
          <p:cNvSpPr txBox="1"/>
          <p:nvPr/>
        </p:nvSpPr>
        <p:spPr>
          <a:xfrm>
            <a:off x="8574312" y="3115939"/>
            <a:ext cx="3131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 grams = ____ centigrams</a:t>
            </a: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9A0BB70D-2756-4CEC-9A2B-12E0D0C11C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727" y="4059542"/>
            <a:ext cx="1168400" cy="12192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4616ED8-1B71-D121-7ED3-044869EADA18}"/>
              </a:ext>
            </a:extLst>
          </p:cNvPr>
          <p:cNvSpPr txBox="1"/>
          <p:nvPr/>
        </p:nvSpPr>
        <p:spPr>
          <a:xfrm>
            <a:off x="7560126" y="4501783"/>
            <a:ext cx="32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grams = ____ centigrams</a:t>
            </a:r>
          </a:p>
        </p:txBody>
      </p: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77619D8-3EE4-BBC6-5457-65AB7AD34A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7673" y="5238237"/>
            <a:ext cx="1168400" cy="12192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8D7477D-15A3-2D33-533E-D7EABF4C69C6}"/>
              </a:ext>
            </a:extLst>
          </p:cNvPr>
          <p:cNvSpPr txBox="1"/>
          <p:nvPr/>
        </p:nvSpPr>
        <p:spPr>
          <a:xfrm>
            <a:off x="5216073" y="5680478"/>
            <a:ext cx="322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208 ounces = ____ pounds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CCE6FD-635B-E52E-B354-B75DD03C591F}"/>
              </a:ext>
            </a:extLst>
          </p:cNvPr>
          <p:cNvSpPr txBox="1"/>
          <p:nvPr/>
        </p:nvSpPr>
        <p:spPr>
          <a:xfrm>
            <a:off x="3173187" y="161878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6ACBE0-BD21-8B1F-EA9A-DFA9B6BA992B}"/>
              </a:ext>
            </a:extLst>
          </p:cNvPr>
          <p:cNvSpPr txBox="1"/>
          <p:nvPr/>
        </p:nvSpPr>
        <p:spPr>
          <a:xfrm>
            <a:off x="4675417" y="3058425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A0655D-12E7-903C-4560-395D0E0C9148}"/>
              </a:ext>
            </a:extLst>
          </p:cNvPr>
          <p:cNvSpPr txBox="1"/>
          <p:nvPr/>
        </p:nvSpPr>
        <p:spPr>
          <a:xfrm>
            <a:off x="3155039" y="439863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7C19E1-711E-0839-CE4B-7457887D2FEF}"/>
              </a:ext>
            </a:extLst>
          </p:cNvPr>
          <p:cNvSpPr txBox="1"/>
          <p:nvPr/>
        </p:nvSpPr>
        <p:spPr>
          <a:xfrm>
            <a:off x="6703782" y="5604238"/>
            <a:ext cx="517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E871E-7E92-FF75-56BD-A377C26A03AE}"/>
              </a:ext>
            </a:extLst>
          </p:cNvPr>
          <p:cNvSpPr txBox="1"/>
          <p:nvPr/>
        </p:nvSpPr>
        <p:spPr>
          <a:xfrm>
            <a:off x="8421914" y="1485153"/>
            <a:ext cx="72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B26935-2C63-31CD-65E0-CB55ACABBA27}"/>
              </a:ext>
            </a:extLst>
          </p:cNvPr>
          <p:cNvSpPr txBox="1"/>
          <p:nvPr/>
        </p:nvSpPr>
        <p:spPr>
          <a:xfrm>
            <a:off x="9691909" y="3028890"/>
            <a:ext cx="830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BDFA95-A894-BC1E-9515-CF9E9EF75C63}"/>
              </a:ext>
            </a:extLst>
          </p:cNvPr>
          <p:cNvSpPr txBox="1"/>
          <p:nvPr/>
        </p:nvSpPr>
        <p:spPr>
          <a:xfrm>
            <a:off x="8688613" y="4398630"/>
            <a:ext cx="631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1323741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8F0F67-91E6-D902-1EC9-766D01F5C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48412" y="430047"/>
            <a:ext cx="5816435" cy="567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Arial Black" panose="020B0A04020102020204" pitchFamily="34" charset="0"/>
              </a:rPr>
              <a:t>3-5 SOCIAL STUDIES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48413" y="789150"/>
            <a:ext cx="909835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STATE AGRICULTURE PRODUCTION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53D6D6-212F-B2F6-9668-E5774A17008F}"/>
              </a:ext>
            </a:extLst>
          </p:cNvPr>
          <p:cNvSpPr txBox="1"/>
          <p:nvPr/>
        </p:nvSpPr>
        <p:spPr>
          <a:xfrm>
            <a:off x="1079783" y="2220056"/>
            <a:ext cx="343778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nation’s largest fruit-producing states are California, Florida, and Washington.</a:t>
            </a:r>
          </a:p>
          <a:p>
            <a:pPr algn="ctr"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Florida is ranked 8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the U.S. for blueberry production.</a:t>
            </a:r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A5193926-9F44-2550-A1C7-B0140ED1EE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7592" y="1553820"/>
            <a:ext cx="6201395" cy="479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50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EC48BF-B2F9-CE65-85E6-6BC972E23A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0FBF9F-2DB9-2D7D-5A84-32AC7BE56772}"/>
              </a:ext>
            </a:extLst>
          </p:cNvPr>
          <p:cNvSpPr/>
          <p:nvPr/>
        </p:nvSpPr>
        <p:spPr>
          <a:xfrm>
            <a:off x="3722914" y="0"/>
            <a:ext cx="8469086" cy="6662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1965" y="1811195"/>
            <a:ext cx="2746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Plants grow best in slightly acidic soil (between 6-6.9). The median pH of Florida’s soil is 6.9. Blueberry plants thrive in acidic soil. They prefer the soil to be from 4.5-5.5 on the pH scale.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3-5 SCIENCE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9565" y="639632"/>
            <a:ext cx="51524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pH SCALE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7C723A1-99F3-7DC0-45DA-6D4830D7B0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241" y="1390754"/>
            <a:ext cx="7872429" cy="45093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785A08-B4B2-89F1-CAD2-99368DAC3F7D}"/>
              </a:ext>
            </a:extLst>
          </p:cNvPr>
          <p:cNvSpPr txBox="1"/>
          <p:nvPr/>
        </p:nvSpPr>
        <p:spPr>
          <a:xfrm>
            <a:off x="5622469" y="768898"/>
            <a:ext cx="4669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ACIDS AND BASES</a:t>
            </a:r>
          </a:p>
        </p:txBody>
      </p:sp>
    </p:spTree>
    <p:extLst>
      <p:ext uri="{BB962C8B-B14F-4D97-AF65-F5344CB8AC3E}">
        <p14:creationId xmlns:p14="http://schemas.microsoft.com/office/powerpoint/2010/main" val="2155291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998661-82D4-FCA5-4815-35019E2A9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0A80C2-451B-2A81-A0AC-8BE88DEDB96E}"/>
              </a:ext>
            </a:extLst>
          </p:cNvPr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3-5 SCIENCE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EA9168-ADD2-F285-5765-ABB4ABE7B251}"/>
              </a:ext>
            </a:extLst>
          </p:cNvPr>
          <p:cNvSpPr/>
          <p:nvPr/>
        </p:nvSpPr>
        <p:spPr>
          <a:xfrm>
            <a:off x="279565" y="639632"/>
            <a:ext cx="51524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pH SCALE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F3C6E8-4ACA-A829-73AB-B25D5F44034D}"/>
              </a:ext>
            </a:extLst>
          </p:cNvPr>
          <p:cNvSpPr txBox="1"/>
          <p:nvPr/>
        </p:nvSpPr>
        <p:spPr>
          <a:xfrm>
            <a:off x="850074" y="1747364"/>
            <a:ext cx="5539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>
                <a:solidFill>
                  <a:srgbClr val="240489"/>
                </a:solidFill>
                <a:effectLst/>
                <a:latin typeface="Arial" panose="020B0604020202020204" pitchFamily="34" charset="0"/>
              </a:rPr>
              <a:t>MAKE YOUR OWN pH INDICATOR</a:t>
            </a:r>
            <a:endParaRPr lang="en-US" sz="2400" b="1" dirty="0">
              <a:solidFill>
                <a:srgbClr val="2404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light, orange&#10;&#10;Description automatically generated">
            <a:extLst>
              <a:ext uri="{FF2B5EF4-FFF2-40B4-BE49-F238E27FC236}">
                <a16:creationId xmlns:a16="http://schemas.microsoft.com/office/drawing/2014/main" id="{7C017672-B9A8-6F87-2DFF-6748C8D3D9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908" y="2351387"/>
            <a:ext cx="3476171" cy="21552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B8527A-562C-8C23-8753-101ADC3EDDA1}"/>
              </a:ext>
            </a:extLst>
          </p:cNvPr>
          <p:cNvSpPr txBox="1"/>
          <p:nvPr/>
        </p:nvSpPr>
        <p:spPr>
          <a:xfrm>
            <a:off x="5704114" y="2613392"/>
            <a:ext cx="54428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learn how to make a cabbage indicator, 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for more background information, visit: </a:t>
            </a:r>
          </a:p>
          <a:p>
            <a: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2000" i="0" u="sng" dirty="0" err="1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www.sciencebuddies.org</a:t>
            </a:r>
            <a: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/science-fair-projects/project-ideas/Chem_p013/chemistry/</a:t>
            </a:r>
            <a:b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make-cabbage-pH-indicator</a:t>
            </a:r>
            <a:endParaRPr lang="en-US" sz="2000" u="sng" dirty="0">
              <a:solidFill>
                <a:srgbClr val="2404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F09696-B686-C21D-BB6C-24FE39D4ADB5}"/>
              </a:ext>
            </a:extLst>
          </p:cNvPr>
          <p:cNvSpPr txBox="1"/>
          <p:nvPr/>
        </p:nvSpPr>
        <p:spPr>
          <a:xfrm>
            <a:off x="3516085" y="5182370"/>
            <a:ext cx="5747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For more on Acids and Bases: </a:t>
            </a:r>
          </a:p>
          <a:p>
            <a:pPr algn="ctr"/>
            <a: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US" sz="2000" i="0" u="sng" dirty="0" err="1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www.funsci.com</a:t>
            </a:r>
            <a:r>
              <a:rPr lang="en-US" sz="2000" i="0" u="sng" dirty="0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/fun3_en/acids/</a:t>
            </a:r>
            <a:r>
              <a:rPr lang="en-US" sz="2000" i="0" u="sng" dirty="0" err="1">
                <a:solidFill>
                  <a:srgbClr val="24048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acids.htm</a:t>
            </a:r>
            <a:endParaRPr lang="en-US" sz="2000" u="sng" dirty="0">
              <a:solidFill>
                <a:srgbClr val="2404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586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832199-9095-7D68-18B8-D689B1DD8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64DF6A4F-7285-56A4-C49A-8B364D7BFD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1235" y="1966118"/>
            <a:ext cx="6911422" cy="3727111"/>
          </a:xfrm>
        </p:spPr>
        <p:txBody>
          <a:bodyPr>
            <a:normAutofit/>
          </a:bodyPr>
          <a:lstStyle/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b="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are one of the best natural sources of antioxidants.</a:t>
            </a:r>
          </a:p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contain vitamins, minerals, and antioxidants that provide notable health benefits</a:t>
            </a:r>
          </a:p>
          <a:p>
            <a:pPr>
              <a:spcBef>
                <a:spcPts val="1300"/>
              </a:spcBef>
              <a:buClr>
                <a:srgbClr val="240489"/>
              </a:buClr>
            </a:pPr>
            <a:r>
              <a:rPr lang="en-US" sz="2400" i="0" dirty="0">
                <a:solidFill>
                  <a:srgbClr val="4D4D4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Blueberries are rich in vitamin K, which plays an important role in promoting heart health. It is also important to bone health and blood clotting.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0">
            <a:extLst>
              <a:ext uri="{FF2B5EF4-FFF2-40B4-BE49-F238E27FC236}">
                <a16:creationId xmlns:a16="http://schemas.microsoft.com/office/drawing/2014/main" id="{E9562CDE-3F7A-04F6-58C3-E16C1604DBAA}"/>
              </a:ext>
            </a:extLst>
          </p:cNvPr>
          <p:cNvSpPr txBox="1">
            <a:spLocks/>
          </p:cNvSpPr>
          <p:nvPr/>
        </p:nvSpPr>
        <p:spPr>
          <a:xfrm>
            <a:off x="4551235" y="914400"/>
            <a:ext cx="7104185" cy="3540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240489"/>
                </a:solidFill>
                <a:latin typeface="Arial Black" pitchFamily="34" charset="0"/>
              </a:rPr>
              <a:t>NUTRITION NUGGET</a:t>
            </a:r>
          </a:p>
        </p:txBody>
      </p:sp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6D6957-9E68-C8F0-7E9A-22E324523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F44B3B6-5058-7A6D-ED77-BE49E97EF4D8}"/>
              </a:ext>
            </a:extLst>
          </p:cNvPr>
          <p:cNvSpPr txBox="1">
            <a:spLocks/>
          </p:cNvSpPr>
          <p:nvPr/>
        </p:nvSpPr>
        <p:spPr>
          <a:xfrm>
            <a:off x="6262047" y="1203018"/>
            <a:ext cx="5284264" cy="4251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darker the blueberry, the sweeter the taste.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should </a:t>
            </a: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store blueberries in a low-humidity, low-moisture part of your fridge, such as the middle rack.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a tank of water, ripe blueberries will sink and green or </a:t>
            </a:r>
            <a:r>
              <a:rPr lang="en-US" sz="2400" i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unripened</a:t>
            </a:r>
            <a:r>
              <a:rPr lang="en-US" sz="240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berries will float on the surface.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8CDC77-3BE9-7FF3-D099-CAEC8677FE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689" y="1300989"/>
            <a:ext cx="5120185" cy="3414516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9B77C80-0DEA-09B4-600D-96CB14927481}"/>
              </a:ext>
            </a:extLst>
          </p:cNvPr>
          <p:cNvSpPr/>
          <p:nvPr/>
        </p:nvSpPr>
        <p:spPr>
          <a:xfrm>
            <a:off x="1756186" y="4906080"/>
            <a:ext cx="2899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tasty recipes!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3BEFD9-C1AA-6D5E-00FF-E9B69A9B22D4}"/>
              </a:ext>
            </a:extLst>
          </p:cNvPr>
          <p:cNvSpPr txBox="1"/>
          <p:nvPr/>
        </p:nvSpPr>
        <p:spPr>
          <a:xfrm>
            <a:off x="2884715" y="295883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TASTY TIPS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4D1A52-AF51-B436-025C-54217BBF5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91007D6C-234E-7058-A03B-5738F1FCE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5586" y="1089127"/>
            <a:ext cx="4628328" cy="469040"/>
          </a:xfrm>
        </p:spPr>
        <p:txBody>
          <a:bodyPr>
            <a:noAutofit/>
          </a:bodyPr>
          <a:lstStyle/>
          <a:p>
            <a:pPr algn="r"/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A jam session.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C1CE4DD-FE94-B21B-5BE4-67FA8D1AB659}"/>
              </a:ext>
            </a:extLst>
          </p:cNvPr>
          <p:cNvSpPr txBox="1">
            <a:spLocks/>
          </p:cNvSpPr>
          <p:nvPr/>
        </p:nvSpPr>
        <p:spPr>
          <a:xfrm>
            <a:off x="4589427" y="3641416"/>
            <a:ext cx="3451225" cy="6365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The </a:t>
            </a:r>
            <a:r>
              <a:rPr lang="en-US" sz="4000" cap="none" spc="0" dirty="0" err="1">
                <a:solidFill>
                  <a:srgbClr val="449F3B"/>
                </a:solidFill>
                <a:latin typeface="Avenir Book"/>
                <a:cs typeface="Avenir Book"/>
              </a:rPr>
              <a:t>booberry</a:t>
            </a:r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.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C04C315E-0D58-4D42-C15F-E12B511CA7EC}"/>
              </a:ext>
            </a:extLst>
          </p:cNvPr>
          <p:cNvSpPr txBox="1">
            <a:spLocks/>
          </p:cNvSpPr>
          <p:nvPr/>
        </p:nvSpPr>
        <p:spPr>
          <a:xfrm>
            <a:off x="7612484" y="5295996"/>
            <a:ext cx="3030775" cy="7334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Your teeth!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075BA72-82C0-1BA5-3B05-38DBFD2931FE}"/>
              </a:ext>
            </a:extLst>
          </p:cNvPr>
          <p:cNvSpPr txBox="1">
            <a:spLocks/>
          </p:cNvSpPr>
          <p:nvPr/>
        </p:nvSpPr>
        <p:spPr>
          <a:xfrm>
            <a:off x="590482" y="396791"/>
            <a:ext cx="11449117" cy="1257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 do you call it when a group of blueberries play jazz music?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A6AB7C-32E4-D708-471E-D3B272E6945D}"/>
              </a:ext>
            </a:extLst>
          </p:cNvPr>
          <p:cNvSpPr txBox="1">
            <a:spLocks/>
          </p:cNvSpPr>
          <p:nvPr/>
        </p:nvSpPr>
        <p:spPr>
          <a:xfrm>
            <a:off x="2109153" y="2756575"/>
            <a:ext cx="7973693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Who scared the strawberry?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6DB41B7-3DE9-AA7B-16F2-9E1EA48E791A}"/>
              </a:ext>
            </a:extLst>
          </p:cNvPr>
          <p:cNvSpPr txBox="1">
            <a:spLocks/>
          </p:cNvSpPr>
          <p:nvPr/>
        </p:nvSpPr>
        <p:spPr>
          <a:xfrm>
            <a:off x="3048255" y="4716986"/>
            <a:ext cx="8371114" cy="734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240489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What’s the best thing to put in a blueberry pie?</a:t>
            </a:r>
            <a:endParaRPr lang="en-US" sz="3600" b="1" dirty="0">
              <a:solidFill>
                <a:srgbClr val="240489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D17A595-56DC-4B8D-C102-5EC5E7B625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3268">
            <a:off x="153189" y="4112900"/>
            <a:ext cx="1525899" cy="152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419096-AE26-5FD8-5C8C-048A9B007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B3D97F-59C7-7C13-F87C-C1F202E05779}"/>
              </a:ext>
            </a:extLst>
          </p:cNvPr>
          <p:cNvSpPr/>
          <p:nvPr/>
        </p:nvSpPr>
        <p:spPr>
          <a:xfrm>
            <a:off x="776993" y="712298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240489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3778E3-32FC-87D1-0D4A-CEDEECD4AF03}"/>
              </a:ext>
            </a:extLst>
          </p:cNvPr>
          <p:cNvSpPr/>
          <p:nvPr/>
        </p:nvSpPr>
        <p:spPr>
          <a:xfrm>
            <a:off x="1029761" y="1744497"/>
            <a:ext cx="1013247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.</a:t>
            </a:r>
          </a:p>
          <a:p>
            <a:pPr algn="ctr" defTabSz="914400">
              <a:defRPr/>
            </a:pP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F7D61-7886-747E-01C2-76B1B8C18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ECA2AC4B-2527-A484-5D8A-ECC94FCF19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we are learning today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3EE46C1B-0B9F-8CD2-E1CA-54B327E43B57}"/>
              </a:ext>
            </a:extLst>
          </p:cNvPr>
          <p:cNvSpPr txBox="1">
            <a:spLocks/>
          </p:cNvSpPr>
          <p:nvPr/>
        </p:nvSpPr>
        <p:spPr>
          <a:xfrm>
            <a:off x="3752156" y="3881846"/>
            <a:ext cx="4687688" cy="820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Together we’ll learn about the delicious and nutritious Florida blueberry!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D7B6F2-8191-C267-3A1A-7632D0982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id="{0EE8DA38-48E5-8B8E-1BE9-29F94EAF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5497465" cy="793272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240489"/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A5F99A97-B02A-3BC8-3E48-C5ACB13F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415930"/>
            <a:ext cx="6738257" cy="4026139"/>
          </a:xfrm>
        </p:spPr>
        <p:txBody>
          <a:bodyPr>
            <a:normAutofit/>
          </a:bodyPr>
          <a:lstStyle/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One half-cup of blueberries contains about 25% of your daily vitamin C!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One cup of blueberries has about 80 calories.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Blueberries grow best in sunny locations, which is why Florida is one of the top ten states for selling them!</a:t>
            </a:r>
          </a:p>
          <a:p>
            <a:pPr>
              <a:buClr>
                <a:srgbClr val="240489"/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Blueberries often have a “silver” coating </a:t>
            </a:r>
            <a:br>
              <a:rPr lang="en-US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(an edible wax) for protection.</a:t>
            </a:r>
          </a:p>
        </p:txBody>
      </p:sp>
      <p:pic>
        <p:nvPicPr>
          <p:cNvPr id="3" name="Picture 2" descr="A basket of fruit&#10;&#10;Description automatically generated with medium confidence">
            <a:extLst>
              <a:ext uri="{FF2B5EF4-FFF2-40B4-BE49-F238E27FC236}">
                <a16:creationId xmlns:a16="http://schemas.microsoft.com/office/drawing/2014/main" id="{A28DA0AB-B6EC-71F3-84A3-C48BF766F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00" y="0"/>
            <a:ext cx="4190999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EC4549-0195-13B4-E600-359660E04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B6B804F-B938-F815-AB50-64B99A37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240489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A08964-90A4-0A01-B063-F1CC6E75C071}"/>
              </a:ext>
            </a:extLst>
          </p:cNvPr>
          <p:cNvSpPr/>
          <p:nvPr/>
        </p:nvSpPr>
        <p:spPr>
          <a:xfrm>
            <a:off x="5519056" y="0"/>
            <a:ext cx="6672943" cy="6662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-up of a plant&#10;&#10;Description automatically generated with low confidence">
            <a:extLst>
              <a:ext uri="{FF2B5EF4-FFF2-40B4-BE49-F238E27FC236}">
                <a16:creationId xmlns:a16="http://schemas.microsoft.com/office/drawing/2014/main" id="{CFF7F645-144E-F289-A9CC-51594000B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814" y="1707711"/>
            <a:ext cx="5294286" cy="4590986"/>
          </a:xfrm>
          <a:prstGeom prst="rect">
            <a:avLst/>
          </a:prstGeom>
        </p:spPr>
      </p:pic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48FB77F3-9128-940D-43AE-6DD5A980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49700"/>
            <a:ext cx="5693230" cy="1027007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Blueberries are mostly grown in the following counties: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EAD076-DEAC-F447-B5DF-37DC8CD7660A}"/>
              </a:ext>
            </a:extLst>
          </p:cNvPr>
          <p:cNvSpPr txBox="1"/>
          <p:nvPr/>
        </p:nvSpPr>
        <p:spPr>
          <a:xfrm>
            <a:off x="6262815" y="2882377"/>
            <a:ext cx="2652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Alachua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DeSoto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Hardee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Highlands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Hillsborough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Lake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Manatee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Marion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Polk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76685ED7-427E-5779-8514-976ED45D73BA}"/>
              </a:ext>
            </a:extLst>
          </p:cNvPr>
          <p:cNvSpPr txBox="1">
            <a:spLocks/>
          </p:cNvSpPr>
          <p:nvPr/>
        </p:nvSpPr>
        <p:spPr>
          <a:xfrm>
            <a:off x="924279" y="2778326"/>
            <a:ext cx="3906156" cy="217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Tx/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out how many counties grow blueberries! Is your county one of them?</a:t>
            </a:r>
          </a:p>
        </p:txBody>
      </p:sp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E090E1-60B1-28C3-75EC-AB335A137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2A8F81AD-973F-3B7C-DE07-9A841A9CD9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73572" y="493018"/>
            <a:ext cx="7104062" cy="900354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solidFill>
                  <a:srgbClr val="240489"/>
                </a:solidFill>
                <a:latin typeface="Arial Black" pitchFamily="34" charset="0"/>
              </a:rPr>
              <a:t>Have you tried Florida blueberries?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5CB2A51A-1B40-DCD8-9709-57E971809B3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3867" y="1826542"/>
            <a:ext cx="5160962" cy="23524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effectLst/>
                <a:latin typeface="Arial" panose="020B0604020202020204" pitchFamily="34" charset="0"/>
              </a:rPr>
              <a:t>Today, 95% of the world’s blueberry crop </a:t>
            </a:r>
            <a:br>
              <a:rPr lang="en-US" sz="2000" dirty="0">
                <a:effectLst/>
                <a:latin typeface="Arial" panose="020B0604020202020204" pitchFamily="34" charset="0"/>
              </a:rPr>
            </a:br>
            <a:r>
              <a:rPr lang="en-US" sz="2000" dirty="0">
                <a:effectLst/>
                <a:latin typeface="Arial" panose="020B0604020202020204" pitchFamily="34" charset="0"/>
              </a:rPr>
              <a:t>is grown in North America.</a:t>
            </a:r>
          </a:p>
          <a:p>
            <a:pPr marL="0" marR="41910" indent="0" algn="ctr">
              <a:lnSpc>
                <a:spcPct val="100000"/>
              </a:lnSpc>
              <a:buNone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marR="41910" indent="0" algn="ctr">
              <a:lnSpc>
                <a:spcPct val="100000"/>
              </a:lnSpc>
              <a:buNone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Blueberries are only in season from April to May. </a:t>
            </a: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ounded Rectangular Callout 5">
            <a:extLst>
              <a:ext uri="{FF2B5EF4-FFF2-40B4-BE49-F238E27FC236}">
                <a16:creationId xmlns:a16="http://schemas.microsoft.com/office/drawing/2014/main" id="{555B7659-D361-52FB-2ABA-B122EADC07B0}"/>
              </a:ext>
            </a:extLst>
          </p:cNvPr>
          <p:cNvSpPr/>
          <p:nvPr/>
        </p:nvSpPr>
        <p:spPr>
          <a:xfrm>
            <a:off x="790367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blueberries!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B1256-BE3C-705B-6DDF-44A9C30998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24AE57-0E7F-7FA9-2A42-3574572F5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3B3BBD6-3AB8-5F3D-FD5F-9487B32DA375}"/>
              </a:ext>
            </a:extLst>
          </p:cNvPr>
          <p:cNvSpPr/>
          <p:nvPr/>
        </p:nvSpPr>
        <p:spPr>
          <a:xfrm>
            <a:off x="5916451" y="772886"/>
            <a:ext cx="6275549" cy="5881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7A9F67C9-0A1C-9736-EA46-05BD33599A01}"/>
              </a:ext>
            </a:extLst>
          </p:cNvPr>
          <p:cNvSpPr txBox="1">
            <a:spLocks/>
          </p:cNvSpPr>
          <p:nvPr/>
        </p:nvSpPr>
        <p:spPr>
          <a:xfrm>
            <a:off x="566057" y="233453"/>
            <a:ext cx="11059886" cy="3902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>
                <a:solidFill>
                  <a:schemeClr val="bg1"/>
                </a:solidFill>
                <a:latin typeface="Arial Black" pitchFamily="34" charset="0"/>
              </a:rPr>
              <a:t>How do you like your blueberries?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1917BAC-6328-DD7E-145D-74D839DE6489}"/>
              </a:ext>
            </a:extLst>
          </p:cNvPr>
          <p:cNvSpPr txBox="1">
            <a:spLocks/>
          </p:cNvSpPr>
          <p:nvPr/>
        </p:nvSpPr>
        <p:spPr>
          <a:xfrm>
            <a:off x="391886" y="1371599"/>
            <a:ext cx="5171727" cy="3925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Blueberries are enjoyed in a variety of ways: in oatmeal, as a smoothie, as a jam, or in some yogurt. </a:t>
            </a:r>
          </a:p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This week, try to think of all the different ways you can eat blueberries and count how many servings of berries you eat.</a:t>
            </a:r>
          </a:p>
          <a:p>
            <a:pPr marL="0" indent="0" algn="ctr">
              <a:lnSpc>
                <a:spcPct val="100000"/>
              </a:lnSpc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Challenge your friends and family to do the same. Who eats the most blueberries?</a:t>
            </a:r>
            <a:endParaRPr lang="en-US" sz="28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Picture 12" descr="A picture containing food, fruit, arranged, fresh&#10;&#10;Description automatically generated">
            <a:extLst>
              <a:ext uri="{FF2B5EF4-FFF2-40B4-BE49-F238E27FC236}">
                <a16:creationId xmlns:a16="http://schemas.microsoft.com/office/drawing/2014/main" id="{2DA676F2-1683-2C0F-5812-0E9C834942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2394" y="1009650"/>
            <a:ext cx="2907513" cy="1930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940638-601D-4950-EAE5-ADAD6E4549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8003" y="3874592"/>
            <a:ext cx="2764974" cy="2664546"/>
          </a:xfrm>
          <a:prstGeom prst="rect">
            <a:avLst/>
          </a:prstGeom>
        </p:spPr>
      </p:pic>
      <p:pic>
        <p:nvPicPr>
          <p:cNvPr id="15" name="Picture 14" descr="A plate of fruit&#10;&#10;Description automatically generated with low confidence">
            <a:extLst>
              <a:ext uri="{FF2B5EF4-FFF2-40B4-BE49-F238E27FC236}">
                <a16:creationId xmlns:a16="http://schemas.microsoft.com/office/drawing/2014/main" id="{7868E5F9-8D37-03A7-BAD5-4FF9983B86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1031" y="2710541"/>
            <a:ext cx="2764975" cy="2314489"/>
          </a:xfrm>
          <a:prstGeom prst="ellipse">
            <a:avLst/>
          </a:prstGeom>
        </p:spPr>
      </p:pic>
      <p:pic>
        <p:nvPicPr>
          <p:cNvPr id="16" name="Picture 15" descr="A group of drinks with straws&#10;&#10;Description automatically generated with medium confidence">
            <a:extLst>
              <a:ext uri="{FF2B5EF4-FFF2-40B4-BE49-F238E27FC236}">
                <a16:creationId xmlns:a16="http://schemas.microsoft.com/office/drawing/2014/main" id="{FBA4EB38-DA05-DC3B-FD00-6DEED1025EC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1" y="1009650"/>
            <a:ext cx="1435665" cy="322489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1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91A19D2-0820-7541-0180-73CFA1134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38048AA-183F-CD3B-A904-F14525422B27}"/>
              </a:ext>
            </a:extLst>
          </p:cNvPr>
          <p:cNvSpPr/>
          <p:nvPr/>
        </p:nvSpPr>
        <p:spPr>
          <a:xfrm>
            <a:off x="5053261" y="469231"/>
            <a:ext cx="6930190" cy="5943600"/>
          </a:xfrm>
          <a:prstGeom prst="rect">
            <a:avLst/>
          </a:prstGeom>
          <a:solidFill>
            <a:srgbClr val="240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FB18865A-466B-2047-6B03-625CAB168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578" y="674749"/>
            <a:ext cx="4405193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latin typeface="Arial Black" pitchFamily="34" charset="0"/>
              </a:rPr>
              <a:t>BRAIN BREAK</a:t>
            </a:r>
            <a:br>
              <a:rPr lang="en-US" sz="4000" spc="0" dirty="0">
                <a:latin typeface="Arial Black" pitchFamily="34" charset="0"/>
              </a:rPr>
            </a:br>
            <a:r>
              <a:rPr lang="en-US" sz="4000" spc="0" dirty="0">
                <a:latin typeface="Arial Black" pitchFamily="34" charset="0"/>
              </a:rPr>
              <a:t>Fresh Find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7A54BFB-49D5-8DAC-3B12-251FDC38C713}"/>
              </a:ext>
            </a:extLst>
          </p:cNvPr>
          <p:cNvSpPr txBox="1">
            <a:spLocks/>
          </p:cNvSpPr>
          <p:nvPr/>
        </p:nvSpPr>
        <p:spPr>
          <a:xfrm>
            <a:off x="471488" y="1816527"/>
            <a:ext cx="1840464" cy="251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Sweet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Round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Blue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Vitamin C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948126-4D8E-F613-8C46-9C587F447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38" t="31519" r="27533" b="23605"/>
          <a:stretch/>
        </p:blipFill>
        <p:spPr>
          <a:xfrm>
            <a:off x="5438421" y="697545"/>
            <a:ext cx="6088901" cy="546290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503FD3-5716-33E5-7426-06234446E3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4857" y="3841791"/>
            <a:ext cx="3073170" cy="2270731"/>
          </a:xfrm>
          <a:prstGeom prst="rect">
            <a:avLst/>
          </a:prstGeom>
        </p:spPr>
      </p:pic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C604FA5D-A222-64A4-6ECE-4C14CA1A8800}"/>
              </a:ext>
            </a:extLst>
          </p:cNvPr>
          <p:cNvSpPr txBox="1">
            <a:spLocks/>
          </p:cNvSpPr>
          <p:nvPr/>
        </p:nvSpPr>
        <p:spPr>
          <a:xfrm>
            <a:off x="2328711" y="1816527"/>
            <a:ext cx="2531970" cy="2270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bg2"/>
                </a:solidFill>
                <a:latin typeface="Avenir Book"/>
                <a:ea typeface="+mn-ea"/>
                <a:cs typeface="Avenir Book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Antioxidant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Fresh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Blossoms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Nutrition</a:t>
            </a:r>
            <a:endParaRPr lang="en-US" sz="2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739804-7E87-466A-BD24-B69098639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36ADA6-7ABB-9BE2-7BB3-E492E3BE4196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5365761" cy="5858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SIMILES &amp; METAPHORS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D1345B-E9D3-43DB-3D52-78E96EEE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3-5 Language Arts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A8F1CC-210D-2177-7734-B8B8164D06C1}"/>
              </a:ext>
            </a:extLst>
          </p:cNvPr>
          <p:cNvSpPr txBox="1"/>
          <p:nvPr/>
        </p:nvSpPr>
        <p:spPr>
          <a:xfrm>
            <a:off x="1257747" y="2782668"/>
            <a:ext cx="3788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excerpt from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“Blueberries”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poem by Robert Frost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1152AD-D26B-2CAC-9A78-4B5E93D1AAB3}"/>
              </a:ext>
            </a:extLst>
          </p:cNvPr>
          <p:cNvSpPr/>
          <p:nvPr/>
        </p:nvSpPr>
        <p:spPr>
          <a:xfrm>
            <a:off x="6193971" y="0"/>
            <a:ext cx="5998029" cy="6672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CE9D5-6CD3-E4D4-8C40-B7B05BB107AE}"/>
              </a:ext>
            </a:extLst>
          </p:cNvPr>
          <p:cNvSpPr txBox="1"/>
          <p:nvPr/>
        </p:nvSpPr>
        <p:spPr>
          <a:xfrm>
            <a:off x="7116758" y="797510"/>
            <a:ext cx="41524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 ought to have seen what I saw on my way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the village, through Mortenson’s pasture today: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Blueberries as big as the end of your thumb,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Real sky-blue, and heavy, and ready to drum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the cavernous pail of the first one to come!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all ripe together, not some of them green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some of them ripe! You ought to have seen!</a:t>
            </a:r>
          </a:p>
        </p:txBody>
      </p:sp>
    </p:spTree>
    <p:extLst>
      <p:ext uri="{BB962C8B-B14F-4D97-AF65-F5344CB8AC3E}">
        <p14:creationId xmlns:p14="http://schemas.microsoft.com/office/powerpoint/2010/main" val="504672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7C0FD8-5DB7-53B0-D3CC-FD151B8F5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381F5C5-BB65-1061-CB29-7DC13D24540A}"/>
              </a:ext>
            </a:extLst>
          </p:cNvPr>
          <p:cNvSpPr/>
          <p:nvPr/>
        </p:nvSpPr>
        <p:spPr>
          <a:xfrm>
            <a:off x="6836229" y="0"/>
            <a:ext cx="5355771" cy="6662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B6491A4-E2B7-F983-56B4-13B3D3F71028}"/>
              </a:ext>
            </a:extLst>
          </p:cNvPr>
          <p:cNvSpPr txBox="1">
            <a:spLocks/>
          </p:cNvSpPr>
          <p:nvPr/>
        </p:nvSpPr>
        <p:spPr>
          <a:xfrm>
            <a:off x="546100" y="327026"/>
            <a:ext cx="5549899" cy="96837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240489"/>
                </a:solidFill>
                <a:latin typeface="Arial" charset="0"/>
                <a:ea typeface="Arial" charset="0"/>
                <a:cs typeface="Arial" charset="0"/>
              </a:rPr>
              <a:t>Measuring Mass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6271F-4D06-961A-7F8E-E6094809E0F6}"/>
              </a:ext>
            </a:extLst>
          </p:cNvPr>
          <p:cNvSpPr txBox="1"/>
          <p:nvPr/>
        </p:nvSpPr>
        <p:spPr>
          <a:xfrm>
            <a:off x="936171" y="1665514"/>
            <a:ext cx="54319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MASS?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Mass measures the amount of matter in an object.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D642DF-850D-6102-1011-535BE60F7A82}"/>
              </a:ext>
            </a:extLst>
          </p:cNvPr>
          <p:cNvSpPr txBox="1"/>
          <p:nvPr/>
        </p:nvSpPr>
        <p:spPr>
          <a:xfrm>
            <a:off x="936171" y="2967335"/>
            <a:ext cx="423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IT MEASURED?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E8CFA6-B288-CCB2-59F4-649779FCF975}"/>
              </a:ext>
            </a:extLst>
          </p:cNvPr>
          <p:cNvSpPr txBox="1"/>
          <p:nvPr/>
        </p:nvSpPr>
        <p:spPr>
          <a:xfrm>
            <a:off x="936171" y="3531597"/>
            <a:ext cx="26778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metric units: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Kilograms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Centigrams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Milligrams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267BF9-F622-24AE-505B-BE359EEA7D7A}"/>
              </a:ext>
            </a:extLst>
          </p:cNvPr>
          <p:cNvSpPr txBox="1"/>
          <p:nvPr/>
        </p:nvSpPr>
        <p:spPr>
          <a:xfrm>
            <a:off x="3729264" y="3531597"/>
            <a:ext cx="2198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Imperial units: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Ounces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66D7E8-77AF-5637-CAA9-DD1757169941}"/>
              </a:ext>
            </a:extLst>
          </p:cNvPr>
          <p:cNvSpPr txBox="1"/>
          <p:nvPr/>
        </p:nvSpPr>
        <p:spPr>
          <a:xfrm>
            <a:off x="7440385" y="654043"/>
            <a:ext cx="4234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404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CONVERSIONS</a:t>
            </a: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D8F42E7C-C03E-FF8E-EA69-1A26AB1325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6831" y="2257671"/>
            <a:ext cx="3396344" cy="11015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D60F0EF-7BD6-1F28-E20E-D84DF7C29578}"/>
              </a:ext>
            </a:extLst>
          </p:cNvPr>
          <p:cNvSpPr txBox="1"/>
          <p:nvPr/>
        </p:nvSpPr>
        <p:spPr>
          <a:xfrm>
            <a:off x="7761514" y="1888339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 ounces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520EE8-05C0-E0C5-C408-5E48FF676777}"/>
              </a:ext>
            </a:extLst>
          </p:cNvPr>
          <p:cNvSpPr txBox="1"/>
          <p:nvPr/>
        </p:nvSpPr>
        <p:spPr>
          <a:xfrm>
            <a:off x="9949543" y="1921549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pound</a:t>
            </a: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91EC4969-A98B-0A09-1A9D-7B114F9F62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942" y="4604299"/>
            <a:ext cx="3396344" cy="110151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0F61448-EA98-A74D-A633-95745232DEAA}"/>
              </a:ext>
            </a:extLst>
          </p:cNvPr>
          <p:cNvSpPr txBox="1"/>
          <p:nvPr/>
        </p:nvSpPr>
        <p:spPr>
          <a:xfrm>
            <a:off x="7739742" y="4234967"/>
            <a:ext cx="130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gram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C587B5-5555-4F7B-7336-A7EC12232EAD}"/>
              </a:ext>
            </a:extLst>
          </p:cNvPr>
          <p:cNvSpPr txBox="1"/>
          <p:nvPr/>
        </p:nvSpPr>
        <p:spPr>
          <a:xfrm>
            <a:off x="9633856" y="4246277"/>
            <a:ext cx="181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 centigrams</a:t>
            </a:r>
          </a:p>
        </p:txBody>
      </p:sp>
    </p:spTree>
    <p:extLst>
      <p:ext uri="{BB962C8B-B14F-4D97-AF65-F5344CB8AC3E}">
        <p14:creationId xmlns:p14="http://schemas.microsoft.com/office/powerpoint/2010/main" val="23231408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Props1.xml><?xml version="1.0" encoding="utf-8"?>
<ds:datastoreItem xmlns:ds="http://schemas.openxmlformats.org/officeDocument/2006/customXml" ds:itemID="{795F1A05-6C68-4210-95A5-70E6B9B8E45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E8EF4D5A-41D8-4BB9-A79B-78E6F8A85D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D64434-7546-49B9-845F-706F1543926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8E3F281-199B-4A37-8AF0-98A76B0359AE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{00180070-EDEE-B447-834A-0EB2FFFAAB32}tf10001071</Template>
  <TotalTime>17689</TotalTime>
  <Words>910</Words>
  <Application>Microsoft Macintosh PowerPoint</Application>
  <PresentationFormat>Widescreen</PresentationFormat>
  <Paragraphs>159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Black</vt:lpstr>
      <vt:lpstr>Arial Narrow</vt:lpstr>
      <vt:lpstr>Avenir Book</vt:lpstr>
      <vt:lpstr>Calibri</vt:lpstr>
      <vt:lpstr>Gill Sans MT</vt:lpstr>
      <vt:lpstr>Impact</vt:lpstr>
      <vt:lpstr>Badge</vt:lpstr>
      <vt:lpstr>PowerPoint Presentation</vt:lpstr>
      <vt:lpstr>What we are learning today</vt:lpstr>
      <vt:lpstr>FUN FACTS</vt:lpstr>
      <vt:lpstr>Spot it on the map</vt:lpstr>
      <vt:lpstr>Have you tried Florida blueberries?</vt:lpstr>
      <vt:lpstr>PowerPoint Presentation</vt:lpstr>
      <vt:lpstr>BRAIN BREAK Fresh Find</vt:lpstr>
      <vt:lpstr>3-5 Language Arts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jam session.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364</cp:revision>
  <dcterms:created xsi:type="dcterms:W3CDTF">2016-08-25T17:43:54Z</dcterms:created>
  <dcterms:modified xsi:type="dcterms:W3CDTF">2025-08-01T03:57:36Z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</Properties>
</file>