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5"/>
  </p:sldMasterIdLst>
  <p:notesMasterIdLst>
    <p:notesMasterId r:id="rId22"/>
  </p:notesMasterIdLst>
  <p:sldIdLst>
    <p:sldId id="256" r:id="rId6"/>
    <p:sldId id="258" r:id="rId7"/>
    <p:sldId id="277" r:id="rId8"/>
    <p:sldId id="306" r:id="rId9"/>
    <p:sldId id="304" r:id="rId10"/>
    <p:sldId id="341" r:id="rId11"/>
    <p:sldId id="322" r:id="rId12"/>
    <p:sldId id="305" r:id="rId13"/>
    <p:sldId id="263" r:id="rId14"/>
    <p:sldId id="343" r:id="rId15"/>
    <p:sldId id="344" r:id="rId16"/>
    <p:sldId id="349" r:id="rId17"/>
    <p:sldId id="347" r:id="rId18"/>
    <p:sldId id="273" r:id="rId19"/>
    <p:sldId id="274" r:id="rId20"/>
    <p:sldId id="272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5051E6-A24F-D742-CA0A-6AB4713800D5}" name="Selby Proctor" initials="SP" userId="S::SelbyP@themooreagency.com::1fcd7ac1-e41e-4e48-87ba-1d500370988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AA4B"/>
    <a:srgbClr val="FFA714"/>
    <a:srgbClr val="008F00"/>
    <a:srgbClr val="FFD28A"/>
    <a:srgbClr val="F44275"/>
    <a:srgbClr val="2AA85D"/>
    <a:srgbClr val="D56161"/>
    <a:srgbClr val="0092D2"/>
    <a:srgbClr val="092111"/>
    <a:srgbClr val="240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8" autoAdjust="0"/>
    <p:restoredTop sz="92978" autoAdjust="0"/>
  </p:normalViewPr>
  <p:slideViewPr>
    <p:cSldViewPr snapToGrid="0">
      <p:cViewPr varScale="1">
        <p:scale>
          <a:sx n="104" d="100"/>
          <a:sy n="104" d="100"/>
        </p:scale>
        <p:origin x="104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848D-BB6A-463E-ADE4-B4C89F66527F}" type="datetimeFigureOut">
              <a:rPr lang="en-US" smtClean="0"/>
              <a:t>7/31/25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1B57EC-FDE0-4863-A8CA-C6576D3DAD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69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2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614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6256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4759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19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8999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008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20312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54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1953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022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500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marR="41910">
              <a:lnSpc>
                <a:spcPct val="10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64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18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013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99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1B57EC-FDE0-4863-A8CA-C6576D3DAD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11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C81379B-8A28-753F-FF7C-B5B1B6CA6B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3CB12F95-4D2F-9BD7-B2DA-06F3BCFD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63261" y="1788286"/>
            <a:ext cx="7983415" cy="1307016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D46029BD-EF31-BE42-1F57-03BCCF5145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6003" y="3110192"/>
            <a:ext cx="5099994" cy="3735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 b="0" i="0">
                <a:solidFill>
                  <a:srgbClr val="0C69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spc="300" dirty="0">
              <a:solidFill>
                <a:srgbClr val="026134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5654D56-0933-3A5C-2746-1AD3C9523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2D224007-44E1-D5AE-E2A3-3C1E847EC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238" y="311611"/>
            <a:ext cx="2911523" cy="1250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7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C9D80013-0B42-534D-A661-5D34F77C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F573531-3C56-972C-F890-77F37BA652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82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30B38A-11DF-4EA3-4EC3-621D11C3FC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C8EB101-4FF5-FD1D-5DB8-EBDE76F7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0442BA4-48C9-B8A3-64F5-A43EE45A7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976155"/>
            <a:ext cx="8518059" cy="905691"/>
          </a:xfrm>
          <a:prstGeom prst="rect">
            <a:avLst/>
          </a:prstGeom>
        </p:spPr>
        <p:txBody>
          <a:bodyPr anchor="b"/>
          <a:lstStyle>
            <a:lvl1pPr algn="ctr">
              <a:defRPr sz="5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175BC961-313B-5C4C-1F6A-B5F2ABFBC2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69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4B7FD3-CF77-83FB-4C69-19678B941F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CE71B-7D7A-BB32-CB52-F53AE4363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1EC3FD3-3306-2C90-F9BB-BBD58B968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8214" y="327026"/>
            <a:ext cx="7104185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E3915F2-3061-D2E1-87C6-84168BE484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8214" y="914400"/>
            <a:ext cx="7104185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0B8019-EBB7-08AF-103F-1373900BB3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065104" cy="6669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3F370A-DDD2-6FBF-FF64-022FE0850F7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00" y="5943600"/>
            <a:ext cx="1357075" cy="58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92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E40836-0A2A-37A0-B9AE-CCDB72BD97B1}"/>
              </a:ext>
            </a:extLst>
          </p:cNvPr>
          <p:cNvSpPr/>
          <p:nvPr userDrawn="1"/>
        </p:nvSpPr>
        <p:spPr>
          <a:xfrm>
            <a:off x="0" y="6370983"/>
            <a:ext cx="12192000" cy="4870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B9E47A-3318-D068-0142-967E26361F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2718" y="5436704"/>
            <a:ext cx="1282148" cy="128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A33076-115E-D79D-FA29-48117D17E07B}"/>
              </a:ext>
            </a:extLst>
          </p:cNvPr>
          <p:cNvSpPr txBox="1"/>
          <p:nvPr userDrawn="1"/>
        </p:nvSpPr>
        <p:spPr>
          <a:xfrm>
            <a:off x="1966290" y="6429825"/>
            <a:ext cx="825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Florida Department of Agriculture and Consumer Services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98C845-00D6-E116-C26F-2BE0336903F7}"/>
              </a:ext>
            </a:extLst>
          </p:cNvPr>
          <p:cNvSpPr txBox="1"/>
          <p:nvPr userDrawn="1"/>
        </p:nvSpPr>
        <p:spPr>
          <a:xfrm>
            <a:off x="3531704" y="6015095"/>
            <a:ext cx="5128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0" i="1" dirty="0">
                <a:solidFill>
                  <a:srgbClr val="1B1B1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This institution is an equal opportunity provider.</a:t>
            </a:r>
            <a:endParaRPr 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28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E180322E-F516-325E-3D98-F48B471831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48EAD74-4BB0-A778-CF86-2A2D02DF6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11036300" cy="354012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>
                <a:solidFill>
                  <a:srgbClr val="EA4F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5C882F1-0EAD-3CA4-E146-BB365F19A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100" y="914400"/>
            <a:ext cx="11036300" cy="5262563"/>
          </a:xfrm>
          <a:prstGeom prst="rect">
            <a:avLst/>
          </a:prstGeom>
        </p:spPr>
        <p:txBody>
          <a:bodyPr lIns="0" tIns="0" rIns="0" bIns="0"/>
          <a:lstStyle>
            <a:lvl1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A picture containing logo&#10;&#10;Description automatically generated">
            <a:extLst>
              <a:ext uri="{FF2B5EF4-FFF2-40B4-BE49-F238E27FC236}">
                <a16:creationId xmlns:a16="http://schemas.microsoft.com/office/drawing/2014/main" id="{7970CF46-51BD-D8B6-5FB3-3BF43A5A4C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100" y="5943600"/>
            <a:ext cx="1357076" cy="583040"/>
          </a:xfrm>
          <a:prstGeom prst="rect">
            <a:avLst/>
          </a:prstGeom>
        </p:spPr>
      </p:pic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E7E3896-612C-75AF-26EA-ECD87899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39200" y="6165849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4349687-2253-0748-8169-5AEF326C3D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123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8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9" r:id="rId2"/>
    <p:sldLayoutId id="2147483680" r:id="rId3"/>
    <p:sldLayoutId id="2147483681" r:id="rId4"/>
    <p:sldLayoutId id="2147483687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9.emf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freshfromflorida.com/Divisions-Offices/Food-Nutrition-and-Wellness/National-School-Lunch-Program/Farm-to-School/School-Garden-Resourc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7" Type="http://schemas.openxmlformats.org/officeDocument/2006/relationships/image" Target="../media/image1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C5C87DC-6B6C-00EF-64BE-3FA3CAD621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8274CA00-ABF9-B873-8F2A-111619DC0C39}"/>
              </a:ext>
            </a:extLst>
          </p:cNvPr>
          <p:cNvSpPr txBox="1">
            <a:spLocks/>
          </p:cNvSpPr>
          <p:nvPr/>
        </p:nvSpPr>
        <p:spPr>
          <a:xfrm>
            <a:off x="2104292" y="2041673"/>
            <a:ext cx="7983415" cy="13070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8000" cap="none" dirty="0">
                <a:solidFill>
                  <a:srgbClr val="FFA714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Cauliflower</a:t>
            </a:r>
          </a:p>
        </p:txBody>
      </p:sp>
    </p:spTree>
    <p:extLst>
      <p:ext uri="{BB962C8B-B14F-4D97-AF65-F5344CB8AC3E}">
        <p14:creationId xmlns:p14="http://schemas.microsoft.com/office/powerpoint/2010/main" val="1354506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0213DEB-0BE0-0627-5F9D-E224BFFE6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65915" y="740571"/>
            <a:ext cx="6958286" cy="5376857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187980C-10A2-FC86-0069-0CD9EE003A0B}"/>
              </a:ext>
            </a:extLst>
          </p:cNvPr>
          <p:cNvSpPr txBox="1">
            <a:spLocks/>
          </p:cNvSpPr>
          <p:nvPr/>
        </p:nvSpPr>
        <p:spPr>
          <a:xfrm>
            <a:off x="367799" y="337912"/>
            <a:ext cx="4319814" cy="128406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K-2 Math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b="1" dirty="0">
                <a:solidFill>
                  <a:schemeClr val="tx2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Comparisons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DA99E9-561E-AD02-4C0B-209FCE58D347}"/>
              </a:ext>
            </a:extLst>
          </p:cNvPr>
          <p:cNvSpPr txBox="1"/>
          <p:nvPr/>
        </p:nvSpPr>
        <p:spPr>
          <a:xfrm>
            <a:off x="1055918" y="2481013"/>
            <a:ext cx="2862939" cy="947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charset="0"/>
                <a:ea typeface="Arial" charset="0"/>
                <a:cs typeface="Arial" charset="0"/>
              </a:rPr>
              <a:t>Less than, more than, or equal to.</a:t>
            </a:r>
          </a:p>
        </p:txBody>
      </p:sp>
    </p:spTree>
    <p:extLst>
      <p:ext uri="{BB962C8B-B14F-4D97-AF65-F5344CB8AC3E}">
        <p14:creationId xmlns:p14="http://schemas.microsoft.com/office/powerpoint/2010/main" val="3468431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1E9C2A-D759-9C9E-6337-CBD483A0A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3EAF450-8767-51C6-8CAC-1327FC802A61}"/>
              </a:ext>
            </a:extLst>
          </p:cNvPr>
          <p:cNvSpPr txBox="1">
            <a:spLocks/>
          </p:cNvSpPr>
          <p:nvPr/>
        </p:nvSpPr>
        <p:spPr>
          <a:xfrm>
            <a:off x="561435" y="467056"/>
            <a:ext cx="4315365" cy="1427057"/>
          </a:xfrm>
          <a:prstGeom prst="rect">
            <a:avLst/>
          </a:prstGeom>
        </p:spPr>
        <p:txBody>
          <a:bodyPr vert="horz" lIns="0" tIns="0" rIns="0" bIns="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 cap="all" spc="200" baseline="0">
                <a:solidFill>
                  <a:srgbClr val="EA4F5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500" dirty="0">
                <a:solidFill>
                  <a:srgbClr val="C00000"/>
                </a:solidFill>
                <a:latin typeface="Arial Black" pitchFamily="34" charset="0"/>
              </a:rPr>
              <a:t>K-2 Social studies</a:t>
            </a:r>
            <a:r>
              <a:rPr lang="en-US" sz="2500" dirty="0">
                <a:solidFill>
                  <a:srgbClr val="0070C0"/>
                </a:solidFill>
                <a:latin typeface="Arial Black" pitchFamily="34" charset="0"/>
              </a:rPr>
              <a:t> </a:t>
            </a:r>
            <a:b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</a:br>
            <a:r>
              <a:rPr lang="en-US" sz="400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Goods and services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3495BAF-2087-6A82-FDB8-F0EF975D1F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1012" y="881744"/>
            <a:ext cx="7129553" cy="550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4250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23DCB23-D29A-90D1-A210-7A8152881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11735" y="2644277"/>
            <a:ext cx="6847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Arial" charset="0"/>
                <a:ea typeface="Arial" charset="0"/>
                <a:cs typeface="Arial" charset="0"/>
              </a:rPr>
              <a:t>What part of each plant can you eat?</a:t>
            </a:r>
            <a:endParaRPr lang="en-US" sz="28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442852" y="364219"/>
            <a:ext cx="3280064" cy="391416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rgbClr val="008F00"/>
                </a:solidFill>
                <a:latin typeface="Arial Black" panose="020B0A04020102020204" pitchFamily="34" charset="0"/>
              </a:rPr>
              <a:t>K-2 SCIENCE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2852" y="701205"/>
            <a:ext cx="515240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3600" b="1" dirty="0">
                <a:solidFill>
                  <a:srgbClr val="EBAA4B"/>
                </a:solidFill>
                <a:latin typeface="Arial" charset="0"/>
                <a:ea typeface="Arial" charset="0"/>
                <a:cs typeface="Arial" charset="0"/>
              </a:rPr>
              <a:t>EDIBLE PLANTS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DC5DFC-9729-B90F-E238-C761EDF8B7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05850">
            <a:off x="2430101" y="4758050"/>
            <a:ext cx="2065715" cy="19290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160F5B-2768-431E-181A-1277934AD6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435753">
            <a:off x="6835487" y="4735703"/>
            <a:ext cx="2617907" cy="17384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A257B5-E73E-1EBB-43DD-F52F4C7049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7200" y="4546600"/>
            <a:ext cx="1828800" cy="23114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2055DD-6D25-D9A0-FE25-B4C22BF3D9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16762" y="206828"/>
            <a:ext cx="4920343" cy="665117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A6B55CF-55BE-42F4-E8E2-34910DE3B89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5157" y="5245100"/>
            <a:ext cx="18288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91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CE9758-FD25-CC50-EE1E-23351D042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46100" y="2738999"/>
            <a:ext cx="3611956" cy="1380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dirty="0">
                <a:latin typeface="Arial" charset="0"/>
                <a:ea typeface="Arial" charset="0"/>
                <a:cs typeface="Arial" charset="0"/>
              </a:rPr>
              <a:t>Add the correct punctuation these sentences.</a:t>
            </a:r>
            <a:endParaRPr lang="en-US" sz="2800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06987" y="1007085"/>
            <a:ext cx="6938913" cy="5361887"/>
          </a:xfrm>
          <a:prstGeom prst="rect">
            <a:avLst/>
          </a:prstGeom>
          <a:solidFill>
            <a:schemeClr val="bg1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636ADA6-7ABB-9BE2-7BB3-E492E3BE4196}"/>
              </a:ext>
            </a:extLst>
          </p:cNvPr>
          <p:cNvSpPr txBox="1">
            <a:spLocks/>
          </p:cNvSpPr>
          <p:nvPr/>
        </p:nvSpPr>
        <p:spPr>
          <a:xfrm>
            <a:off x="468982" y="714179"/>
            <a:ext cx="5252807" cy="58581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Avenir Heavy"/>
                <a:ea typeface="+mj-ea"/>
                <a:cs typeface="Avenir Heavy"/>
              </a:defRPr>
            </a:lvl1pPr>
          </a:lstStyle>
          <a:p>
            <a:r>
              <a:rPr lang="en-US" sz="3600" b="1" cap="none" spc="0" dirty="0">
                <a:solidFill>
                  <a:schemeClr val="tx2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PUNCTUATION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3D1345B-E9D3-43DB-3D52-78E96EEE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0" y="327026"/>
            <a:ext cx="4874986" cy="387154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7030A0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3-5 Language Arts</a:t>
            </a:r>
          </a:p>
        </p:txBody>
      </p:sp>
    </p:spTree>
    <p:extLst>
      <p:ext uri="{BB962C8B-B14F-4D97-AF65-F5344CB8AC3E}">
        <p14:creationId xmlns:p14="http://schemas.microsoft.com/office/powerpoint/2010/main" val="504672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1EA153-6D46-DC44-DC02-94C8459BE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0">
            <a:extLst>
              <a:ext uri="{FF2B5EF4-FFF2-40B4-BE49-F238E27FC236}">
                <a16:creationId xmlns:a16="http://schemas.microsoft.com/office/drawing/2014/main" id="{F855FAB2-68B0-F12C-6065-2FE00994A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7816" y="569397"/>
            <a:ext cx="4684146" cy="354012"/>
          </a:xfrm>
        </p:spPr>
        <p:txBody>
          <a:bodyPr/>
          <a:lstStyle/>
          <a:p>
            <a:r>
              <a:rPr lang="en-US" dirty="0">
                <a:solidFill>
                  <a:schemeClr val="tx2">
                    <a:lumMod val="50000"/>
                    <a:lumOff val="50000"/>
                  </a:schemeClr>
                </a:solidFill>
                <a:latin typeface="Arial Black" pitchFamily="34" charset="0"/>
              </a:rPr>
              <a:t>NUTRITION NUGGET</a:t>
            </a:r>
          </a:p>
        </p:txBody>
      </p:sp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64DF6A4F-7285-56A4-C49A-8B364D7BF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6253" y="1819430"/>
            <a:ext cx="5976153" cy="2926610"/>
          </a:xfrm>
        </p:spPr>
        <p:txBody>
          <a:bodyPr>
            <a:normAutofit lnSpcReduction="10000"/>
          </a:bodyPr>
          <a:lstStyle/>
          <a:p>
            <a:pPr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</a:pPr>
            <a:r>
              <a:rPr lang="en-US" sz="2800" dirty="0"/>
              <a:t>Cauliflower is high in vitamin C, folate, and potassium.</a:t>
            </a:r>
          </a:p>
          <a:p>
            <a:pPr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</a:pPr>
            <a:r>
              <a:rPr lang="en-US" sz="2800" b="0" i="0" dirty="0">
                <a:solidFill>
                  <a:srgbClr val="231F20"/>
                </a:solidFill>
                <a:effectLst/>
              </a:rPr>
              <a:t>Cauliflower is quite high in fiber, which is beneficial for overall health.</a:t>
            </a:r>
            <a:endParaRPr lang="en-US" sz="2800" dirty="0"/>
          </a:p>
          <a:p>
            <a:pPr>
              <a:spcBef>
                <a:spcPts val="1300"/>
              </a:spcBef>
              <a:buClr>
                <a:schemeClr val="tx2">
                  <a:lumMod val="25000"/>
                  <a:lumOff val="75000"/>
                </a:schemeClr>
              </a:buClr>
            </a:pPr>
            <a:r>
              <a:rPr lang="en-US" sz="2800" dirty="0"/>
              <a:t>Cauliflower is a fat-free and cholesterol-free vegetable.</a:t>
            </a:r>
          </a:p>
        </p:txBody>
      </p:sp>
    </p:spTree>
    <p:extLst>
      <p:ext uri="{BB962C8B-B14F-4D97-AF65-F5344CB8AC3E}">
        <p14:creationId xmlns:p14="http://schemas.microsoft.com/office/powerpoint/2010/main" val="10862278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DE4E3A-037C-8C20-1A2F-13496DFFB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3">
            <a:extLst>
              <a:ext uri="{FF2B5EF4-FFF2-40B4-BE49-F238E27FC236}">
                <a16:creationId xmlns:a16="http://schemas.microsoft.com/office/drawing/2014/main" id="{FC1CE4DD-FE94-B21B-5BE4-67FA8D1AB659}"/>
              </a:ext>
            </a:extLst>
          </p:cNvPr>
          <p:cNvSpPr txBox="1">
            <a:spLocks/>
          </p:cNvSpPr>
          <p:nvPr/>
        </p:nvSpPr>
        <p:spPr>
          <a:xfrm>
            <a:off x="4571047" y="3362258"/>
            <a:ext cx="3451225" cy="6365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To cauliflower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C04C315E-0D58-4D42-C15F-E12B511CA7EC}"/>
              </a:ext>
            </a:extLst>
          </p:cNvPr>
          <p:cNvSpPr txBox="1">
            <a:spLocks/>
          </p:cNvSpPr>
          <p:nvPr/>
        </p:nvSpPr>
        <p:spPr>
          <a:xfrm>
            <a:off x="4571047" y="5541046"/>
            <a:ext cx="5834743" cy="91621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100" kern="1200" cap="all" spc="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cap="none" spc="0" dirty="0">
                <a:solidFill>
                  <a:srgbClr val="449F3B"/>
                </a:solidFill>
                <a:latin typeface="Avenir Book"/>
                <a:cs typeface="Avenir Book"/>
              </a:rPr>
              <a:t>Super cauliflower cheese, but the lobster was atrocious.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5075BA72-82C0-1BA5-3B05-38DBFD2931FE}"/>
              </a:ext>
            </a:extLst>
          </p:cNvPr>
          <p:cNvSpPr txBox="1">
            <a:spLocks/>
          </p:cNvSpPr>
          <p:nvPr/>
        </p:nvSpPr>
        <p:spPr>
          <a:xfrm>
            <a:off x="2109154" y="519009"/>
            <a:ext cx="9614759" cy="1257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l"/>
            <a:r>
              <a:rPr lang="en-US" sz="3600" b="1" dirty="0">
                <a:solidFill>
                  <a:srgbClr val="EBAA4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What do you call a cauliflower growing at the edge of a garden?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BA6AB7C-32E4-D708-471E-D3B272E6945D}"/>
              </a:ext>
            </a:extLst>
          </p:cNvPr>
          <p:cNvSpPr txBox="1">
            <a:spLocks/>
          </p:cNvSpPr>
          <p:nvPr/>
        </p:nvSpPr>
        <p:spPr>
          <a:xfrm>
            <a:off x="1650715" y="2709343"/>
            <a:ext cx="7973693" cy="5537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EBAA4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did the bee buy a phone?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6DB41B7-3DE9-AA7B-16F2-9E1EA48E791A}"/>
              </a:ext>
            </a:extLst>
          </p:cNvPr>
          <p:cNvSpPr txBox="1">
            <a:spLocks/>
          </p:cNvSpPr>
          <p:nvPr/>
        </p:nvSpPr>
        <p:spPr>
          <a:xfrm>
            <a:off x="1108511" y="4283777"/>
            <a:ext cx="7536725" cy="12572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 defTabSz="914400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defRPr/>
            </a:pPr>
            <a:r>
              <a:rPr lang="en-US" sz="3600" b="1" dirty="0">
                <a:solidFill>
                  <a:srgbClr val="EBAA4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Went to a Mary Poppins themed restaurant 	last night.</a:t>
            </a:r>
            <a:endParaRPr lang="en-US" sz="3600" b="1" dirty="0">
              <a:solidFill>
                <a:srgbClr val="EBAA4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91007D6C-234E-7058-A03B-5738F1FCE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112" y="1192510"/>
            <a:ext cx="4628328" cy="469040"/>
          </a:xfrm>
        </p:spPr>
        <p:txBody>
          <a:bodyPr>
            <a:noAutofit/>
          </a:bodyPr>
          <a:lstStyle/>
          <a:p>
            <a:pPr algn="r"/>
            <a:r>
              <a:rPr lang="en-US" sz="4000" cap="none" spc="0" dirty="0">
                <a:solidFill>
                  <a:srgbClr val="449F3B"/>
                </a:solidFill>
                <a:latin typeface="Avenir Book"/>
                <a:cs typeface="Avenir Book"/>
              </a:rPr>
              <a:t>A border cauli!</a:t>
            </a:r>
          </a:p>
        </p:txBody>
      </p:sp>
    </p:spTree>
    <p:extLst>
      <p:ext uri="{BB962C8B-B14F-4D97-AF65-F5344CB8AC3E}">
        <p14:creationId xmlns:p14="http://schemas.microsoft.com/office/powerpoint/2010/main" val="20933032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BD9A917-ACB7-63C7-1EF3-7E7CDF9EF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364412" cy="695498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4B3D97F-59C7-7C13-F87C-C1F202E05779}"/>
              </a:ext>
            </a:extLst>
          </p:cNvPr>
          <p:cNvSpPr/>
          <p:nvPr/>
        </p:nvSpPr>
        <p:spPr>
          <a:xfrm>
            <a:off x="776993" y="712298"/>
            <a:ext cx="1101484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100" dirty="0">
                <a:solidFill>
                  <a:srgbClr val="EBAA4B"/>
                </a:solidFill>
                <a:latin typeface="Arial Black" pitchFamily="34" charset="0"/>
                <a:cs typeface="Avenir Heavy"/>
              </a:rPr>
              <a:t>ADDITIONAL RESOURCES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0EF3C7-B002-0B88-CE6B-FFC6D1355C95}"/>
              </a:ext>
            </a:extLst>
          </p:cNvPr>
          <p:cNvSpPr txBox="1"/>
          <p:nvPr/>
        </p:nvSpPr>
        <p:spPr>
          <a:xfrm>
            <a:off x="1842655" y="1981200"/>
            <a:ext cx="890847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dirty="0">
                <a:latin typeface="Arial" panose="020B0604020202020204" pitchFamily="34" charset="0"/>
                <a:cs typeface="Arial" pitchFamily="34" charset="0"/>
              </a:rPr>
              <a:t>Starting a school garden? </a:t>
            </a:r>
          </a:p>
          <a:p>
            <a:pPr lvl="0" algn="ctr" defTabSz="914400">
              <a:defRPr/>
            </a:pPr>
            <a:endParaRPr lang="en-US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dirty="0">
                <a:latin typeface="Arial" panose="020B0604020202020204" pitchFamily="34" charset="0"/>
                <a:cs typeface="Arial" pitchFamily="34" charset="0"/>
              </a:rPr>
              <a:t>Looking for additional teaching resources? </a:t>
            </a:r>
          </a:p>
          <a:p>
            <a:pPr lvl="0" algn="ctr" defTabSz="914400">
              <a:defRPr/>
            </a:pPr>
            <a:endParaRPr lang="en-US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dirty="0">
                <a:latin typeface="Arial" panose="020B0604020202020204" pitchFamily="34" charset="0"/>
                <a:cs typeface="Arial" pitchFamily="34" charset="0"/>
              </a:rPr>
              <a:t>Interested in grant opportunities or how to incorporate local commodities in your lunchroom? </a:t>
            </a:r>
          </a:p>
          <a:p>
            <a:pPr lvl="0" algn="ctr" defTabSz="914400">
              <a:defRPr/>
            </a:pPr>
            <a:endParaRPr lang="en-US" dirty="0">
              <a:latin typeface="Arial" panose="020B0604020202020204" pitchFamily="34" charset="0"/>
              <a:cs typeface="Arial" pitchFamily="34" charset="0"/>
            </a:endParaRPr>
          </a:p>
          <a:p>
            <a:pPr lvl="0" algn="ctr" defTabSz="914400">
              <a:defRPr/>
            </a:pPr>
            <a:r>
              <a:rPr lang="en-US" dirty="0">
                <a:latin typeface="Arial" panose="020B0604020202020204" pitchFamily="34" charset="0"/>
                <a:cs typeface="Arial" pitchFamily="34" charset="0"/>
              </a:rPr>
              <a:t>Head over to the </a:t>
            </a:r>
          </a:p>
          <a:p>
            <a:pPr lvl="0" algn="ctr" defTabSz="914400">
              <a:defRPr/>
            </a:pPr>
            <a:r>
              <a:rPr lang="en-US" b="1">
                <a:solidFill>
                  <a:srgbClr val="92D050"/>
                </a:solidFill>
                <a:latin typeface="Arial" panose="020B0604020202020204" pitchFamily="34" charset="0"/>
                <a:cs typeface="Arial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Florida Farm to School website</a:t>
            </a:r>
            <a:r>
              <a:rPr lang="en-US">
                <a:latin typeface="Arial" panose="020B0604020202020204" pitchFamily="34" charset="0"/>
                <a:cs typeface="Arial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177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F6E5470-105B-9420-577F-28F0E9BB4C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3">
            <a:extLst>
              <a:ext uri="{FF2B5EF4-FFF2-40B4-BE49-F238E27FC236}">
                <a16:creationId xmlns:a16="http://schemas.microsoft.com/office/drawing/2014/main" id="{ECA2AC4B-2527-A484-5D8A-ECC94FCF19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971" y="2227008"/>
            <a:ext cx="8518059" cy="90569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EBAA4B"/>
                </a:solidFill>
              </a:rPr>
              <a:t>What we are learning today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567C9A8-0376-D16B-B8A9-F492972ECB76}"/>
              </a:ext>
            </a:extLst>
          </p:cNvPr>
          <p:cNvSpPr txBox="1">
            <a:spLocks/>
          </p:cNvSpPr>
          <p:nvPr/>
        </p:nvSpPr>
        <p:spPr>
          <a:xfrm>
            <a:off x="3343573" y="3429000"/>
            <a:ext cx="5144635" cy="9056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learn more about this month’s Harvest of the Month produce - cauliflower!</a:t>
            </a:r>
          </a:p>
        </p:txBody>
      </p:sp>
    </p:spTree>
    <p:extLst>
      <p:ext uri="{BB962C8B-B14F-4D97-AF65-F5344CB8AC3E}">
        <p14:creationId xmlns:p14="http://schemas.microsoft.com/office/powerpoint/2010/main" val="2906203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56A74B-238C-8BF2-FFB7-4E2D2B4DF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7">
            <a:extLst>
              <a:ext uri="{FF2B5EF4-FFF2-40B4-BE49-F238E27FC236}">
                <a16:creationId xmlns:a16="http://schemas.microsoft.com/office/drawing/2014/main" id="{0EE8DA38-48E5-8B8E-1BE9-29F94EAFE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3885" y="903515"/>
            <a:ext cx="4811487" cy="620486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EBAA4B"/>
                </a:solidFill>
                <a:latin typeface="Arial Black" pitchFamily="34" charset="0"/>
              </a:rPr>
              <a:t>FUN FACTS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15A024-0CF2-54EC-27E8-400B51D41E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452257" cy="66729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6039CC-50B7-10C4-AE58-FB07182CCE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6315" y="4083230"/>
            <a:ext cx="2315685" cy="2774770"/>
          </a:xfrm>
          <a:prstGeom prst="rect">
            <a:avLst/>
          </a:prstGeom>
        </p:spPr>
      </p:pic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A5F99A97-B02A-3BC8-3E48-C5ACB13F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8453" y="2037803"/>
            <a:ext cx="6437376" cy="4090854"/>
          </a:xfrm>
        </p:spPr>
        <p:txBody>
          <a:bodyPr>
            <a:normAutofit/>
          </a:bodyPr>
          <a:lstStyle/>
          <a:p>
            <a:pPr>
              <a:spcBef>
                <a:spcPts val="1900"/>
              </a:spcBef>
              <a:buClr>
                <a:schemeClr val="tx2">
                  <a:lumMod val="50000"/>
                  <a:lumOff val="50000"/>
                </a:scheme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Cauliflower can be eaten raw, mashed, or even turned into a healthy pizza crust!</a:t>
            </a:r>
          </a:p>
          <a:p>
            <a:pPr>
              <a:spcBef>
                <a:spcPts val="1900"/>
              </a:spcBef>
              <a:buClr>
                <a:schemeClr val="tx2">
                  <a:lumMod val="50000"/>
                  <a:lumOff val="50000"/>
                </a:scheme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When you eat cauliflower, you are eating a flower! The part we eat is the head.</a:t>
            </a:r>
          </a:p>
          <a:p>
            <a:pPr>
              <a:spcBef>
                <a:spcPts val="1900"/>
              </a:spcBef>
              <a:buClr>
                <a:schemeClr val="tx2">
                  <a:lumMod val="50000"/>
                  <a:lumOff val="50000"/>
                </a:scheme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Cauliflower became an important crop in the United States in 1925.</a:t>
            </a:r>
          </a:p>
        </p:txBody>
      </p:sp>
    </p:spTree>
    <p:extLst>
      <p:ext uri="{BB962C8B-B14F-4D97-AF65-F5344CB8AC3E}">
        <p14:creationId xmlns:p14="http://schemas.microsoft.com/office/powerpoint/2010/main" val="246821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69B2D9-3C3C-A526-DEDE-F81795DC5F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7">
            <a:extLst>
              <a:ext uri="{FF2B5EF4-FFF2-40B4-BE49-F238E27FC236}">
                <a16:creationId xmlns:a16="http://schemas.microsoft.com/office/drawing/2014/main" id="{7B6B804F-B938-F815-AB50-64B99A37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101" y="453450"/>
            <a:ext cx="4312338" cy="1452467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EBAA4B"/>
                </a:solidFill>
                <a:latin typeface="Arial Black" pitchFamily="34" charset="0"/>
              </a:rPr>
              <a:t>Spot it on the map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48FB77F3-9128-940D-43AE-6DD5A980D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622" y="2715528"/>
            <a:ext cx="3443296" cy="1606102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Cauliflower is chiefly grown in West Central Florida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E02FBF2-FC9F-08A2-1287-49CCB5C616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9451" y="-11693"/>
            <a:ext cx="6672549" cy="66725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92E1B6-671F-1193-EA10-6848AA6CBB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41958" y="3823167"/>
            <a:ext cx="2674734" cy="2497780"/>
          </a:xfrm>
          <a:prstGeom prst="rect">
            <a:avLst/>
          </a:prstGeom>
        </p:spPr>
      </p:pic>
      <p:pic>
        <p:nvPicPr>
          <p:cNvPr id="5" name="Graphic 4" descr="Back with solid fill">
            <a:extLst>
              <a:ext uri="{FF2B5EF4-FFF2-40B4-BE49-F238E27FC236}">
                <a16:creationId xmlns:a16="http://schemas.microsoft.com/office/drawing/2014/main" id="{CEF72CAD-7322-8E29-6F23-3D9721DDF8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047266">
            <a:off x="7826828" y="3431492"/>
            <a:ext cx="1083325" cy="108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74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D56675B-8024-C9CF-2BD8-1876D20B8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7">
            <a:extLst>
              <a:ext uri="{FF2B5EF4-FFF2-40B4-BE49-F238E27FC236}">
                <a16:creationId xmlns:a16="http://schemas.microsoft.com/office/drawing/2014/main" id="{2A8F81AD-973F-3B7C-DE07-9A841A9CD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6371" y="644107"/>
            <a:ext cx="7104185" cy="3540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EBAA4B"/>
                </a:solidFill>
                <a:latin typeface="Arial Black" pitchFamily="34" charset="0"/>
              </a:rPr>
              <a:t>Have you tried a Florida cauliflower?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5CB2A51A-1B40-DCD8-9709-57E971809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5536" y="1410172"/>
            <a:ext cx="5985853" cy="315271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marR="41910" indent="0" algn="ctr">
              <a:lnSpc>
                <a:spcPct val="100000"/>
              </a:lnSpc>
              <a:buNone/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Cauliflower, a cruciferous vegetable, is a member of the cabbage family.</a:t>
            </a:r>
          </a:p>
          <a:p>
            <a:pPr marL="0" marR="41910" indent="0" algn="ctr">
              <a:lnSpc>
                <a:spcPct val="100000"/>
              </a:lnSpc>
              <a:buNone/>
            </a:pPr>
            <a:endParaRPr lang="en-US" sz="2400" b="1" dirty="0">
              <a:latin typeface="Arial" charset="0"/>
              <a:ea typeface="Arial" charset="0"/>
              <a:cs typeface="Arial" charset="0"/>
            </a:endParaRPr>
          </a:p>
          <a:p>
            <a:pPr marL="0" marR="41910" indent="0" algn="ctr">
              <a:lnSpc>
                <a:spcPct val="100000"/>
              </a:lnSpc>
              <a:buNone/>
            </a:pPr>
            <a:r>
              <a:rPr lang="en-US" sz="2400" b="1" dirty="0">
                <a:latin typeface="Arial" charset="0"/>
                <a:ea typeface="Arial" charset="0"/>
                <a:cs typeface="Arial" charset="0"/>
              </a:rPr>
              <a:t>Cauliflower’s growing season in Florida is from October to April with an abundant supply in March.</a:t>
            </a:r>
          </a:p>
          <a:p>
            <a:pPr mar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endParaRPr lang="en-US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4" name="Rounded Rectangular Callout 5">
            <a:extLst>
              <a:ext uri="{FF2B5EF4-FFF2-40B4-BE49-F238E27FC236}">
                <a16:creationId xmlns:a16="http://schemas.microsoft.com/office/drawing/2014/main" id="{555B7659-D361-52FB-2ABA-B122EADC07B0}"/>
              </a:ext>
            </a:extLst>
          </p:cNvPr>
          <p:cNvSpPr/>
          <p:nvPr/>
        </p:nvSpPr>
        <p:spPr>
          <a:xfrm>
            <a:off x="7903674" y="5031458"/>
            <a:ext cx="3448891" cy="796122"/>
          </a:xfrm>
          <a:prstGeom prst="wedgeRoundRectCallout">
            <a:avLst>
              <a:gd name="adj1" fmla="val -44447"/>
              <a:gd name="adj2" fmla="val 92877"/>
              <a:gd name="adj3" fmla="val 16667"/>
            </a:avLst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Arial" pitchFamily="34" charset="0"/>
                <a:cs typeface="Arial" pitchFamily="34" charset="0"/>
              </a:rPr>
              <a:t>Look for this logo to find Florida-grown cauliflower!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85B1256-BE3C-705B-6DDF-44A9C30998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744" t="-8056" r="-2276" b="-6749"/>
          <a:stretch/>
        </p:blipFill>
        <p:spPr>
          <a:xfrm>
            <a:off x="4873572" y="4644134"/>
            <a:ext cx="3194892" cy="1570770"/>
          </a:xfrm>
          <a:prstGeom prst="round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947723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0C0AC2-D936-D4F1-1846-B547C965E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A50BC9A7-A172-4E70-87D4-6AFDD06C37BA}"/>
              </a:ext>
            </a:extLst>
          </p:cNvPr>
          <p:cNvSpPr/>
          <p:nvPr/>
        </p:nvSpPr>
        <p:spPr>
          <a:xfrm>
            <a:off x="5480989" y="0"/>
            <a:ext cx="6711011" cy="6654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7">
            <a:extLst>
              <a:ext uri="{FF2B5EF4-FFF2-40B4-BE49-F238E27FC236}">
                <a16:creationId xmlns:a16="http://schemas.microsoft.com/office/drawing/2014/main" id="{B324E113-BB00-80BE-9EC8-5B9A31F87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7" y="337912"/>
            <a:ext cx="5012983" cy="358774"/>
          </a:xfrm>
        </p:spPr>
        <p:txBody>
          <a:bodyPr>
            <a:noAutofit/>
          </a:bodyPr>
          <a:lstStyle/>
          <a:p>
            <a:r>
              <a:rPr lang="en-US" sz="2400" dirty="0">
                <a:solidFill>
                  <a:srgbClr val="EBAA4B"/>
                </a:solidFill>
                <a:latin typeface="Arial Black" pitchFamily="34" charset="0"/>
              </a:rPr>
              <a:t>Rainbow cauliflower</a:t>
            </a:r>
          </a:p>
        </p:txBody>
      </p:sp>
      <p:sp>
        <p:nvSpPr>
          <p:cNvPr id="22" name="Content Placeholder 11">
            <a:extLst>
              <a:ext uri="{FF2B5EF4-FFF2-40B4-BE49-F238E27FC236}">
                <a16:creationId xmlns:a16="http://schemas.microsoft.com/office/drawing/2014/main" id="{7EFDBE8A-89ED-E597-41C6-237D72C847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6444" y="2103668"/>
            <a:ext cx="3466507" cy="2446852"/>
          </a:xfrm>
        </p:spPr>
        <p:txBody>
          <a:bodyPr>
            <a:noAutofit/>
          </a:bodyPr>
          <a:lstStyle/>
          <a:p>
            <a:pPr marL="0" lvl="0" indent="0" algn="ctr"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  <a:buNone/>
            </a:pPr>
            <a:r>
              <a:rPr lang="en-US" sz="28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We usually eat white cauliflower, but this vegetable can also be </a:t>
            </a:r>
            <a:r>
              <a:rPr lang="en-US" sz="2800" b="1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green, yellow, or purple!</a:t>
            </a:r>
            <a:endParaRPr lang="en-US" sz="2800" dirty="0">
              <a:solidFill>
                <a:schemeClr val="tx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B75204-4995-DFE2-8A8B-A55D7EC43E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7044" y="1553029"/>
            <a:ext cx="6438900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14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47B51CC-BB55-BFBC-B03E-7696C06B4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302836" cy="6920345"/>
          </a:xfrm>
          <a:prstGeom prst="rect">
            <a:avLst/>
          </a:prstGeom>
        </p:spPr>
      </p:pic>
      <p:sp>
        <p:nvSpPr>
          <p:cNvPr id="9" name="Title 7">
            <a:extLst>
              <a:ext uri="{FF2B5EF4-FFF2-40B4-BE49-F238E27FC236}">
                <a16:creationId xmlns:a16="http://schemas.microsoft.com/office/drawing/2014/main" id="{77426B84-D4EB-5C74-ECC9-DBE7286ED2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8652" y="578123"/>
            <a:ext cx="8254696" cy="815248"/>
          </a:xfrm>
        </p:spPr>
        <p:txBody>
          <a:bodyPr>
            <a:noAutofit/>
          </a:bodyPr>
          <a:lstStyle/>
          <a:p>
            <a:r>
              <a:rPr lang="en-US" sz="4800" dirty="0">
                <a:solidFill>
                  <a:srgbClr val="EBAA4B"/>
                </a:solidFill>
                <a:latin typeface="Arial Black" pitchFamily="34" charset="0"/>
              </a:rPr>
              <a:t>Did You Know? </a:t>
            </a:r>
          </a:p>
        </p:txBody>
      </p:sp>
      <p:sp>
        <p:nvSpPr>
          <p:cNvPr id="11" name="Content Placeholder 8">
            <a:extLst>
              <a:ext uri="{FF2B5EF4-FFF2-40B4-BE49-F238E27FC236}">
                <a16:creationId xmlns:a16="http://schemas.microsoft.com/office/drawing/2014/main" id="{59480DE9-C142-8947-24D5-1FC1F517AB16}"/>
              </a:ext>
            </a:extLst>
          </p:cNvPr>
          <p:cNvSpPr txBox="1">
            <a:spLocks/>
          </p:cNvSpPr>
          <p:nvPr/>
        </p:nvSpPr>
        <p:spPr>
          <a:xfrm>
            <a:off x="610508" y="2678536"/>
            <a:ext cx="3983264" cy="2796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FC000"/>
              </a:buClr>
              <a:buFont typeface="Arial" panose="020B0604020202020204" pitchFamily="34" charset="0"/>
              <a:buNone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“Jacket Leaves”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 green leaves surrounding the head of the cauliflower. They protect it from too much sun as it grows so that the flower stays white.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1F6D7D-1A37-264D-FE39-F1895465B3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9907" y="1915886"/>
            <a:ext cx="7142093" cy="47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14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BAEAA2A-C187-47B5-A711-BA9E0C802B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08C4585A-FE1F-4533-4943-B4607D904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849" y="379691"/>
            <a:ext cx="11036300" cy="354012"/>
          </a:xfrm>
        </p:spPr>
        <p:txBody>
          <a:bodyPr>
            <a:noAutofit/>
          </a:bodyPr>
          <a:lstStyle/>
          <a:p>
            <a:pPr algn="ctr"/>
            <a:r>
              <a:rPr lang="en-US" sz="3600" spc="-150" dirty="0">
                <a:solidFill>
                  <a:srgbClr val="EBAA4B"/>
                </a:solidFill>
                <a:latin typeface="Arial Black" pitchFamily="34" charset="0"/>
              </a:rPr>
              <a:t>Growing cauliflower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5DDB70B-0CB5-7ABB-B3B1-A04DA9A0C7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627" y="1244484"/>
            <a:ext cx="9778745" cy="186883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Broccoli and cabbage grow similar to cauliflower, but cauliflower does not handle the cold as well as these other crops.</a:t>
            </a:r>
          </a:p>
          <a:p>
            <a:pPr>
              <a:lnSpc>
                <a:spcPct val="100000"/>
              </a:lnSpc>
              <a:buClr>
                <a:schemeClr val="tx2">
                  <a:lumMod val="25000"/>
                  <a:lumOff val="75000"/>
                </a:schemeClr>
              </a:buClr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Cauliflower should be planted 18-24 inches apart and must have substantial soil moisture to grow.</a:t>
            </a:r>
          </a:p>
        </p:txBody>
      </p:sp>
    </p:spTree>
    <p:extLst>
      <p:ext uri="{BB962C8B-B14F-4D97-AF65-F5344CB8AC3E}">
        <p14:creationId xmlns:p14="http://schemas.microsoft.com/office/powerpoint/2010/main" val="2934244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B89C5B-ED89-C394-F05D-50E8CEB50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38048AA-183F-CD3B-A904-F14525422B27}"/>
              </a:ext>
            </a:extLst>
          </p:cNvPr>
          <p:cNvSpPr/>
          <p:nvPr/>
        </p:nvSpPr>
        <p:spPr>
          <a:xfrm>
            <a:off x="5243168" y="405461"/>
            <a:ext cx="6596743" cy="5943600"/>
          </a:xfrm>
          <a:prstGeom prst="rect">
            <a:avLst/>
          </a:prstGeom>
          <a:solidFill>
            <a:srgbClr val="EBAA4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12" name="Title 16">
            <a:extLst>
              <a:ext uri="{FF2B5EF4-FFF2-40B4-BE49-F238E27FC236}">
                <a16:creationId xmlns:a16="http://schemas.microsoft.com/office/drawing/2014/main" id="{FB18865A-466B-2047-6B03-625CAB168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4706" y="841050"/>
            <a:ext cx="4489439" cy="905691"/>
          </a:xfrm>
        </p:spPr>
        <p:txBody>
          <a:bodyPr>
            <a:noAutofit/>
          </a:bodyPr>
          <a:lstStyle/>
          <a:p>
            <a:pPr algn="ctr"/>
            <a:r>
              <a:rPr lang="en-US" sz="4000" spc="0" dirty="0">
                <a:solidFill>
                  <a:srgbClr val="EBAA4B"/>
                </a:solidFill>
                <a:latin typeface="Arial Black" pitchFamily="34" charset="0"/>
              </a:rPr>
              <a:t>BRAIN BREAK</a:t>
            </a:r>
            <a:br>
              <a:rPr lang="en-US" sz="4000" spc="0" dirty="0">
                <a:solidFill>
                  <a:srgbClr val="EBAA4B"/>
                </a:solidFill>
                <a:latin typeface="Arial Black" pitchFamily="34" charset="0"/>
              </a:rPr>
            </a:br>
            <a:r>
              <a:rPr lang="en-US" sz="4000" spc="0" dirty="0">
                <a:solidFill>
                  <a:srgbClr val="EBAA4B"/>
                </a:solidFill>
                <a:latin typeface="Arial Black" pitchFamily="34" charset="0"/>
              </a:rPr>
              <a:t>Fresh Find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87A54BFB-49D5-8DAC-3B12-251FDC38C713}"/>
              </a:ext>
            </a:extLst>
          </p:cNvPr>
          <p:cNvSpPr txBox="1">
            <a:spLocks/>
          </p:cNvSpPr>
          <p:nvPr/>
        </p:nvSpPr>
        <p:spPr>
          <a:xfrm>
            <a:off x="471487" y="2045127"/>
            <a:ext cx="2293483" cy="2512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Flower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Vitamin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Vegetable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Cauliflower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948126-4D8E-F613-8C46-9C587F4472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94" t="31293" r="27675" b="24651"/>
          <a:stretch/>
        </p:blipFill>
        <p:spPr>
          <a:xfrm>
            <a:off x="5591050" y="850293"/>
            <a:ext cx="5900978" cy="515741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C604FA5D-A222-64A4-6ECE-4C14CA1A8800}"/>
              </a:ext>
            </a:extLst>
          </p:cNvPr>
          <p:cNvSpPr txBox="1">
            <a:spLocks/>
          </p:cNvSpPr>
          <p:nvPr/>
        </p:nvSpPr>
        <p:spPr>
          <a:xfrm>
            <a:off x="2539426" y="2045128"/>
            <a:ext cx="2483771" cy="17104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bg2"/>
                </a:solidFill>
                <a:latin typeface="Avenir Book"/>
                <a:ea typeface="+mn-ea"/>
                <a:cs typeface="Avenir Book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Avenir Book"/>
                <a:ea typeface="+mn-ea"/>
                <a:cs typeface="Avenir Book"/>
              </a:defRPr>
            </a:lvl5pPr>
            <a:lvl6pPr marL="22860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Cruciferous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White</a:t>
            </a:r>
          </a:p>
          <a:p>
            <a:pPr marL="342900" indent="-342900">
              <a:spcBef>
                <a:spcPts val="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EBAA4B"/>
                </a:solidFill>
                <a:latin typeface="Arial" pitchFamily="34" charset="0"/>
                <a:cs typeface="Arial" pitchFamily="34" charset="0"/>
              </a:rPr>
              <a:t>Florets</a:t>
            </a:r>
          </a:p>
        </p:txBody>
      </p:sp>
    </p:spTree>
    <p:extLst>
      <p:ext uri="{BB962C8B-B14F-4D97-AF65-F5344CB8AC3E}">
        <p14:creationId xmlns:p14="http://schemas.microsoft.com/office/powerpoint/2010/main" val="416961880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9cb2b0-926c-4eba-8e4a-de87571ecc8d" xsi:nil="true"/>
    <fcbc10e3ae62436582ca3e68a6350284 xmlns="d89cb2b0-926c-4eba-8e4a-de87571ecc8d">
      <Terms xmlns="http://schemas.microsoft.com/office/infopath/2007/PartnerControls"/>
    </fcbc10e3ae62436582ca3e68a6350284>
    <fd3a56ea09924bb598a3fa99cfe3380e xmlns="d89cb2b0-926c-4eba-8e4a-de87571ecc8d">
      <Terms xmlns="http://schemas.microsoft.com/office/infopath/2007/PartnerControls"/>
    </fd3a56ea09924bb598a3fa99cfe3380e>
    <c2b9d7a7afc94cbc843d56b0cc8d2f4f xmlns="d89cb2b0-926c-4eba-8e4a-de87571ecc8d">
      <Terms xmlns="http://schemas.microsoft.com/office/infopath/2007/PartnerControls"/>
    </c2b9d7a7afc94cbc843d56b0cc8d2f4f>
  </documentManagement>
</p:properties>
</file>

<file path=customXml/item3.xml><?xml version="1.0" encoding="utf-8"?>
<?mso-contentType ?>
<SharedContentType xmlns="Microsoft.SharePoint.Taxonomy.ContentTypeSync" SourceId="0ce2ccbd-e98b-40c7-b37a-730b965eff4c" ContentTypeId="0x010100D33A1EDB640DCA48B78E86B83249CD9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Moore_Doc" ma:contentTypeID="0x010100D33A1EDB640DCA48B78E86B83249CD9100E1DA9B0D74EF844B984552015F84E79D" ma:contentTypeVersion="51" ma:contentTypeDescription="" ma:contentTypeScope="" ma:versionID="0b3c223b7931070556dfde4715778cc0">
  <xsd:schema xmlns:xsd="http://www.w3.org/2001/XMLSchema" xmlns:xs="http://www.w3.org/2001/XMLSchema" xmlns:p="http://schemas.microsoft.com/office/2006/metadata/properties" xmlns:ns2="d89cb2b0-926c-4eba-8e4a-de87571ecc8d" targetNamespace="http://schemas.microsoft.com/office/2006/metadata/properties" ma:root="true" ma:fieldsID="40dac33b05a18407c1fc07b6b9c86fde" ns2:_="">
    <xsd:import namespace="d89cb2b0-926c-4eba-8e4a-de87571ecc8d"/>
    <xsd:element name="properties">
      <xsd:complexType>
        <xsd:sequence>
          <xsd:element name="documentManagement">
            <xsd:complexType>
              <xsd:all>
                <xsd:element ref="ns2:c2b9d7a7afc94cbc843d56b0cc8d2f4f" minOccurs="0"/>
                <xsd:element ref="ns2:TaxCatchAll" minOccurs="0"/>
                <xsd:element ref="ns2:TaxCatchAllLabel" minOccurs="0"/>
                <xsd:element ref="ns2:fd3a56ea09924bb598a3fa99cfe3380e" minOccurs="0"/>
                <xsd:element ref="ns2:fcbc10e3ae62436582ca3e68a6350284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9cb2b0-926c-4eba-8e4a-de87571ecc8d" elementFormDefault="qualified">
    <xsd:import namespace="http://schemas.microsoft.com/office/2006/documentManagement/types"/>
    <xsd:import namespace="http://schemas.microsoft.com/office/infopath/2007/PartnerControls"/>
    <xsd:element name="c2b9d7a7afc94cbc843d56b0cc8d2f4f" ma:index="8" nillable="true" ma:taxonomy="true" ma:internalName="c2b9d7a7afc94cbc843d56b0cc8d2f4f" ma:taxonomyFieldName="Clients" ma:displayName="Client" ma:default="" ma:fieldId="{c2b9d7a7-afc9-4cbc-843d-56b0cc8d2f4f}" ma:taxonomyMulti="true" ma:sspId="0ce2ccbd-e98b-40c7-b37a-730b965eff4c" ma:termSetId="d064d9b3-e8a0-4ac3-b49c-7d29c5721557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73f37552-9357-46cd-a134-b2343c3f5578}" ma:internalName="TaxCatchAll" ma:showField="CatchAllData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73f37552-9357-46cd-a134-b2343c3f5578}" ma:internalName="TaxCatchAllLabel" ma:readOnly="true" ma:showField="CatchAllDataLabel" ma:web="3aec77b9-7c1e-4eed-aa4a-3bdaf8edbb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fd3a56ea09924bb598a3fa99cfe3380e" ma:index="12" nillable="true" ma:taxonomy="true" ma:internalName="fd3a56ea09924bb598a3fa99cfe3380e" ma:taxonomyFieldName="Tasks" ma:displayName="Implementation" ma:default="" ma:fieldId="{fd3a56ea-0992-4bb5-98a3-fa99cfe3380e}" ma:taxonomyMulti="true" ma:sspId="0ce2ccbd-e98b-40c7-b37a-730b965eff4c" ma:termSetId="173a5504-dcd9-4388-bc93-cc1181f2343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cbc10e3ae62436582ca3e68a6350284" ma:index="14" nillable="true" ma:taxonomy="true" ma:internalName="fcbc10e3ae62436582ca3e68a6350284" ma:taxonomyFieldName="Feeder_Firm" ma:displayName="Feeder_Firm" ma:default="" ma:fieldId="{fcbc10e3-ae62-4365-82ca-3e68a6350284}" ma:sspId="0ce2ccbd-e98b-40c7-b37a-730b965eff4c" ma:termSetId="a7586230-b234-4585-8b0e-e21a758d973b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37B404C-8089-49D0-B1F9-1FE0621DB6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2443C1-5D3C-4786-9233-1B933AF79504}">
  <ds:schemaRefs>
    <ds:schemaRef ds:uri="http://schemas.microsoft.com/office/2006/metadata/properties"/>
    <ds:schemaRef ds:uri="http://schemas.microsoft.com/office/infopath/2007/PartnerControls"/>
    <ds:schemaRef ds:uri="d89cb2b0-926c-4eba-8e4a-de87571ecc8d"/>
  </ds:schemaRefs>
</ds:datastoreItem>
</file>

<file path=customXml/itemProps3.xml><?xml version="1.0" encoding="utf-8"?>
<ds:datastoreItem xmlns:ds="http://schemas.openxmlformats.org/officeDocument/2006/customXml" ds:itemID="{9B3DAD75-D8CD-4B69-A939-8138256DE80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EF1E568-E118-466B-9FAF-76081163F2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9cb2b0-926c-4eba-8e4a-de87571ecc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{00180070-EDEE-B447-834A-0EB2FFFAAB32}tf10001071</Template>
  <TotalTime>17322</TotalTime>
  <Words>423</Words>
  <Application>Microsoft Macintosh PowerPoint</Application>
  <PresentationFormat>Widescreen</PresentationFormat>
  <Paragraphs>77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Arial Black</vt:lpstr>
      <vt:lpstr>Arial Narrow</vt:lpstr>
      <vt:lpstr>Avenir Book</vt:lpstr>
      <vt:lpstr>Calibri</vt:lpstr>
      <vt:lpstr>Gill Sans MT</vt:lpstr>
      <vt:lpstr>Impact</vt:lpstr>
      <vt:lpstr>Badge</vt:lpstr>
      <vt:lpstr>PowerPoint Presentation</vt:lpstr>
      <vt:lpstr>What we are learning today</vt:lpstr>
      <vt:lpstr>FUN FACTS</vt:lpstr>
      <vt:lpstr>Spot it on the map</vt:lpstr>
      <vt:lpstr>Have you tried a Florida cauliflower?</vt:lpstr>
      <vt:lpstr>Rainbow cauliflower</vt:lpstr>
      <vt:lpstr>Did You Know? </vt:lpstr>
      <vt:lpstr>Growing cauliflower</vt:lpstr>
      <vt:lpstr>BRAIN BREAK Fresh Find</vt:lpstr>
      <vt:lpstr>PowerPoint Presentation</vt:lpstr>
      <vt:lpstr>PowerPoint Presentation</vt:lpstr>
      <vt:lpstr>PowerPoint Presentation</vt:lpstr>
      <vt:lpstr>3-5 Language Arts</vt:lpstr>
      <vt:lpstr>NUTRITION NUGGET</vt:lpstr>
      <vt:lpstr>A border cauli!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 Tomato PPT K-2</dc:title>
  <dc:creator>Rachel Shaffer;Hatakka, Kristi</dc:creator>
  <cp:lastModifiedBy>Selby Proctor</cp:lastModifiedBy>
  <cp:revision>363</cp:revision>
  <dcterms:created xsi:type="dcterms:W3CDTF">2016-08-25T17:43:54Z</dcterms:created>
  <dcterms:modified xsi:type="dcterms:W3CDTF">2025-08-01T03:56:05Z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0x01010034E71B123DFF9B4DAF14ED6606B4F2D9</vt:lpwstr>
  </property>
</Properties>
</file>