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7" r:id="rId5"/>
  </p:sldMasterIdLst>
  <p:notesMasterIdLst>
    <p:notesMasterId r:id="rId26"/>
  </p:notesMasterIdLst>
  <p:sldIdLst>
    <p:sldId id="256" r:id="rId6"/>
    <p:sldId id="258" r:id="rId7"/>
    <p:sldId id="277" r:id="rId8"/>
    <p:sldId id="306" r:id="rId9"/>
    <p:sldId id="304" r:id="rId10"/>
    <p:sldId id="341" r:id="rId11"/>
    <p:sldId id="322" r:id="rId12"/>
    <p:sldId id="305" r:id="rId13"/>
    <p:sldId id="263" r:id="rId14"/>
    <p:sldId id="343" r:id="rId15"/>
    <p:sldId id="344" r:id="rId16"/>
    <p:sldId id="357" r:id="rId17"/>
    <p:sldId id="358" r:id="rId18"/>
    <p:sldId id="359" r:id="rId19"/>
    <p:sldId id="349" r:id="rId20"/>
    <p:sldId id="355" r:id="rId21"/>
    <p:sldId id="347" r:id="rId22"/>
    <p:sldId id="273" r:id="rId23"/>
    <p:sldId id="274" r:id="rId24"/>
    <p:sldId id="272"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75051E6-A24F-D742-CA0A-6AB4713800D5}" name="Selby Proctor" initials="SP" userId="S::SelbyP@themooreagency.com::1fcd7ac1-e41e-4e48-87ba-1d500370988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BAA4B"/>
    <a:srgbClr val="FFA714"/>
    <a:srgbClr val="008F00"/>
    <a:srgbClr val="FFD28A"/>
    <a:srgbClr val="F44275"/>
    <a:srgbClr val="2AA85D"/>
    <a:srgbClr val="D56161"/>
    <a:srgbClr val="0092D2"/>
    <a:srgbClr val="092111"/>
    <a:srgbClr val="24048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63" autoAdjust="0"/>
    <p:restoredTop sz="92978" autoAdjust="0"/>
  </p:normalViewPr>
  <p:slideViewPr>
    <p:cSldViewPr snapToGrid="0">
      <p:cViewPr varScale="1">
        <p:scale>
          <a:sx n="104" d="100"/>
          <a:sy n="104" d="100"/>
        </p:scale>
        <p:origin x="1136" y="19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EF848D-BB6A-463E-ADE4-B4C89F66527F}" type="datetimeFigureOut">
              <a:rPr lang="en-US" smtClean="0"/>
              <a:t>7/31/25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B1B57EC-FDE0-4863-A8CA-C6576D3DAD34}" type="slidenum">
              <a:rPr lang="en-US" smtClean="0"/>
              <a:t>‹#›</a:t>
            </a:fld>
            <a:endParaRPr lang="en-US"/>
          </a:p>
        </p:txBody>
      </p:sp>
    </p:spTree>
    <p:extLst>
      <p:ext uri="{BB962C8B-B14F-4D97-AF65-F5344CB8AC3E}">
        <p14:creationId xmlns:p14="http://schemas.microsoft.com/office/powerpoint/2010/main" val="39016952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1</a:t>
            </a:fld>
            <a:endParaRPr lang="en-US"/>
          </a:p>
        </p:txBody>
      </p:sp>
    </p:spTree>
    <p:extLst>
      <p:ext uri="{BB962C8B-B14F-4D97-AF65-F5344CB8AC3E}">
        <p14:creationId xmlns:p14="http://schemas.microsoft.com/office/powerpoint/2010/main" val="1335223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10</a:t>
            </a:fld>
            <a:endParaRPr lang="en-US" dirty="0"/>
          </a:p>
        </p:txBody>
      </p:sp>
    </p:spTree>
    <p:extLst>
      <p:ext uri="{BB962C8B-B14F-4D97-AF65-F5344CB8AC3E}">
        <p14:creationId xmlns:p14="http://schemas.microsoft.com/office/powerpoint/2010/main" val="2940861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2560" marR="5080" lvl="0" indent="0" algn="l" defTabSz="914400" rtl="0" eaLnBrk="1" fontAlgn="auto" latinLnBrk="0" hangingPunct="1">
              <a:lnSpc>
                <a:spcPct val="100000"/>
              </a:lnSpc>
              <a:spcBef>
                <a:spcPts val="0"/>
              </a:spcBef>
              <a:spcAft>
                <a:spcPts val="0"/>
              </a:spcAft>
              <a:buClrTx/>
              <a:buSzTx/>
              <a:buFontTx/>
              <a:buNone/>
              <a:tabLst/>
              <a:defRPr/>
            </a:pPr>
            <a:endParaRPr lang="en-US" sz="1200" i="1"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11</a:t>
            </a:fld>
            <a:endParaRPr lang="en-US" dirty="0"/>
          </a:p>
        </p:txBody>
      </p:sp>
    </p:spTree>
    <p:extLst>
      <p:ext uri="{BB962C8B-B14F-4D97-AF65-F5344CB8AC3E}">
        <p14:creationId xmlns:p14="http://schemas.microsoft.com/office/powerpoint/2010/main" val="18354759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2560" marR="5080" lvl="0" indent="0" algn="l" defTabSz="914400" rtl="0" eaLnBrk="1" fontAlgn="auto" latinLnBrk="0" hangingPunct="1">
              <a:lnSpc>
                <a:spcPct val="100000"/>
              </a:lnSpc>
              <a:spcBef>
                <a:spcPts val="0"/>
              </a:spcBef>
              <a:spcAft>
                <a:spcPts val="0"/>
              </a:spcAft>
              <a:buClrTx/>
              <a:buSzTx/>
              <a:buFontTx/>
              <a:buNone/>
              <a:tabLst/>
              <a:defRPr/>
            </a:pPr>
            <a:endParaRPr lang="en-US" sz="1200" i="1"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12</a:t>
            </a:fld>
            <a:endParaRPr lang="en-US" dirty="0"/>
          </a:p>
        </p:txBody>
      </p:sp>
    </p:spTree>
    <p:extLst>
      <p:ext uri="{BB962C8B-B14F-4D97-AF65-F5344CB8AC3E}">
        <p14:creationId xmlns:p14="http://schemas.microsoft.com/office/powerpoint/2010/main" val="3823871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2560" marR="5080" lvl="0" indent="0" algn="l" defTabSz="914400" rtl="0" eaLnBrk="1" fontAlgn="auto" latinLnBrk="0" hangingPunct="1">
              <a:lnSpc>
                <a:spcPct val="100000"/>
              </a:lnSpc>
              <a:spcBef>
                <a:spcPts val="0"/>
              </a:spcBef>
              <a:spcAft>
                <a:spcPts val="0"/>
              </a:spcAft>
              <a:buClrTx/>
              <a:buSzTx/>
              <a:buFontTx/>
              <a:buNone/>
              <a:tabLst/>
              <a:defRPr/>
            </a:pPr>
            <a:endParaRPr lang="en-US" sz="1200" i="1"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13</a:t>
            </a:fld>
            <a:endParaRPr lang="en-US" dirty="0"/>
          </a:p>
        </p:txBody>
      </p:sp>
    </p:spTree>
    <p:extLst>
      <p:ext uri="{BB962C8B-B14F-4D97-AF65-F5344CB8AC3E}">
        <p14:creationId xmlns:p14="http://schemas.microsoft.com/office/powerpoint/2010/main" val="17901691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Source: https://</a:t>
            </a:r>
            <a:r>
              <a:rPr lang="en-US" sz="1200" kern="1200" dirty="0" err="1">
                <a:solidFill>
                  <a:schemeClr val="tx1"/>
                </a:solidFill>
                <a:effectLst/>
                <a:latin typeface="+mn-lt"/>
                <a:ea typeface="+mn-ea"/>
                <a:cs typeface="+mn-cs"/>
              </a:rPr>
              <a:t>www.agclassroom.org</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gan</a:t>
            </a:r>
            <a:r>
              <a:rPr lang="en-US" sz="1200" kern="1200" dirty="0">
                <a:solidFill>
                  <a:schemeClr val="tx1"/>
                </a:solidFill>
                <a:effectLst/>
                <a:latin typeface="+mn-lt"/>
                <a:ea typeface="+mn-ea"/>
                <a:cs typeface="+mn-cs"/>
              </a:rPr>
              <a:t>/timeline/</a:t>
            </a:r>
            <a:r>
              <a:rPr lang="en-US" sz="1200" kern="1200" dirty="0" err="1">
                <a:solidFill>
                  <a:schemeClr val="tx1"/>
                </a:solidFill>
                <a:effectLst/>
                <a:latin typeface="+mn-lt"/>
                <a:ea typeface="+mn-ea"/>
                <a:cs typeface="+mn-cs"/>
              </a:rPr>
              <a:t>farm_tech.htm</a:t>
            </a:r>
            <a:endParaRPr lang="en-US" sz="1200" i="1" kern="1200" baseline="0" dirty="0">
              <a:solidFill>
                <a:schemeClr val="tx1"/>
              </a:solidFill>
              <a:effectLst/>
              <a:latin typeface="+mn-lt"/>
              <a:ea typeface="+mn-ea"/>
              <a:cs typeface="+mn-cs"/>
            </a:endParaRPr>
          </a:p>
          <a:p>
            <a:pPr marL="162560" marR="5080" lvl="0" indent="0" algn="l" defTabSz="914400" rtl="0" eaLnBrk="1" fontAlgn="auto" latinLnBrk="0" hangingPunct="1">
              <a:lnSpc>
                <a:spcPct val="100000"/>
              </a:lnSpc>
              <a:spcBef>
                <a:spcPts val="0"/>
              </a:spcBef>
              <a:spcAft>
                <a:spcPts val="0"/>
              </a:spcAft>
              <a:buClrTx/>
              <a:buSzTx/>
              <a:buFontTx/>
              <a:buNone/>
              <a:tabLst/>
              <a:defRPr/>
            </a:pPr>
            <a:endParaRPr lang="en-US" sz="1200" i="1"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14</a:t>
            </a:fld>
            <a:endParaRPr lang="en-US" dirty="0"/>
          </a:p>
        </p:txBody>
      </p:sp>
    </p:spTree>
    <p:extLst>
      <p:ext uri="{BB962C8B-B14F-4D97-AF65-F5344CB8AC3E}">
        <p14:creationId xmlns:p14="http://schemas.microsoft.com/office/powerpoint/2010/main" val="2107260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15</a:t>
            </a:fld>
            <a:endParaRPr lang="en-US"/>
          </a:p>
        </p:txBody>
      </p:sp>
    </p:spTree>
    <p:extLst>
      <p:ext uri="{BB962C8B-B14F-4D97-AF65-F5344CB8AC3E}">
        <p14:creationId xmlns:p14="http://schemas.microsoft.com/office/powerpoint/2010/main" val="30546195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a:t>
            </a:r>
            <a:r>
              <a:rPr lang="en-US" dirty="0" err="1"/>
              <a:t>www.backyardbeekeepers.com</a:t>
            </a:r>
            <a:r>
              <a:rPr lang="en-US" dirty="0"/>
              <a:t>/</a:t>
            </a:r>
            <a:r>
              <a:rPr lang="en-US" dirty="0" err="1"/>
              <a:t>facts.html</a:t>
            </a:r>
            <a:endParaRPr lang="en-US" dirty="0"/>
          </a:p>
        </p:txBody>
      </p:sp>
      <p:sp>
        <p:nvSpPr>
          <p:cNvPr id="4" name="Slide Number Placeholder 3"/>
          <p:cNvSpPr>
            <a:spLocks noGrp="1"/>
          </p:cNvSpPr>
          <p:nvPr>
            <p:ph type="sldNum" sz="quarter" idx="5"/>
          </p:nvPr>
        </p:nvSpPr>
        <p:spPr/>
        <p:txBody>
          <a:bodyPr/>
          <a:lstStyle/>
          <a:p>
            <a:fld id="{4B1B57EC-FDE0-4863-A8CA-C6576D3DAD34}" type="slidenum">
              <a:rPr lang="en-US" smtClean="0"/>
              <a:t>16</a:t>
            </a:fld>
            <a:endParaRPr lang="en-US"/>
          </a:p>
        </p:txBody>
      </p:sp>
    </p:spTree>
    <p:extLst>
      <p:ext uri="{BB962C8B-B14F-4D97-AF65-F5344CB8AC3E}">
        <p14:creationId xmlns:p14="http://schemas.microsoft.com/office/powerpoint/2010/main" val="38143397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B1B57EC-FDE0-4863-A8CA-C6576D3DAD34}" type="slidenum">
              <a:rPr lang="en-US" smtClean="0"/>
              <a:t>17</a:t>
            </a:fld>
            <a:endParaRPr lang="en-US" dirty="0"/>
          </a:p>
        </p:txBody>
      </p:sp>
    </p:spTree>
    <p:extLst>
      <p:ext uri="{BB962C8B-B14F-4D97-AF65-F5344CB8AC3E}">
        <p14:creationId xmlns:p14="http://schemas.microsoft.com/office/powerpoint/2010/main" val="31888999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18</a:t>
            </a:fld>
            <a:endParaRPr lang="en-US"/>
          </a:p>
        </p:txBody>
      </p:sp>
    </p:spTree>
    <p:extLst>
      <p:ext uri="{BB962C8B-B14F-4D97-AF65-F5344CB8AC3E}">
        <p14:creationId xmlns:p14="http://schemas.microsoft.com/office/powerpoint/2010/main" val="3311008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19</a:t>
            </a:fld>
            <a:endParaRPr lang="en-US"/>
          </a:p>
        </p:txBody>
      </p:sp>
    </p:spTree>
    <p:extLst>
      <p:ext uri="{BB962C8B-B14F-4D97-AF65-F5344CB8AC3E}">
        <p14:creationId xmlns:p14="http://schemas.microsoft.com/office/powerpoint/2010/main" val="2722031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2</a:t>
            </a:fld>
            <a:endParaRPr lang="en-US"/>
          </a:p>
        </p:txBody>
      </p:sp>
    </p:spTree>
    <p:extLst>
      <p:ext uri="{BB962C8B-B14F-4D97-AF65-F5344CB8AC3E}">
        <p14:creationId xmlns:p14="http://schemas.microsoft.com/office/powerpoint/2010/main" val="3626195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20</a:t>
            </a:fld>
            <a:endParaRPr lang="en-US"/>
          </a:p>
        </p:txBody>
      </p:sp>
    </p:spTree>
    <p:extLst>
      <p:ext uri="{BB962C8B-B14F-4D97-AF65-F5344CB8AC3E}">
        <p14:creationId xmlns:p14="http://schemas.microsoft.com/office/powerpoint/2010/main" val="28760544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3</a:t>
            </a:fld>
            <a:endParaRPr lang="en-US"/>
          </a:p>
        </p:txBody>
      </p:sp>
    </p:spTree>
    <p:extLst>
      <p:ext uri="{BB962C8B-B14F-4D97-AF65-F5344CB8AC3E}">
        <p14:creationId xmlns:p14="http://schemas.microsoft.com/office/powerpoint/2010/main" val="8580222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4B1B57EC-FDE0-4863-A8CA-C6576D3DAD34}" type="slidenum">
              <a:rPr lang="en-US" smtClean="0"/>
              <a:t>4</a:t>
            </a:fld>
            <a:endParaRPr lang="en-US"/>
          </a:p>
        </p:txBody>
      </p:sp>
    </p:spTree>
    <p:extLst>
      <p:ext uri="{BB962C8B-B14F-4D97-AF65-F5344CB8AC3E}">
        <p14:creationId xmlns:p14="http://schemas.microsoft.com/office/powerpoint/2010/main" val="3520500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2700" marR="41910">
              <a:lnSpc>
                <a:spcPct val="100000"/>
              </a:lnSpc>
            </a:pPr>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5</a:t>
            </a:fld>
            <a:endParaRPr lang="en-US"/>
          </a:p>
        </p:txBody>
      </p:sp>
    </p:spTree>
    <p:extLst>
      <p:ext uri="{BB962C8B-B14F-4D97-AF65-F5344CB8AC3E}">
        <p14:creationId xmlns:p14="http://schemas.microsoft.com/office/powerpoint/2010/main" val="929649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1B57EC-FDE0-4863-A8CA-C6576D3DAD34}" type="slidenum">
              <a:rPr lang="en-US" smtClean="0"/>
              <a:t>6</a:t>
            </a:fld>
            <a:endParaRPr lang="en-US"/>
          </a:p>
        </p:txBody>
      </p:sp>
    </p:spTree>
    <p:extLst>
      <p:ext uri="{BB962C8B-B14F-4D97-AF65-F5344CB8AC3E}">
        <p14:creationId xmlns:p14="http://schemas.microsoft.com/office/powerpoint/2010/main" val="1964183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7</a:t>
            </a:fld>
            <a:endParaRPr lang="en-US"/>
          </a:p>
        </p:txBody>
      </p:sp>
    </p:spTree>
    <p:extLst>
      <p:ext uri="{BB962C8B-B14F-4D97-AF65-F5344CB8AC3E}">
        <p14:creationId xmlns:p14="http://schemas.microsoft.com/office/powerpoint/2010/main" val="28310139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4B1B57EC-FDE0-4863-A8CA-C6576D3DAD34}" type="slidenum">
              <a:rPr lang="en-US" smtClean="0"/>
              <a:t>8</a:t>
            </a:fld>
            <a:endParaRPr lang="en-US"/>
          </a:p>
        </p:txBody>
      </p:sp>
    </p:spTree>
    <p:extLst>
      <p:ext uri="{BB962C8B-B14F-4D97-AF65-F5344CB8AC3E}">
        <p14:creationId xmlns:p14="http://schemas.microsoft.com/office/powerpoint/2010/main" val="24945998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1B57EC-FDE0-4863-A8CA-C6576D3DAD34}" type="slidenum">
              <a:rPr lang="en-US" smtClean="0"/>
              <a:t>9</a:t>
            </a:fld>
            <a:endParaRPr lang="en-US"/>
          </a:p>
        </p:txBody>
      </p:sp>
    </p:spTree>
    <p:extLst>
      <p:ext uri="{BB962C8B-B14F-4D97-AF65-F5344CB8AC3E}">
        <p14:creationId xmlns:p14="http://schemas.microsoft.com/office/powerpoint/2010/main" val="15915118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C81379B-8A28-753F-FF7C-B5B1B6CA6B21}"/>
              </a:ext>
            </a:extLst>
          </p:cNvPr>
          <p:cNvPicPr>
            <a:picLocks noChangeAspect="1"/>
          </p:cNvPicPr>
          <p:nvPr userDrawn="1"/>
        </p:nvPicPr>
        <p:blipFill>
          <a:blip r:embed="rId2"/>
          <a:srcRect/>
          <a:stretch/>
        </p:blipFill>
        <p:spPr>
          <a:xfrm>
            <a:off x="0" y="0"/>
            <a:ext cx="12192000" cy="6858000"/>
          </a:xfrm>
          <a:prstGeom prst="rect">
            <a:avLst/>
          </a:prstGeom>
        </p:spPr>
      </p:pic>
      <p:sp>
        <p:nvSpPr>
          <p:cNvPr id="7" name="Title 1">
            <a:extLst>
              <a:ext uri="{FF2B5EF4-FFF2-40B4-BE49-F238E27FC236}">
                <a16:creationId xmlns:a16="http://schemas.microsoft.com/office/drawing/2014/main" id="{3CB12F95-4D2F-9BD7-B2DA-06F3BCFD7356}"/>
              </a:ext>
            </a:extLst>
          </p:cNvPr>
          <p:cNvSpPr>
            <a:spLocks noGrp="1"/>
          </p:cNvSpPr>
          <p:nvPr>
            <p:ph type="ctrTitle"/>
          </p:nvPr>
        </p:nvSpPr>
        <p:spPr>
          <a:xfrm>
            <a:off x="2063261" y="1788286"/>
            <a:ext cx="7983415" cy="1307016"/>
          </a:xfrm>
          <a:prstGeom prst="rect">
            <a:avLst/>
          </a:prstGeom>
        </p:spPr>
        <p:txBody>
          <a:bodyPr anchor="b"/>
          <a:lstStyle>
            <a:lvl1pPr algn="ctr">
              <a:defRPr sz="5400" b="1">
                <a:solidFill>
                  <a:srgbClr val="EA4F53"/>
                </a:solidFill>
                <a:latin typeface="Arial" panose="020B0604020202020204" pitchFamily="34" charset="0"/>
                <a:cs typeface="Arial" panose="020B0604020202020204" pitchFamily="34" charset="0"/>
              </a:defRPr>
            </a:lvl1pPr>
          </a:lstStyle>
          <a:p>
            <a:r>
              <a:rPr lang="en-US" dirty="0"/>
              <a:t>Click to edit Master title</a:t>
            </a:r>
          </a:p>
        </p:txBody>
      </p:sp>
      <p:sp>
        <p:nvSpPr>
          <p:cNvPr id="16" name="Subtitle 2">
            <a:extLst>
              <a:ext uri="{FF2B5EF4-FFF2-40B4-BE49-F238E27FC236}">
                <a16:creationId xmlns:a16="http://schemas.microsoft.com/office/drawing/2014/main" id="{D46029BD-EF31-BE42-1F57-03BCCF514521}"/>
              </a:ext>
            </a:extLst>
          </p:cNvPr>
          <p:cNvSpPr>
            <a:spLocks noGrp="1"/>
          </p:cNvSpPr>
          <p:nvPr>
            <p:ph type="subTitle" idx="1"/>
          </p:nvPr>
        </p:nvSpPr>
        <p:spPr>
          <a:xfrm>
            <a:off x="3546003" y="3110192"/>
            <a:ext cx="5099994" cy="373500"/>
          </a:xfrm>
          <a:prstGeom prst="rect">
            <a:avLst/>
          </a:prstGeom>
        </p:spPr>
        <p:txBody>
          <a:bodyPr>
            <a:noAutofit/>
          </a:bodyPr>
          <a:lstStyle>
            <a:lvl1pPr marL="0" indent="0" algn="ctr">
              <a:buNone/>
              <a:defRPr sz="3200" b="0" i="0">
                <a:solidFill>
                  <a:srgbClr val="0C6936"/>
                </a:solidFill>
                <a:latin typeface="Arial" panose="020B0604020202020204" pitchFamily="34" charset="0"/>
                <a:cs typeface="Arial" panose="020B0604020202020204" pitchFamily="34" charset="0"/>
              </a:defRPr>
            </a:lvl1pPr>
          </a:lstStyle>
          <a:p>
            <a:endParaRPr lang="en-US" spc="300" dirty="0">
              <a:solidFill>
                <a:srgbClr val="026134"/>
              </a:solidFill>
              <a:latin typeface="Arial Narrow" panose="020B0604020202020204" pitchFamily="34" charset="0"/>
              <a:cs typeface="Arial Narrow" panose="020B0604020202020204" pitchFamily="34" charset="0"/>
            </a:endParaRPr>
          </a:p>
        </p:txBody>
      </p:sp>
      <p:sp>
        <p:nvSpPr>
          <p:cNvPr id="8" name="Slide Number Placeholder 5">
            <a:extLst>
              <a:ext uri="{FF2B5EF4-FFF2-40B4-BE49-F238E27FC236}">
                <a16:creationId xmlns:a16="http://schemas.microsoft.com/office/drawing/2014/main" id="{B5654D56-0933-3A5C-2746-1AD3C9523173}"/>
              </a:ext>
            </a:extLst>
          </p:cNvPr>
          <p:cNvSpPr>
            <a:spLocks noGrp="1"/>
          </p:cNvSpPr>
          <p:nvPr>
            <p:ph type="sldNum" sz="quarter" idx="12"/>
          </p:nvPr>
        </p:nvSpPr>
        <p:spPr>
          <a:xfrm>
            <a:off x="8839200" y="6165849"/>
            <a:ext cx="2743200" cy="365125"/>
          </a:xfrm>
          <a:prstGeom prst="rect">
            <a:avLst/>
          </a:prstGeom>
        </p:spPr>
        <p:txBody>
          <a:bodyPr/>
          <a:lstStyle>
            <a:lvl1pPr algn="r">
              <a:defRPr sz="1400">
                <a:latin typeface="Arial" panose="020B0604020202020204" pitchFamily="34" charset="0"/>
                <a:cs typeface="Arial" panose="020B0604020202020204" pitchFamily="34" charset="0"/>
              </a:defRPr>
            </a:lvl1pPr>
          </a:lstStyle>
          <a:p>
            <a:fld id="{54349687-2253-0748-8169-5AEF326C3D13}" type="slidenum">
              <a:rPr lang="en-US" smtClean="0"/>
              <a:pPr/>
              <a:t>‹#›</a:t>
            </a:fld>
            <a:endParaRPr lang="en-US" dirty="0"/>
          </a:p>
        </p:txBody>
      </p:sp>
      <p:pic>
        <p:nvPicPr>
          <p:cNvPr id="2" name="Picture 1" descr="A picture containing logo&#10;&#10;Description automatically generated">
            <a:extLst>
              <a:ext uri="{FF2B5EF4-FFF2-40B4-BE49-F238E27FC236}">
                <a16:creationId xmlns:a16="http://schemas.microsoft.com/office/drawing/2014/main" id="{2D224007-44E1-D5AE-E2A3-3C1E847EC69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40238" y="311611"/>
            <a:ext cx="2911523" cy="1250877"/>
          </a:xfrm>
          <a:prstGeom prst="rect">
            <a:avLst/>
          </a:prstGeom>
        </p:spPr>
      </p:pic>
    </p:spTree>
    <p:extLst>
      <p:ext uri="{BB962C8B-B14F-4D97-AF65-F5344CB8AC3E}">
        <p14:creationId xmlns:p14="http://schemas.microsoft.com/office/powerpoint/2010/main" val="31657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7/31/25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4349687-2253-0748-8169-5AEF326C3D13}" type="slidenum">
              <a:rPr lang="en-US" smtClean="0"/>
              <a:pPr/>
              <a:t>‹#›</a:t>
            </a:fld>
            <a:endParaRPr lang="en-US" dirty="0"/>
          </a:p>
        </p:txBody>
      </p:sp>
      <p:pic>
        <p:nvPicPr>
          <p:cNvPr id="7" name="Picture 6" descr="Background pattern&#10;&#10;Description automatically generated with low confidence">
            <a:extLst>
              <a:ext uri="{FF2B5EF4-FFF2-40B4-BE49-F238E27FC236}">
                <a16:creationId xmlns:a16="http://schemas.microsoft.com/office/drawing/2014/main" id="{C9D80013-0B42-534D-A661-5D34F77CD00D}"/>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Picture 7" descr="A picture containing logo&#10;&#10;Description automatically generated">
            <a:extLst>
              <a:ext uri="{FF2B5EF4-FFF2-40B4-BE49-F238E27FC236}">
                <a16:creationId xmlns:a16="http://schemas.microsoft.com/office/drawing/2014/main" id="{4F573531-3C56-972C-F890-77F37BA652B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6100" y="5943600"/>
            <a:ext cx="1357076" cy="583040"/>
          </a:xfrm>
          <a:prstGeom prst="rect">
            <a:avLst/>
          </a:prstGeom>
        </p:spPr>
      </p:pic>
    </p:spTree>
    <p:extLst>
      <p:ext uri="{BB962C8B-B14F-4D97-AF65-F5344CB8AC3E}">
        <p14:creationId xmlns:p14="http://schemas.microsoft.com/office/powerpoint/2010/main" val="10798294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_Comparis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730B38A-11DF-4EA3-4EC3-621D11C3FC62}"/>
              </a:ext>
            </a:extLst>
          </p:cNvPr>
          <p:cNvPicPr>
            <a:picLocks noChangeAspect="1"/>
          </p:cNvPicPr>
          <p:nvPr userDrawn="1"/>
        </p:nvPicPr>
        <p:blipFill>
          <a:blip r:embed="rId2"/>
          <a:srcRect/>
          <a:stretch/>
        </p:blipFill>
        <p:spPr>
          <a:xfrm>
            <a:off x="0" y="0"/>
            <a:ext cx="12192000" cy="6858000"/>
          </a:xfrm>
          <a:prstGeom prst="rect">
            <a:avLst/>
          </a:prstGeom>
        </p:spPr>
      </p:pic>
      <p:sp>
        <p:nvSpPr>
          <p:cNvPr id="11" name="Slide Number Placeholder 5">
            <a:extLst>
              <a:ext uri="{FF2B5EF4-FFF2-40B4-BE49-F238E27FC236}">
                <a16:creationId xmlns:a16="http://schemas.microsoft.com/office/drawing/2014/main" id="{9C8EB101-4FF5-FD1D-5DB8-EBDE76F74E3D}"/>
              </a:ext>
            </a:extLst>
          </p:cNvPr>
          <p:cNvSpPr>
            <a:spLocks noGrp="1"/>
          </p:cNvSpPr>
          <p:nvPr>
            <p:ph type="sldNum" sz="quarter" idx="12"/>
          </p:nvPr>
        </p:nvSpPr>
        <p:spPr>
          <a:xfrm>
            <a:off x="8839200" y="6165849"/>
            <a:ext cx="2743200" cy="365125"/>
          </a:xfrm>
          <a:prstGeom prst="rect">
            <a:avLst/>
          </a:prstGeom>
        </p:spPr>
        <p:txBody>
          <a:bodyPr/>
          <a:lstStyle>
            <a:lvl1pPr algn="r">
              <a:defRPr sz="1400">
                <a:solidFill>
                  <a:schemeClr val="bg1"/>
                </a:solidFill>
                <a:latin typeface="Arial" panose="020B0604020202020204" pitchFamily="34" charset="0"/>
                <a:cs typeface="Arial" panose="020B0604020202020204" pitchFamily="34" charset="0"/>
              </a:defRPr>
            </a:lvl1pPr>
          </a:lstStyle>
          <a:p>
            <a:fld id="{54349687-2253-0748-8169-5AEF326C3D13}" type="slidenum">
              <a:rPr lang="en-US" smtClean="0"/>
              <a:pPr/>
              <a:t>‹#›</a:t>
            </a:fld>
            <a:endParaRPr lang="en-US" dirty="0"/>
          </a:p>
        </p:txBody>
      </p:sp>
      <p:sp>
        <p:nvSpPr>
          <p:cNvPr id="13" name="Title 1">
            <a:extLst>
              <a:ext uri="{FF2B5EF4-FFF2-40B4-BE49-F238E27FC236}">
                <a16:creationId xmlns:a16="http://schemas.microsoft.com/office/drawing/2014/main" id="{00442BA4-48C9-B8A3-64F5-A43EE45A7037}"/>
              </a:ext>
            </a:extLst>
          </p:cNvPr>
          <p:cNvSpPr>
            <a:spLocks noGrp="1"/>
          </p:cNvSpPr>
          <p:nvPr>
            <p:ph type="ctrTitle"/>
          </p:nvPr>
        </p:nvSpPr>
        <p:spPr>
          <a:xfrm>
            <a:off x="1836971" y="2976155"/>
            <a:ext cx="8518059" cy="905691"/>
          </a:xfrm>
          <a:prstGeom prst="rect">
            <a:avLst/>
          </a:prstGeom>
        </p:spPr>
        <p:txBody>
          <a:bodyPr anchor="b"/>
          <a:lstStyle>
            <a:lvl1pPr algn="ctr">
              <a:defRPr sz="5400" b="1">
                <a:solidFill>
                  <a:schemeClr val="bg1"/>
                </a:solidFill>
                <a:latin typeface="Arial" panose="020B0604020202020204" pitchFamily="34" charset="0"/>
                <a:cs typeface="Arial" panose="020B0604020202020204" pitchFamily="34" charset="0"/>
              </a:defRPr>
            </a:lvl1pPr>
          </a:lstStyle>
          <a:p>
            <a:r>
              <a:rPr lang="en-US" dirty="0"/>
              <a:t>Click to edit Master title</a:t>
            </a:r>
          </a:p>
        </p:txBody>
      </p:sp>
      <p:pic>
        <p:nvPicPr>
          <p:cNvPr id="5" name="Picture 4" descr="A picture containing logo&#10;&#10;Description automatically generated">
            <a:extLst>
              <a:ext uri="{FF2B5EF4-FFF2-40B4-BE49-F238E27FC236}">
                <a16:creationId xmlns:a16="http://schemas.microsoft.com/office/drawing/2014/main" id="{175BC961-313B-5C4C-1F6A-B5F2ABFBC2E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6100" y="5943600"/>
            <a:ext cx="1357076" cy="583040"/>
          </a:xfrm>
          <a:prstGeom prst="rect">
            <a:avLst/>
          </a:prstGeom>
        </p:spPr>
      </p:pic>
    </p:spTree>
    <p:extLst>
      <p:ext uri="{BB962C8B-B14F-4D97-AF65-F5344CB8AC3E}">
        <p14:creationId xmlns:p14="http://schemas.microsoft.com/office/powerpoint/2010/main" val="1299769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1_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F4B7FD3-CF77-83FB-4C69-19678B941F1C}"/>
              </a:ext>
            </a:extLst>
          </p:cNvPr>
          <p:cNvPicPr>
            <a:picLocks noChangeAspect="1"/>
          </p:cNvPicPr>
          <p:nvPr userDrawn="1"/>
        </p:nvPicPr>
        <p:blipFill>
          <a:blip r:embed="rId2"/>
          <a:srcRect/>
          <a:stretch/>
        </p:blipFill>
        <p:spPr>
          <a:xfrm>
            <a:off x="0" y="0"/>
            <a:ext cx="12192000" cy="6858000"/>
          </a:xfrm>
          <a:prstGeom prst="rect">
            <a:avLst/>
          </a:prstGeom>
        </p:spPr>
      </p:pic>
      <p:sp>
        <p:nvSpPr>
          <p:cNvPr id="6" name="Slide Number Placeholder 5">
            <a:extLst>
              <a:ext uri="{FF2B5EF4-FFF2-40B4-BE49-F238E27FC236}">
                <a16:creationId xmlns:a16="http://schemas.microsoft.com/office/drawing/2014/main" id="{C0ECE71B-7D7A-BB32-CB52-F53AE4363E4B}"/>
              </a:ext>
            </a:extLst>
          </p:cNvPr>
          <p:cNvSpPr>
            <a:spLocks noGrp="1"/>
          </p:cNvSpPr>
          <p:nvPr>
            <p:ph type="sldNum" sz="quarter" idx="12"/>
          </p:nvPr>
        </p:nvSpPr>
        <p:spPr>
          <a:xfrm>
            <a:off x="8839200" y="6165849"/>
            <a:ext cx="2743200" cy="365125"/>
          </a:xfrm>
          <a:prstGeom prst="rect">
            <a:avLst/>
          </a:prstGeom>
        </p:spPr>
        <p:txBody>
          <a:bodyPr/>
          <a:lstStyle>
            <a:lvl1pPr algn="r">
              <a:defRPr sz="1400">
                <a:solidFill>
                  <a:schemeClr val="tx1"/>
                </a:solidFill>
                <a:latin typeface="Arial" panose="020B0604020202020204" pitchFamily="34" charset="0"/>
                <a:cs typeface="Arial" panose="020B0604020202020204" pitchFamily="34" charset="0"/>
              </a:defRPr>
            </a:lvl1pPr>
          </a:lstStyle>
          <a:p>
            <a:fld id="{54349687-2253-0748-8169-5AEF326C3D13}" type="slidenum">
              <a:rPr lang="en-US" smtClean="0"/>
              <a:pPr/>
              <a:t>‹#›</a:t>
            </a:fld>
            <a:endParaRPr lang="en-US" dirty="0"/>
          </a:p>
        </p:txBody>
      </p:sp>
      <p:sp>
        <p:nvSpPr>
          <p:cNvPr id="9" name="Title 1">
            <a:extLst>
              <a:ext uri="{FF2B5EF4-FFF2-40B4-BE49-F238E27FC236}">
                <a16:creationId xmlns:a16="http://schemas.microsoft.com/office/drawing/2014/main" id="{11EC3FD3-3306-2C90-F9BB-BBD58B968DE2}"/>
              </a:ext>
            </a:extLst>
          </p:cNvPr>
          <p:cNvSpPr>
            <a:spLocks noGrp="1"/>
          </p:cNvSpPr>
          <p:nvPr>
            <p:ph type="title"/>
          </p:nvPr>
        </p:nvSpPr>
        <p:spPr>
          <a:xfrm>
            <a:off x="4478214" y="327026"/>
            <a:ext cx="7104185" cy="354012"/>
          </a:xfrm>
          <a:prstGeom prst="rect">
            <a:avLst/>
          </a:prstGeom>
        </p:spPr>
        <p:txBody>
          <a:bodyPr lIns="0" tIns="0" rIns="0" bIns="0"/>
          <a:lstStyle>
            <a:lvl1pPr>
              <a:defRPr sz="2400" b="1">
                <a:solidFill>
                  <a:srgbClr val="EA4F53"/>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0" name="Content Placeholder 2">
            <a:extLst>
              <a:ext uri="{FF2B5EF4-FFF2-40B4-BE49-F238E27FC236}">
                <a16:creationId xmlns:a16="http://schemas.microsoft.com/office/drawing/2014/main" id="{2E3915F2-3061-D2E1-87C6-84168BE484FB}"/>
              </a:ext>
            </a:extLst>
          </p:cNvPr>
          <p:cNvSpPr>
            <a:spLocks noGrp="1"/>
          </p:cNvSpPr>
          <p:nvPr>
            <p:ph idx="1"/>
          </p:nvPr>
        </p:nvSpPr>
        <p:spPr>
          <a:xfrm>
            <a:off x="4478214" y="914400"/>
            <a:ext cx="7104185" cy="5262563"/>
          </a:xfrm>
          <a:prstGeom prst="rect">
            <a:avLst/>
          </a:prstGeom>
        </p:spPr>
        <p:txBody>
          <a:bodyPr lIns="0" tIns="0" rIns="0" bIns="0"/>
          <a:lstStyle>
            <a:lvl1pPr>
              <a:defRPr sz="1800">
                <a:solidFill>
                  <a:schemeClr val="tx1"/>
                </a:solidFill>
                <a:latin typeface="Arial" panose="020B0604020202020204" pitchFamily="34" charset="0"/>
                <a:cs typeface="Arial" panose="020B0604020202020204" pitchFamily="34" charset="0"/>
              </a:defRPr>
            </a:lvl1pPr>
            <a:lvl2pPr>
              <a:defRPr sz="1800">
                <a:solidFill>
                  <a:schemeClr val="tx1"/>
                </a:solidFill>
                <a:latin typeface="Arial" panose="020B0604020202020204" pitchFamily="34" charset="0"/>
                <a:cs typeface="Arial" panose="020B0604020202020204" pitchFamily="34" charset="0"/>
              </a:defRPr>
            </a:lvl2pPr>
            <a:lvl3pPr>
              <a:defRPr sz="1800">
                <a:solidFill>
                  <a:schemeClr val="tx1"/>
                </a:solidFill>
                <a:latin typeface="Arial" panose="020B0604020202020204" pitchFamily="34" charset="0"/>
                <a:cs typeface="Arial" panose="020B0604020202020204" pitchFamily="34" charset="0"/>
              </a:defRPr>
            </a:lvl3pPr>
            <a:lvl4pPr>
              <a:defRPr sz="1800">
                <a:solidFill>
                  <a:schemeClr val="tx1"/>
                </a:solidFill>
                <a:latin typeface="Arial" panose="020B0604020202020204" pitchFamily="34" charset="0"/>
                <a:cs typeface="Arial" panose="020B0604020202020204" pitchFamily="34" charset="0"/>
              </a:defRPr>
            </a:lvl4pPr>
            <a:lvl5pPr>
              <a:defRPr sz="18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3" name="Picture 2">
            <a:extLst>
              <a:ext uri="{FF2B5EF4-FFF2-40B4-BE49-F238E27FC236}">
                <a16:creationId xmlns:a16="http://schemas.microsoft.com/office/drawing/2014/main" id="{A80B8019-EBB7-08AF-103F-1373900BB3C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4065104" cy="6669157"/>
          </a:xfrm>
          <a:prstGeom prst="rect">
            <a:avLst/>
          </a:prstGeom>
        </p:spPr>
      </p:pic>
      <p:pic>
        <p:nvPicPr>
          <p:cNvPr id="7" name="Picture 6">
            <a:extLst>
              <a:ext uri="{FF2B5EF4-FFF2-40B4-BE49-F238E27FC236}">
                <a16:creationId xmlns:a16="http://schemas.microsoft.com/office/drawing/2014/main" id="{8C3F370A-DDD2-6FBF-FF64-022FE0850F7E}"/>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546100" y="5943600"/>
            <a:ext cx="1357075" cy="583040"/>
          </a:xfrm>
          <a:prstGeom prst="rect">
            <a:avLst/>
          </a:prstGeom>
        </p:spPr>
      </p:pic>
    </p:spTree>
    <p:extLst>
      <p:ext uri="{BB962C8B-B14F-4D97-AF65-F5344CB8AC3E}">
        <p14:creationId xmlns:p14="http://schemas.microsoft.com/office/powerpoint/2010/main" val="5499925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pic>
        <p:nvPicPr>
          <p:cNvPr id="10" name="Picture 9" descr="Background pattern&#10;&#10;Description automatically generated with low confidence">
            <a:extLst>
              <a:ext uri="{FF2B5EF4-FFF2-40B4-BE49-F238E27FC236}">
                <a16:creationId xmlns:a16="http://schemas.microsoft.com/office/drawing/2014/main" id="{E180322E-F516-325E-3D98-F48B4718315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2" name="Rectangle 1">
            <a:extLst>
              <a:ext uri="{FF2B5EF4-FFF2-40B4-BE49-F238E27FC236}">
                <a16:creationId xmlns:a16="http://schemas.microsoft.com/office/drawing/2014/main" id="{2EE40836-0A2A-37A0-B9AE-CCDB72BD97B1}"/>
              </a:ext>
            </a:extLst>
          </p:cNvPr>
          <p:cNvSpPr/>
          <p:nvPr userDrawn="1"/>
        </p:nvSpPr>
        <p:spPr>
          <a:xfrm>
            <a:off x="0" y="6370983"/>
            <a:ext cx="12192000" cy="4870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C9B9E47A-3318-D068-0142-967E26361F98}"/>
              </a:ext>
            </a:extLst>
          </p:cNvPr>
          <p:cNvPicPr>
            <a:picLocks noChangeAspect="1"/>
          </p:cNvPicPr>
          <p:nvPr userDrawn="1"/>
        </p:nvPicPr>
        <p:blipFill>
          <a:blip r:embed="rId3"/>
          <a:stretch>
            <a:fillRect/>
          </a:stretch>
        </p:blipFill>
        <p:spPr>
          <a:xfrm>
            <a:off x="372718" y="5436704"/>
            <a:ext cx="1282148" cy="1282148"/>
          </a:xfrm>
          <a:prstGeom prst="rect">
            <a:avLst/>
          </a:prstGeom>
        </p:spPr>
      </p:pic>
      <p:sp>
        <p:nvSpPr>
          <p:cNvPr id="5" name="TextBox 4">
            <a:extLst>
              <a:ext uri="{FF2B5EF4-FFF2-40B4-BE49-F238E27FC236}">
                <a16:creationId xmlns:a16="http://schemas.microsoft.com/office/drawing/2014/main" id="{D8A33076-115E-D79D-FA29-48117D17E07B}"/>
              </a:ext>
            </a:extLst>
          </p:cNvPr>
          <p:cNvSpPr txBox="1"/>
          <p:nvPr userDrawn="1"/>
        </p:nvSpPr>
        <p:spPr>
          <a:xfrm>
            <a:off x="1966290" y="6429825"/>
            <a:ext cx="8259417" cy="369332"/>
          </a:xfrm>
          <a:prstGeom prst="rect">
            <a:avLst/>
          </a:prstGeom>
          <a:noFill/>
        </p:spPr>
        <p:txBody>
          <a:bodyPr wrap="square" rtlCol="0">
            <a:spAutoFit/>
          </a:bodyPr>
          <a:lstStyle/>
          <a:p>
            <a:pPr algn="ctr"/>
            <a:r>
              <a:rPr lang="en-US" b="1" i="0" dirty="0">
                <a:solidFill>
                  <a:schemeClr val="bg1"/>
                </a:solidFill>
                <a:latin typeface="Arial" panose="020B0604020202020204" pitchFamily="34" charset="0"/>
                <a:cs typeface="Arial" panose="020B0604020202020204" pitchFamily="34" charset="0"/>
              </a:rPr>
              <a:t>Florida Department of Agriculture and Consumer Services</a:t>
            </a:r>
          </a:p>
        </p:txBody>
      </p:sp>
      <p:sp>
        <p:nvSpPr>
          <p:cNvPr id="6" name="TextBox 5">
            <a:extLst>
              <a:ext uri="{FF2B5EF4-FFF2-40B4-BE49-F238E27FC236}">
                <a16:creationId xmlns:a16="http://schemas.microsoft.com/office/drawing/2014/main" id="{0598C845-00D6-E116-C26F-2BE0336903F7}"/>
              </a:ext>
            </a:extLst>
          </p:cNvPr>
          <p:cNvSpPr txBox="1"/>
          <p:nvPr userDrawn="1"/>
        </p:nvSpPr>
        <p:spPr>
          <a:xfrm>
            <a:off x="3531704" y="6015095"/>
            <a:ext cx="5128591" cy="307777"/>
          </a:xfrm>
          <a:prstGeom prst="rect">
            <a:avLst/>
          </a:prstGeom>
          <a:noFill/>
        </p:spPr>
        <p:txBody>
          <a:bodyPr wrap="square" rtlCol="0">
            <a:spAutoFit/>
          </a:bodyPr>
          <a:lstStyle/>
          <a:p>
            <a:pPr algn="ctr"/>
            <a:r>
              <a:rPr lang="en-US" sz="1400" b="0" i="1" dirty="0">
                <a:solidFill>
                  <a:srgbClr val="1B1B1B"/>
                </a:solidFill>
                <a:effectLst/>
                <a:latin typeface="Arial" panose="020B0604020202020204" pitchFamily="34" charset="0"/>
                <a:cs typeface="Arial" panose="020B0604020202020204" pitchFamily="34" charset="0"/>
              </a:rPr>
              <a:t>This institution is an equal opportunity provider.</a:t>
            </a:r>
            <a:endParaRPr lang="en-US" sz="1400" b="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81928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pic>
        <p:nvPicPr>
          <p:cNvPr id="10" name="Picture 9" descr="Background pattern&#10;&#10;Description automatically generated with low confidence">
            <a:extLst>
              <a:ext uri="{FF2B5EF4-FFF2-40B4-BE49-F238E27FC236}">
                <a16:creationId xmlns:a16="http://schemas.microsoft.com/office/drawing/2014/main" id="{E180322E-F516-325E-3D98-F48B47183152}"/>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7" name="Title 1">
            <a:extLst>
              <a:ext uri="{FF2B5EF4-FFF2-40B4-BE49-F238E27FC236}">
                <a16:creationId xmlns:a16="http://schemas.microsoft.com/office/drawing/2014/main" id="{548EAD74-4BB0-A778-CF86-2A2D02DF6636}"/>
              </a:ext>
            </a:extLst>
          </p:cNvPr>
          <p:cNvSpPr>
            <a:spLocks noGrp="1"/>
          </p:cNvSpPr>
          <p:nvPr>
            <p:ph type="title"/>
          </p:nvPr>
        </p:nvSpPr>
        <p:spPr>
          <a:xfrm>
            <a:off x="546100" y="327026"/>
            <a:ext cx="11036300" cy="354012"/>
          </a:xfrm>
          <a:prstGeom prst="rect">
            <a:avLst/>
          </a:prstGeom>
        </p:spPr>
        <p:txBody>
          <a:bodyPr lIns="0" tIns="0" rIns="0" bIns="0"/>
          <a:lstStyle>
            <a:lvl1pPr>
              <a:defRPr sz="2400" b="1">
                <a:solidFill>
                  <a:srgbClr val="EA4F53"/>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8" name="Content Placeholder 2">
            <a:extLst>
              <a:ext uri="{FF2B5EF4-FFF2-40B4-BE49-F238E27FC236}">
                <a16:creationId xmlns:a16="http://schemas.microsoft.com/office/drawing/2014/main" id="{95C882F1-0EAD-3CA4-E146-BB365F19AA6C}"/>
              </a:ext>
            </a:extLst>
          </p:cNvPr>
          <p:cNvSpPr>
            <a:spLocks noGrp="1"/>
          </p:cNvSpPr>
          <p:nvPr>
            <p:ph idx="1"/>
          </p:nvPr>
        </p:nvSpPr>
        <p:spPr>
          <a:xfrm>
            <a:off x="546100" y="914400"/>
            <a:ext cx="11036300" cy="5262563"/>
          </a:xfrm>
          <a:prstGeom prst="rect">
            <a:avLst/>
          </a:prstGeom>
        </p:spPr>
        <p:txBody>
          <a:bodyPr lIns="0" tIns="0" rIns="0" bIns="0"/>
          <a:lstStyle>
            <a:lvl1pPr>
              <a:defRPr sz="1800">
                <a:solidFill>
                  <a:schemeClr val="tx1"/>
                </a:solidFill>
                <a:latin typeface="Arial" panose="020B0604020202020204" pitchFamily="34" charset="0"/>
                <a:cs typeface="Arial" panose="020B0604020202020204" pitchFamily="34" charset="0"/>
              </a:defRPr>
            </a:lvl1pPr>
            <a:lvl2pPr>
              <a:defRPr sz="1800">
                <a:solidFill>
                  <a:schemeClr val="tx1"/>
                </a:solidFill>
                <a:latin typeface="Arial" panose="020B0604020202020204" pitchFamily="34" charset="0"/>
                <a:cs typeface="Arial" panose="020B0604020202020204" pitchFamily="34" charset="0"/>
              </a:defRPr>
            </a:lvl2pPr>
            <a:lvl3pPr>
              <a:defRPr sz="1800">
                <a:solidFill>
                  <a:schemeClr val="tx1"/>
                </a:solidFill>
                <a:latin typeface="Arial" panose="020B0604020202020204" pitchFamily="34" charset="0"/>
                <a:cs typeface="Arial" panose="020B0604020202020204" pitchFamily="34" charset="0"/>
              </a:defRPr>
            </a:lvl3pPr>
            <a:lvl4pPr>
              <a:defRPr sz="1800">
                <a:solidFill>
                  <a:schemeClr val="tx1"/>
                </a:solidFill>
                <a:latin typeface="Arial" panose="020B0604020202020204" pitchFamily="34" charset="0"/>
                <a:cs typeface="Arial" panose="020B0604020202020204" pitchFamily="34" charset="0"/>
              </a:defRPr>
            </a:lvl4pPr>
            <a:lvl5pPr>
              <a:defRPr sz="18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descr="A picture containing logo&#10;&#10;Description automatically generated">
            <a:extLst>
              <a:ext uri="{FF2B5EF4-FFF2-40B4-BE49-F238E27FC236}">
                <a16:creationId xmlns:a16="http://schemas.microsoft.com/office/drawing/2014/main" id="{7970CF46-51BD-D8B6-5FB3-3BF43A5A4CD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46100" y="5943600"/>
            <a:ext cx="1357076" cy="583040"/>
          </a:xfrm>
          <a:prstGeom prst="rect">
            <a:avLst/>
          </a:prstGeom>
        </p:spPr>
      </p:pic>
      <p:sp>
        <p:nvSpPr>
          <p:cNvPr id="12" name="Slide Number Placeholder 5">
            <a:extLst>
              <a:ext uri="{FF2B5EF4-FFF2-40B4-BE49-F238E27FC236}">
                <a16:creationId xmlns:a16="http://schemas.microsoft.com/office/drawing/2014/main" id="{DE7E3896-612C-75AF-26EA-ECD8789972E0}"/>
              </a:ext>
            </a:extLst>
          </p:cNvPr>
          <p:cNvSpPr>
            <a:spLocks noGrp="1"/>
          </p:cNvSpPr>
          <p:nvPr>
            <p:ph type="sldNum" sz="quarter" idx="12"/>
          </p:nvPr>
        </p:nvSpPr>
        <p:spPr>
          <a:xfrm>
            <a:off x="8839200" y="6165849"/>
            <a:ext cx="2743200" cy="365125"/>
          </a:xfrm>
          <a:prstGeom prst="rect">
            <a:avLst/>
          </a:prstGeom>
        </p:spPr>
        <p:txBody>
          <a:bodyPr/>
          <a:lstStyle>
            <a:lvl1pPr algn="r">
              <a:defRPr sz="1400">
                <a:latin typeface="Arial" panose="020B0604020202020204" pitchFamily="34" charset="0"/>
                <a:cs typeface="Arial" panose="020B0604020202020204" pitchFamily="34" charset="0"/>
              </a:defRPr>
            </a:lvl1pPr>
          </a:lstStyle>
          <a:p>
            <a:fld id="{54349687-2253-0748-8169-5AEF326C3D13}" type="slidenum">
              <a:rPr lang="en-US" smtClean="0"/>
              <a:pPr/>
              <a:t>‹#›</a:t>
            </a:fld>
            <a:endParaRPr lang="en-US" dirty="0"/>
          </a:p>
        </p:txBody>
      </p:sp>
    </p:spTree>
    <p:extLst>
      <p:ext uri="{BB962C8B-B14F-4D97-AF65-F5344CB8AC3E}">
        <p14:creationId xmlns:p14="http://schemas.microsoft.com/office/powerpoint/2010/main" val="32391237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9334D819-9F07-4261-B09B-9E467E5D9002}" type="datetimeFigureOut">
              <a:rPr lang="en-US" dirty="0"/>
              <a:pPr/>
              <a:t>7/31/25</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Tree>
    <p:extLst>
      <p:ext uri="{BB962C8B-B14F-4D97-AF65-F5344CB8AC3E}">
        <p14:creationId xmlns:p14="http://schemas.microsoft.com/office/powerpoint/2010/main" val="766485231"/>
      </p:ext>
    </p:extLst>
  </p:cSld>
  <p:clrMap bg1="lt1" tx1="dk1" bg2="lt2" tx2="dk2" accent1="accent1" accent2="accent2" accent3="accent3" accent4="accent4" accent5="accent5" accent6="accent6" hlink="hlink" folHlink="folHlink"/>
  <p:sldLayoutIdLst>
    <p:sldLayoutId id="2147483679" r:id="rId1"/>
    <p:sldLayoutId id="2147483669" r:id="rId2"/>
    <p:sldLayoutId id="2147483680" r:id="rId3"/>
    <p:sldLayoutId id="2147483681" r:id="rId4"/>
    <p:sldLayoutId id="2147483687" r:id="rId5"/>
    <p:sldLayoutId id="2147483664" r:id="rId6"/>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1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g"/></Relationships>
</file>

<file path=ppt/slides/_rels/slide1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7.jpg"/><Relationship Id="rId4" Type="http://schemas.openxmlformats.org/officeDocument/2006/relationships/image" Target="../media/image36.jpg"/></Relationships>
</file>

<file path=ppt/slides/_rels/slide15.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16.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0.emf"/></Relationships>
</file>

<file path=ppt/slides/_rels/slide1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hyperlink" Target="http://www.freshfromflorida.com/Divisions-Offices/Food-Nutrition-and-Wellness/National-School-Lunch-Program/Farm-to-School/School-Garden-Resource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image" Target="../media/image14.emf"/><Relationship Id="rId7" Type="http://schemas.openxmlformats.org/officeDocument/2006/relationships/image" Target="../media/image18.sv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93199B0-786F-88DE-1A68-358E10F19E86}"/>
              </a:ext>
            </a:extLst>
          </p:cNvPr>
          <p:cNvPicPr>
            <a:picLocks noChangeAspect="1"/>
          </p:cNvPicPr>
          <p:nvPr/>
        </p:nvPicPr>
        <p:blipFill>
          <a:blip r:embed="rId3"/>
          <a:stretch>
            <a:fillRect/>
          </a:stretch>
        </p:blipFill>
        <p:spPr>
          <a:xfrm>
            <a:off x="0" y="0"/>
            <a:ext cx="12192000" cy="6858000"/>
          </a:xfrm>
          <a:prstGeom prst="rect">
            <a:avLst/>
          </a:prstGeom>
        </p:spPr>
      </p:pic>
      <p:sp>
        <p:nvSpPr>
          <p:cNvPr id="5" name="Title 3">
            <a:extLst>
              <a:ext uri="{FF2B5EF4-FFF2-40B4-BE49-F238E27FC236}">
                <a16:creationId xmlns:a16="http://schemas.microsoft.com/office/drawing/2014/main" id="{8274CA00-ABF9-B873-8F2A-111619DC0C39}"/>
              </a:ext>
            </a:extLst>
          </p:cNvPr>
          <p:cNvSpPr txBox="1">
            <a:spLocks/>
          </p:cNvSpPr>
          <p:nvPr/>
        </p:nvSpPr>
        <p:spPr>
          <a:xfrm>
            <a:off x="2104292" y="2041673"/>
            <a:ext cx="7983415" cy="130701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5400" b="1" kern="1200" cap="all" spc="200" baseline="0">
                <a:solidFill>
                  <a:srgbClr val="EA4F53"/>
                </a:solidFill>
                <a:latin typeface="Arial" panose="020B0604020202020204" pitchFamily="34" charset="0"/>
                <a:ea typeface="+mj-ea"/>
                <a:cs typeface="Arial" panose="020B0604020202020204" pitchFamily="34" charset="0"/>
              </a:defRPr>
            </a:lvl1pPr>
          </a:lstStyle>
          <a:p>
            <a:r>
              <a:rPr lang="en-US" sz="8000" cap="none" dirty="0">
                <a:solidFill>
                  <a:srgbClr val="FFA714"/>
                </a:solidFill>
                <a:latin typeface="Arial Black" panose="020B0604020202020204" pitchFamily="34" charset="0"/>
                <a:cs typeface="Arial Black" panose="020B0604020202020204" pitchFamily="34" charset="0"/>
              </a:rPr>
              <a:t>Cauliflower</a:t>
            </a:r>
          </a:p>
        </p:txBody>
      </p:sp>
    </p:spTree>
    <p:extLst>
      <p:ext uri="{BB962C8B-B14F-4D97-AF65-F5344CB8AC3E}">
        <p14:creationId xmlns:p14="http://schemas.microsoft.com/office/powerpoint/2010/main" val="13545065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99399C1-48CD-2E34-6D2F-4F6B9F8173E5}"/>
              </a:ext>
            </a:extLst>
          </p:cNvPr>
          <p:cNvPicPr>
            <a:picLocks noChangeAspect="1"/>
          </p:cNvPicPr>
          <p:nvPr/>
        </p:nvPicPr>
        <p:blipFill>
          <a:blip r:embed="rId3"/>
          <a:stretch>
            <a:fillRect/>
          </a:stretch>
        </p:blipFill>
        <p:spPr>
          <a:xfrm>
            <a:off x="0" y="0"/>
            <a:ext cx="12192000" cy="6858000"/>
          </a:xfrm>
          <a:prstGeom prst="rect">
            <a:avLst/>
          </a:prstGeom>
        </p:spPr>
      </p:pic>
      <p:sp>
        <p:nvSpPr>
          <p:cNvPr id="25" name="Rounded Rectangular Callout 5"/>
          <p:cNvSpPr/>
          <p:nvPr/>
        </p:nvSpPr>
        <p:spPr>
          <a:xfrm>
            <a:off x="1051379" y="2666981"/>
            <a:ext cx="3309257" cy="1362326"/>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sz="2800" dirty="0">
                <a:latin typeface="Arial" pitchFamily="34" charset="0"/>
                <a:cs typeface="Arial" pitchFamily="34" charset="0"/>
              </a:rPr>
              <a:t>Find the equivalent fractions</a:t>
            </a:r>
          </a:p>
        </p:txBody>
      </p:sp>
      <p:pic>
        <p:nvPicPr>
          <p:cNvPr id="6" name="Picture 5"/>
          <p:cNvPicPr>
            <a:picLocks noChangeAspect="1"/>
          </p:cNvPicPr>
          <p:nvPr/>
        </p:nvPicPr>
        <p:blipFill>
          <a:blip r:embed="rId4"/>
          <a:srcRect/>
          <a:stretch/>
        </p:blipFill>
        <p:spPr>
          <a:xfrm>
            <a:off x="5697712" y="195905"/>
            <a:ext cx="4871642" cy="6304479"/>
          </a:xfrm>
          <a:prstGeom prst="rect">
            <a:avLst/>
          </a:prstGeom>
          <a:solidFill>
            <a:schemeClr val="bg1"/>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itle 1">
            <a:extLst>
              <a:ext uri="{FF2B5EF4-FFF2-40B4-BE49-F238E27FC236}">
                <a16:creationId xmlns:a16="http://schemas.microsoft.com/office/drawing/2014/main" id="{C187980C-10A2-FC86-0069-0CD9EE003A0B}"/>
              </a:ext>
            </a:extLst>
          </p:cNvPr>
          <p:cNvSpPr txBox="1">
            <a:spLocks/>
          </p:cNvSpPr>
          <p:nvPr/>
        </p:nvSpPr>
        <p:spPr>
          <a:xfrm>
            <a:off x="546101" y="327026"/>
            <a:ext cx="4319814" cy="1284060"/>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a:lstStyle>
          <a:p>
            <a:r>
              <a:rPr lang="en-US" sz="2500" dirty="0">
                <a:solidFill>
                  <a:srgbClr val="0070C0"/>
                </a:solidFill>
                <a:latin typeface="Arial Black" pitchFamily="34" charset="0"/>
              </a:rPr>
              <a:t>3-5 Math </a:t>
            </a:r>
            <a:br>
              <a:rPr lang="en-US" sz="4000" dirty="0">
                <a:solidFill>
                  <a:schemeClr val="tx2">
                    <a:lumMod val="50000"/>
                    <a:lumOff val="50000"/>
                  </a:schemeClr>
                </a:solidFill>
                <a:latin typeface="Arial Black" pitchFamily="34" charset="0"/>
              </a:rPr>
            </a:br>
            <a:r>
              <a:rPr lang="en-US" sz="4000" b="1" dirty="0">
                <a:solidFill>
                  <a:schemeClr val="tx2">
                    <a:lumMod val="50000"/>
                    <a:lumOff val="50000"/>
                  </a:schemeClr>
                </a:solidFill>
                <a:latin typeface="Arial" charset="0"/>
                <a:ea typeface="Arial" charset="0"/>
                <a:cs typeface="Arial" charset="0"/>
              </a:rPr>
              <a:t>Fractions</a:t>
            </a:r>
          </a:p>
        </p:txBody>
      </p:sp>
    </p:spTree>
    <p:extLst>
      <p:ext uri="{BB962C8B-B14F-4D97-AF65-F5344CB8AC3E}">
        <p14:creationId xmlns:p14="http://schemas.microsoft.com/office/powerpoint/2010/main" val="34684316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1BC0B72-5709-DCBA-A32B-1ABD237FE41E}"/>
              </a:ext>
            </a:extLst>
          </p:cNvPr>
          <p:cNvPicPr>
            <a:picLocks noChangeAspect="1"/>
          </p:cNvPicPr>
          <p:nvPr/>
        </p:nvPicPr>
        <p:blipFill>
          <a:blip r:embed="rId3"/>
          <a:stretch>
            <a:fillRect/>
          </a:stretch>
        </p:blipFill>
        <p:spPr>
          <a:xfrm>
            <a:off x="0" y="0"/>
            <a:ext cx="12192000" cy="6858000"/>
          </a:xfrm>
          <a:prstGeom prst="rect">
            <a:avLst/>
          </a:prstGeom>
        </p:spPr>
      </p:pic>
      <p:sp>
        <p:nvSpPr>
          <p:cNvPr id="31" name="Rectangle 30">
            <a:extLst>
              <a:ext uri="{FF2B5EF4-FFF2-40B4-BE49-F238E27FC236}">
                <a16:creationId xmlns:a16="http://schemas.microsoft.com/office/drawing/2014/main" id="{95855C28-38A8-3C93-604E-2680C7B411B7}"/>
              </a:ext>
            </a:extLst>
          </p:cNvPr>
          <p:cNvSpPr/>
          <p:nvPr/>
        </p:nvSpPr>
        <p:spPr>
          <a:xfrm>
            <a:off x="5192486" y="1535391"/>
            <a:ext cx="6999514" cy="51266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43EAF450-8767-51C6-8CAC-1327FC802A61}"/>
              </a:ext>
            </a:extLst>
          </p:cNvPr>
          <p:cNvSpPr txBox="1">
            <a:spLocks/>
          </p:cNvSpPr>
          <p:nvPr/>
        </p:nvSpPr>
        <p:spPr>
          <a:xfrm>
            <a:off x="561435" y="467057"/>
            <a:ext cx="8070935" cy="831462"/>
          </a:xfrm>
          <a:prstGeom prst="rect">
            <a:avLst/>
          </a:prstGeom>
        </p:spPr>
        <p:txBody>
          <a:bodyPr vert="horz" lIns="0" tIns="0" rIns="0" bIns="0" rtlCol="0" anchor="t">
            <a:normAutofit fontScale="97500" lnSpcReduction="10000"/>
          </a:bodyPr>
          <a:lstStyle>
            <a:lvl1pPr algn="l" defTabSz="914400" rtl="0" eaLnBrk="1" latinLnBrk="0" hangingPunct="1">
              <a:lnSpc>
                <a:spcPct val="90000"/>
              </a:lnSpc>
              <a:spcBef>
                <a:spcPct val="0"/>
              </a:spcBef>
              <a:buNone/>
              <a:defRPr sz="2400" b="1" kern="1200" cap="all" spc="200" baseline="0">
                <a:solidFill>
                  <a:srgbClr val="EA4F53"/>
                </a:solidFill>
                <a:latin typeface="Arial" panose="020B0604020202020204" pitchFamily="34" charset="0"/>
                <a:ea typeface="+mj-ea"/>
                <a:cs typeface="Arial" panose="020B0604020202020204" pitchFamily="34" charset="0"/>
              </a:defRPr>
            </a:lvl1pPr>
          </a:lstStyle>
          <a:p>
            <a:r>
              <a:rPr lang="en-US" sz="2500" dirty="0">
                <a:solidFill>
                  <a:srgbClr val="C00000"/>
                </a:solidFill>
                <a:latin typeface="Arial Black" pitchFamily="34" charset="0"/>
              </a:rPr>
              <a:t>3-5 Social studies</a:t>
            </a:r>
            <a:r>
              <a:rPr lang="en-US" sz="2500" dirty="0">
                <a:solidFill>
                  <a:srgbClr val="0070C0"/>
                </a:solidFill>
                <a:latin typeface="Arial Black" pitchFamily="34" charset="0"/>
              </a:rPr>
              <a:t> </a:t>
            </a:r>
            <a:br>
              <a:rPr lang="en-US" sz="4000" dirty="0">
                <a:solidFill>
                  <a:schemeClr val="tx2">
                    <a:lumMod val="50000"/>
                    <a:lumOff val="50000"/>
                  </a:schemeClr>
                </a:solidFill>
                <a:latin typeface="Arial Black" pitchFamily="34" charset="0"/>
              </a:rPr>
            </a:br>
            <a:r>
              <a:rPr lang="en-US" sz="4000" dirty="0">
                <a:solidFill>
                  <a:srgbClr val="FFC000"/>
                </a:solidFill>
                <a:latin typeface="Arial" charset="0"/>
                <a:ea typeface="Arial" charset="0"/>
                <a:cs typeface="Arial" charset="0"/>
              </a:rPr>
              <a:t>Agriculture Technology</a:t>
            </a:r>
          </a:p>
        </p:txBody>
      </p:sp>
      <p:sp>
        <p:nvSpPr>
          <p:cNvPr id="5" name="TextBox 4">
            <a:extLst>
              <a:ext uri="{FF2B5EF4-FFF2-40B4-BE49-F238E27FC236}">
                <a16:creationId xmlns:a16="http://schemas.microsoft.com/office/drawing/2014/main" id="{87531832-D552-E45C-9924-0223D2701FEB}"/>
              </a:ext>
            </a:extLst>
          </p:cNvPr>
          <p:cNvSpPr txBox="1"/>
          <p:nvPr/>
        </p:nvSpPr>
        <p:spPr>
          <a:xfrm>
            <a:off x="7391399" y="1581790"/>
            <a:ext cx="3701143" cy="461665"/>
          </a:xfrm>
          <a:prstGeom prst="rect">
            <a:avLst/>
          </a:prstGeom>
          <a:noFill/>
        </p:spPr>
        <p:txBody>
          <a:bodyPr wrap="square" rtlCol="0">
            <a:spAutoFit/>
          </a:bodyPr>
          <a:lstStyle/>
          <a:p>
            <a:r>
              <a:rPr lang="en-US" sz="2400" b="1" dirty="0">
                <a:solidFill>
                  <a:srgbClr val="EBAA4B"/>
                </a:solidFill>
                <a:latin typeface="Arial" panose="020B0604020202020204" pitchFamily="34" charset="0"/>
                <a:cs typeface="Arial" panose="020B0604020202020204" pitchFamily="34" charset="0"/>
              </a:rPr>
              <a:t>17</a:t>
            </a:r>
            <a:r>
              <a:rPr lang="en-US" sz="2400" b="1" baseline="30000" dirty="0">
                <a:solidFill>
                  <a:srgbClr val="EBAA4B"/>
                </a:solidFill>
                <a:latin typeface="Arial" panose="020B0604020202020204" pitchFamily="34" charset="0"/>
                <a:cs typeface="Arial" panose="020B0604020202020204" pitchFamily="34" charset="0"/>
              </a:rPr>
              <a:t>TH</a:t>
            </a:r>
            <a:r>
              <a:rPr lang="en-US" sz="2400" b="1" dirty="0">
                <a:solidFill>
                  <a:srgbClr val="EBAA4B"/>
                </a:solidFill>
                <a:latin typeface="Arial" panose="020B0604020202020204" pitchFamily="34" charset="0"/>
                <a:cs typeface="Arial" panose="020B0604020202020204" pitchFamily="34" charset="0"/>
              </a:rPr>
              <a:t> -18</a:t>
            </a:r>
            <a:r>
              <a:rPr lang="en-US" sz="2400" b="1" baseline="30000" dirty="0">
                <a:solidFill>
                  <a:srgbClr val="EBAA4B"/>
                </a:solidFill>
                <a:latin typeface="Arial" panose="020B0604020202020204" pitchFamily="34" charset="0"/>
                <a:cs typeface="Arial" panose="020B0604020202020204" pitchFamily="34" charset="0"/>
              </a:rPr>
              <a:t>TH</a:t>
            </a:r>
            <a:r>
              <a:rPr lang="en-US" sz="2400" b="1" dirty="0">
                <a:solidFill>
                  <a:srgbClr val="EBAA4B"/>
                </a:solidFill>
                <a:latin typeface="Arial" panose="020B0604020202020204" pitchFamily="34" charset="0"/>
                <a:cs typeface="Arial" panose="020B0604020202020204" pitchFamily="34" charset="0"/>
              </a:rPr>
              <a:t> CENTURY</a:t>
            </a:r>
          </a:p>
        </p:txBody>
      </p:sp>
      <p:pic>
        <p:nvPicPr>
          <p:cNvPr id="17" name="Picture 16">
            <a:extLst>
              <a:ext uri="{FF2B5EF4-FFF2-40B4-BE49-F238E27FC236}">
                <a16:creationId xmlns:a16="http://schemas.microsoft.com/office/drawing/2014/main" id="{B1F7EDEA-F07F-AC47-D337-0BB9D207B2D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16337" y="4904400"/>
            <a:ext cx="2686602" cy="1660260"/>
          </a:xfrm>
          <a:prstGeom prst="rect">
            <a:avLst/>
          </a:prstGeom>
        </p:spPr>
      </p:pic>
      <p:pic>
        <p:nvPicPr>
          <p:cNvPr id="25" name="Picture 24">
            <a:extLst>
              <a:ext uri="{FF2B5EF4-FFF2-40B4-BE49-F238E27FC236}">
                <a16:creationId xmlns:a16="http://schemas.microsoft.com/office/drawing/2014/main" id="{446FE966-6D17-CFC9-C1BF-1A6677AAF43C}"/>
              </a:ext>
            </a:extLst>
          </p:cNvPr>
          <p:cNvPicPr>
            <a:picLocks noChangeAspect="1"/>
          </p:cNvPicPr>
          <p:nvPr/>
        </p:nvPicPr>
        <p:blipFill>
          <a:blip r:embed="rId5"/>
          <a:stretch>
            <a:fillRect/>
          </a:stretch>
        </p:blipFill>
        <p:spPr>
          <a:xfrm>
            <a:off x="6354945" y="2194077"/>
            <a:ext cx="4554850" cy="2710323"/>
          </a:xfrm>
          <a:prstGeom prst="rect">
            <a:avLst/>
          </a:prstGeom>
        </p:spPr>
      </p:pic>
      <p:pic>
        <p:nvPicPr>
          <p:cNvPr id="30" name="Picture 29">
            <a:extLst>
              <a:ext uri="{FF2B5EF4-FFF2-40B4-BE49-F238E27FC236}">
                <a16:creationId xmlns:a16="http://schemas.microsoft.com/office/drawing/2014/main" id="{650DB69D-918D-C008-3851-455AE84B231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784168" y="4953099"/>
            <a:ext cx="2972399" cy="1660259"/>
          </a:xfrm>
          <a:prstGeom prst="rect">
            <a:avLst/>
          </a:prstGeom>
        </p:spPr>
      </p:pic>
      <p:sp>
        <p:nvSpPr>
          <p:cNvPr id="32" name="TextBox 31">
            <a:extLst>
              <a:ext uri="{FF2B5EF4-FFF2-40B4-BE49-F238E27FC236}">
                <a16:creationId xmlns:a16="http://schemas.microsoft.com/office/drawing/2014/main" id="{F2C13932-FF72-D012-74A8-E72137DE3D9D}"/>
              </a:ext>
            </a:extLst>
          </p:cNvPr>
          <p:cNvSpPr txBox="1"/>
          <p:nvPr/>
        </p:nvSpPr>
        <p:spPr>
          <a:xfrm>
            <a:off x="435433" y="1674006"/>
            <a:ext cx="4288968" cy="3539430"/>
          </a:xfrm>
          <a:prstGeom prst="rect">
            <a:avLst/>
          </a:prstGeom>
          <a:noFill/>
        </p:spPr>
        <p:txBody>
          <a:bodyPr wrap="square" rtlCol="0">
            <a:spAutoFit/>
          </a:bodyPr>
          <a:lstStyle/>
          <a:p>
            <a:r>
              <a:rPr lang="en-US" sz="2800" dirty="0">
                <a:latin typeface="Arial" charset="0"/>
                <a:ea typeface="Arial" charset="0"/>
                <a:cs typeface="Arial" charset="0"/>
              </a:rPr>
              <a:t>Oxen and horses were used for power. Similar to how tractors are used today.</a:t>
            </a:r>
          </a:p>
          <a:p>
            <a:endParaRPr lang="en-US" sz="2800" dirty="0">
              <a:latin typeface="Arial" charset="0"/>
              <a:ea typeface="Arial" charset="0"/>
              <a:cs typeface="Arial" charset="0"/>
            </a:endParaRPr>
          </a:p>
          <a:p>
            <a:r>
              <a:rPr lang="en-US" sz="2800" dirty="0">
                <a:latin typeface="Arial" charset="0"/>
                <a:ea typeface="Arial" charset="0"/>
                <a:cs typeface="Arial" charset="0"/>
              </a:rPr>
              <a:t>Sowing was done by hand and cultivating was done with hoes.</a:t>
            </a:r>
          </a:p>
        </p:txBody>
      </p:sp>
    </p:spTree>
    <p:extLst>
      <p:ext uri="{BB962C8B-B14F-4D97-AF65-F5344CB8AC3E}">
        <p14:creationId xmlns:p14="http://schemas.microsoft.com/office/powerpoint/2010/main" val="35942509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DF38E86-10AC-01DE-FA6C-32D688E56002}"/>
              </a:ext>
            </a:extLst>
          </p:cNvPr>
          <p:cNvPicPr>
            <a:picLocks noChangeAspect="1"/>
          </p:cNvPicPr>
          <p:nvPr/>
        </p:nvPicPr>
        <p:blipFill>
          <a:blip r:embed="rId3"/>
          <a:stretch>
            <a:fillRect/>
          </a:stretch>
        </p:blipFill>
        <p:spPr>
          <a:xfrm>
            <a:off x="0" y="0"/>
            <a:ext cx="12192000" cy="6858000"/>
          </a:xfrm>
          <a:prstGeom prst="rect">
            <a:avLst/>
          </a:prstGeom>
        </p:spPr>
      </p:pic>
      <p:sp>
        <p:nvSpPr>
          <p:cNvPr id="31" name="Rectangle 30">
            <a:extLst>
              <a:ext uri="{FF2B5EF4-FFF2-40B4-BE49-F238E27FC236}">
                <a16:creationId xmlns:a16="http://schemas.microsoft.com/office/drawing/2014/main" id="{95855C28-38A8-3C93-604E-2680C7B411B7}"/>
              </a:ext>
            </a:extLst>
          </p:cNvPr>
          <p:cNvSpPr/>
          <p:nvPr/>
        </p:nvSpPr>
        <p:spPr>
          <a:xfrm>
            <a:off x="6716486" y="1535391"/>
            <a:ext cx="5475514" cy="51266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43EAF450-8767-51C6-8CAC-1327FC802A61}"/>
              </a:ext>
            </a:extLst>
          </p:cNvPr>
          <p:cNvSpPr txBox="1">
            <a:spLocks/>
          </p:cNvSpPr>
          <p:nvPr/>
        </p:nvSpPr>
        <p:spPr>
          <a:xfrm>
            <a:off x="561436" y="467057"/>
            <a:ext cx="8049164" cy="915430"/>
          </a:xfrm>
          <a:prstGeom prst="rect">
            <a:avLst/>
          </a:prstGeom>
        </p:spPr>
        <p:txBody>
          <a:bodyPr vert="horz" lIns="0" tIns="0" rIns="0" bIns="0" rtlCol="0" anchor="t">
            <a:normAutofit fontScale="97500"/>
          </a:bodyPr>
          <a:lstStyle>
            <a:lvl1pPr algn="l" defTabSz="914400" rtl="0" eaLnBrk="1" latinLnBrk="0" hangingPunct="1">
              <a:lnSpc>
                <a:spcPct val="90000"/>
              </a:lnSpc>
              <a:spcBef>
                <a:spcPct val="0"/>
              </a:spcBef>
              <a:buNone/>
              <a:defRPr sz="2400" b="1" kern="1200" cap="all" spc="200" baseline="0">
                <a:solidFill>
                  <a:srgbClr val="EA4F53"/>
                </a:solidFill>
                <a:latin typeface="Arial" panose="020B0604020202020204" pitchFamily="34" charset="0"/>
                <a:ea typeface="+mj-ea"/>
                <a:cs typeface="Arial" panose="020B0604020202020204" pitchFamily="34" charset="0"/>
              </a:defRPr>
            </a:lvl1pPr>
          </a:lstStyle>
          <a:p>
            <a:r>
              <a:rPr lang="en-US" sz="2500" dirty="0">
                <a:solidFill>
                  <a:srgbClr val="C00000"/>
                </a:solidFill>
                <a:latin typeface="Arial Black" pitchFamily="34" charset="0"/>
              </a:rPr>
              <a:t>3-5 Social studies</a:t>
            </a:r>
            <a:r>
              <a:rPr lang="en-US" sz="2500" dirty="0">
                <a:solidFill>
                  <a:srgbClr val="0070C0"/>
                </a:solidFill>
                <a:latin typeface="Arial Black" pitchFamily="34" charset="0"/>
              </a:rPr>
              <a:t> </a:t>
            </a:r>
            <a:br>
              <a:rPr lang="en-US" sz="4000" dirty="0">
                <a:solidFill>
                  <a:schemeClr val="tx2">
                    <a:lumMod val="50000"/>
                    <a:lumOff val="50000"/>
                  </a:schemeClr>
                </a:solidFill>
                <a:latin typeface="Arial Black" pitchFamily="34" charset="0"/>
              </a:rPr>
            </a:br>
            <a:r>
              <a:rPr lang="en-US" sz="4000" dirty="0">
                <a:solidFill>
                  <a:srgbClr val="FFC000"/>
                </a:solidFill>
                <a:latin typeface="Arial" charset="0"/>
                <a:ea typeface="Arial" charset="0"/>
                <a:cs typeface="Arial" charset="0"/>
              </a:rPr>
              <a:t>Agriculture Technology</a:t>
            </a:r>
          </a:p>
        </p:txBody>
      </p:sp>
      <p:sp>
        <p:nvSpPr>
          <p:cNvPr id="5" name="TextBox 4">
            <a:extLst>
              <a:ext uri="{FF2B5EF4-FFF2-40B4-BE49-F238E27FC236}">
                <a16:creationId xmlns:a16="http://schemas.microsoft.com/office/drawing/2014/main" id="{87531832-D552-E45C-9924-0223D2701FEB}"/>
              </a:ext>
            </a:extLst>
          </p:cNvPr>
          <p:cNvSpPr txBox="1"/>
          <p:nvPr/>
        </p:nvSpPr>
        <p:spPr>
          <a:xfrm>
            <a:off x="8553360" y="1611080"/>
            <a:ext cx="1913017" cy="461665"/>
          </a:xfrm>
          <a:prstGeom prst="rect">
            <a:avLst/>
          </a:prstGeom>
          <a:noFill/>
        </p:spPr>
        <p:txBody>
          <a:bodyPr wrap="square" rtlCol="0">
            <a:spAutoFit/>
          </a:bodyPr>
          <a:lstStyle/>
          <a:p>
            <a:r>
              <a:rPr lang="en-US" sz="2400" b="1" dirty="0">
                <a:solidFill>
                  <a:srgbClr val="EBAA4B"/>
                </a:solidFill>
                <a:latin typeface="Arial" panose="020B0604020202020204" pitchFamily="34" charset="0"/>
                <a:cs typeface="Arial" panose="020B0604020202020204" pitchFamily="34" charset="0"/>
              </a:rPr>
              <a:t>1797 - 1837</a:t>
            </a:r>
          </a:p>
        </p:txBody>
      </p:sp>
      <p:pic>
        <p:nvPicPr>
          <p:cNvPr id="21" name="Picture 20">
            <a:extLst>
              <a:ext uri="{FF2B5EF4-FFF2-40B4-BE49-F238E27FC236}">
                <a16:creationId xmlns:a16="http://schemas.microsoft.com/office/drawing/2014/main" id="{8A28DEBE-1E54-5874-8F24-280EFDBB0F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39493" y="2225649"/>
            <a:ext cx="4140753" cy="1763654"/>
          </a:xfrm>
          <a:prstGeom prst="rect">
            <a:avLst/>
          </a:prstGeom>
        </p:spPr>
      </p:pic>
      <p:pic>
        <p:nvPicPr>
          <p:cNvPr id="28" name="Picture 27">
            <a:extLst>
              <a:ext uri="{FF2B5EF4-FFF2-40B4-BE49-F238E27FC236}">
                <a16:creationId xmlns:a16="http://schemas.microsoft.com/office/drawing/2014/main" id="{8E3EFD4E-2B05-9B1D-70CE-1C573334679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28239" y="3989303"/>
            <a:ext cx="4252007" cy="2559078"/>
          </a:xfrm>
          <a:prstGeom prst="rect">
            <a:avLst/>
          </a:prstGeom>
        </p:spPr>
      </p:pic>
      <p:sp>
        <p:nvSpPr>
          <p:cNvPr id="2" name="TextBox 1">
            <a:extLst>
              <a:ext uri="{FF2B5EF4-FFF2-40B4-BE49-F238E27FC236}">
                <a16:creationId xmlns:a16="http://schemas.microsoft.com/office/drawing/2014/main" id="{157F8BE9-9227-621E-1735-DDC9EB4E661C}"/>
              </a:ext>
            </a:extLst>
          </p:cNvPr>
          <p:cNvSpPr txBox="1"/>
          <p:nvPr/>
        </p:nvSpPr>
        <p:spPr>
          <a:xfrm>
            <a:off x="774371" y="1985270"/>
            <a:ext cx="5295463" cy="3539430"/>
          </a:xfrm>
          <a:prstGeom prst="rect">
            <a:avLst/>
          </a:prstGeom>
          <a:noFill/>
        </p:spPr>
        <p:txBody>
          <a:bodyPr wrap="square" rtlCol="0">
            <a:spAutoFit/>
          </a:bodyPr>
          <a:lstStyle/>
          <a:p>
            <a:r>
              <a:rPr lang="en-US" sz="2800" dirty="0">
                <a:latin typeface="Arial" charset="0"/>
                <a:ea typeface="Arial" charset="0"/>
                <a:cs typeface="Arial" charset="0"/>
              </a:rPr>
              <a:t>1797: Charles Newbold patents the cast-iron plow.</a:t>
            </a:r>
            <a:br>
              <a:rPr lang="en-US" sz="2800" dirty="0">
                <a:latin typeface="Arial" charset="0"/>
                <a:ea typeface="Arial" charset="0"/>
                <a:cs typeface="Arial" charset="0"/>
              </a:rPr>
            </a:br>
            <a:endParaRPr lang="en-US" sz="2800" dirty="0">
              <a:latin typeface="Arial" charset="0"/>
              <a:ea typeface="Arial" charset="0"/>
              <a:cs typeface="Arial" charset="0"/>
            </a:endParaRPr>
          </a:p>
          <a:p>
            <a:r>
              <a:rPr lang="en-US" sz="2800" dirty="0">
                <a:latin typeface="Arial" charset="0"/>
                <a:ea typeface="Arial" charset="0"/>
                <a:cs typeface="Arial" charset="0"/>
              </a:rPr>
              <a:t>1834: McCormick patents the reaper.</a:t>
            </a:r>
          </a:p>
          <a:p>
            <a:endParaRPr lang="en-US" sz="2800" dirty="0">
              <a:latin typeface="Arial" charset="0"/>
              <a:ea typeface="Arial" charset="0"/>
              <a:cs typeface="Arial" charset="0"/>
            </a:endParaRPr>
          </a:p>
          <a:p>
            <a:r>
              <a:rPr lang="en-US" sz="2800" dirty="0">
                <a:latin typeface="Arial" charset="0"/>
                <a:ea typeface="Arial" charset="0"/>
                <a:cs typeface="Arial" charset="0"/>
              </a:rPr>
              <a:t>1837: John Deere creates a steel plow.</a:t>
            </a:r>
          </a:p>
        </p:txBody>
      </p:sp>
    </p:spTree>
    <p:extLst>
      <p:ext uri="{BB962C8B-B14F-4D97-AF65-F5344CB8AC3E}">
        <p14:creationId xmlns:p14="http://schemas.microsoft.com/office/powerpoint/2010/main" val="25530344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79D523C-C8F8-5B7A-3FB6-600B93D228C6}"/>
              </a:ext>
            </a:extLst>
          </p:cNvPr>
          <p:cNvPicPr>
            <a:picLocks noChangeAspect="1"/>
          </p:cNvPicPr>
          <p:nvPr/>
        </p:nvPicPr>
        <p:blipFill>
          <a:blip r:embed="rId3"/>
          <a:stretch>
            <a:fillRect/>
          </a:stretch>
        </p:blipFill>
        <p:spPr>
          <a:xfrm>
            <a:off x="0" y="0"/>
            <a:ext cx="12192000" cy="6858000"/>
          </a:xfrm>
          <a:prstGeom prst="rect">
            <a:avLst/>
          </a:prstGeom>
        </p:spPr>
      </p:pic>
      <p:sp>
        <p:nvSpPr>
          <p:cNvPr id="31" name="Rectangle 30">
            <a:extLst>
              <a:ext uri="{FF2B5EF4-FFF2-40B4-BE49-F238E27FC236}">
                <a16:creationId xmlns:a16="http://schemas.microsoft.com/office/drawing/2014/main" id="{95855C28-38A8-3C93-604E-2680C7B411B7}"/>
              </a:ext>
            </a:extLst>
          </p:cNvPr>
          <p:cNvSpPr/>
          <p:nvPr/>
        </p:nvSpPr>
        <p:spPr>
          <a:xfrm>
            <a:off x="6716486" y="1535391"/>
            <a:ext cx="5475514" cy="51266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43EAF450-8767-51C6-8CAC-1327FC802A61}"/>
              </a:ext>
            </a:extLst>
          </p:cNvPr>
          <p:cNvSpPr txBox="1">
            <a:spLocks/>
          </p:cNvSpPr>
          <p:nvPr/>
        </p:nvSpPr>
        <p:spPr>
          <a:xfrm>
            <a:off x="561436" y="467057"/>
            <a:ext cx="8049164" cy="915430"/>
          </a:xfrm>
          <a:prstGeom prst="rect">
            <a:avLst/>
          </a:prstGeom>
        </p:spPr>
        <p:txBody>
          <a:bodyPr vert="horz" lIns="0" tIns="0" rIns="0" bIns="0" rtlCol="0" anchor="t">
            <a:normAutofit fontScale="97500"/>
          </a:bodyPr>
          <a:lstStyle>
            <a:lvl1pPr algn="l" defTabSz="914400" rtl="0" eaLnBrk="1" latinLnBrk="0" hangingPunct="1">
              <a:lnSpc>
                <a:spcPct val="90000"/>
              </a:lnSpc>
              <a:spcBef>
                <a:spcPct val="0"/>
              </a:spcBef>
              <a:buNone/>
              <a:defRPr sz="2400" b="1" kern="1200" cap="all" spc="200" baseline="0">
                <a:solidFill>
                  <a:srgbClr val="EA4F53"/>
                </a:solidFill>
                <a:latin typeface="Arial" panose="020B0604020202020204" pitchFamily="34" charset="0"/>
                <a:ea typeface="+mj-ea"/>
                <a:cs typeface="Arial" panose="020B0604020202020204" pitchFamily="34" charset="0"/>
              </a:defRPr>
            </a:lvl1pPr>
          </a:lstStyle>
          <a:p>
            <a:r>
              <a:rPr lang="en-US" sz="2500" dirty="0">
                <a:solidFill>
                  <a:srgbClr val="C00000"/>
                </a:solidFill>
                <a:latin typeface="Arial Black" pitchFamily="34" charset="0"/>
              </a:rPr>
              <a:t>3-5 Social studies</a:t>
            </a:r>
            <a:r>
              <a:rPr lang="en-US" sz="2500" dirty="0">
                <a:solidFill>
                  <a:srgbClr val="0070C0"/>
                </a:solidFill>
                <a:latin typeface="Arial Black" pitchFamily="34" charset="0"/>
              </a:rPr>
              <a:t> </a:t>
            </a:r>
            <a:br>
              <a:rPr lang="en-US" sz="4000" dirty="0">
                <a:solidFill>
                  <a:schemeClr val="tx2">
                    <a:lumMod val="50000"/>
                    <a:lumOff val="50000"/>
                  </a:schemeClr>
                </a:solidFill>
                <a:latin typeface="Arial Black" pitchFamily="34" charset="0"/>
              </a:rPr>
            </a:br>
            <a:r>
              <a:rPr lang="en-US" sz="4000" dirty="0">
                <a:solidFill>
                  <a:srgbClr val="FFC000"/>
                </a:solidFill>
                <a:latin typeface="Arial" charset="0"/>
                <a:ea typeface="Arial" charset="0"/>
                <a:cs typeface="Arial" charset="0"/>
              </a:rPr>
              <a:t>Agriculture Technology</a:t>
            </a:r>
          </a:p>
        </p:txBody>
      </p:sp>
      <p:sp>
        <p:nvSpPr>
          <p:cNvPr id="5" name="TextBox 4">
            <a:extLst>
              <a:ext uri="{FF2B5EF4-FFF2-40B4-BE49-F238E27FC236}">
                <a16:creationId xmlns:a16="http://schemas.microsoft.com/office/drawing/2014/main" id="{87531832-D552-E45C-9924-0223D2701FEB}"/>
              </a:ext>
            </a:extLst>
          </p:cNvPr>
          <p:cNvSpPr txBox="1"/>
          <p:nvPr/>
        </p:nvSpPr>
        <p:spPr>
          <a:xfrm>
            <a:off x="9691556" y="1644375"/>
            <a:ext cx="1913017" cy="461665"/>
          </a:xfrm>
          <a:prstGeom prst="rect">
            <a:avLst/>
          </a:prstGeom>
          <a:noFill/>
        </p:spPr>
        <p:txBody>
          <a:bodyPr wrap="square" rtlCol="0">
            <a:spAutoFit/>
          </a:bodyPr>
          <a:lstStyle/>
          <a:p>
            <a:r>
              <a:rPr lang="en-US" sz="2400" b="1" dirty="0">
                <a:solidFill>
                  <a:srgbClr val="EBAA4B"/>
                </a:solidFill>
                <a:latin typeface="Arial" panose="020B0604020202020204" pitchFamily="34" charset="0"/>
                <a:cs typeface="Arial" panose="020B0604020202020204" pitchFamily="34" charset="0"/>
              </a:rPr>
              <a:t>1896 - 1994</a:t>
            </a:r>
          </a:p>
        </p:txBody>
      </p:sp>
      <p:pic>
        <p:nvPicPr>
          <p:cNvPr id="11" name="Picture 10">
            <a:extLst>
              <a:ext uri="{FF2B5EF4-FFF2-40B4-BE49-F238E27FC236}">
                <a16:creationId xmlns:a16="http://schemas.microsoft.com/office/drawing/2014/main" id="{B6290343-3014-E3D3-1DCC-61D19656FF1F}"/>
              </a:ext>
            </a:extLst>
          </p:cNvPr>
          <p:cNvPicPr>
            <a:picLocks noChangeAspect="1"/>
          </p:cNvPicPr>
          <p:nvPr/>
        </p:nvPicPr>
        <p:blipFill>
          <a:blip r:embed="rId4"/>
          <a:stretch>
            <a:fillRect/>
          </a:stretch>
        </p:blipFill>
        <p:spPr>
          <a:xfrm>
            <a:off x="8708812" y="3266561"/>
            <a:ext cx="3483188" cy="2056048"/>
          </a:xfrm>
          <a:prstGeom prst="rect">
            <a:avLst/>
          </a:prstGeom>
        </p:spPr>
      </p:pic>
      <p:pic>
        <p:nvPicPr>
          <p:cNvPr id="23" name="Picture 22">
            <a:extLst>
              <a:ext uri="{FF2B5EF4-FFF2-40B4-BE49-F238E27FC236}">
                <a16:creationId xmlns:a16="http://schemas.microsoft.com/office/drawing/2014/main" id="{458A0A0B-0599-F25A-2B91-4C74358D678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27277" y="4528458"/>
            <a:ext cx="2726966" cy="2133599"/>
          </a:xfrm>
          <a:prstGeom prst="rect">
            <a:avLst/>
          </a:prstGeom>
        </p:spPr>
      </p:pic>
      <p:pic>
        <p:nvPicPr>
          <p:cNvPr id="7" name="Picture 6">
            <a:extLst>
              <a:ext uri="{FF2B5EF4-FFF2-40B4-BE49-F238E27FC236}">
                <a16:creationId xmlns:a16="http://schemas.microsoft.com/office/drawing/2014/main" id="{DACCBB1F-7C59-C784-08BA-F2C7677A070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32421" y="1644375"/>
            <a:ext cx="2743200" cy="2133600"/>
          </a:xfrm>
          <a:prstGeom prst="rect">
            <a:avLst/>
          </a:prstGeom>
        </p:spPr>
      </p:pic>
      <p:sp>
        <p:nvSpPr>
          <p:cNvPr id="2" name="TextBox 1">
            <a:extLst>
              <a:ext uri="{FF2B5EF4-FFF2-40B4-BE49-F238E27FC236}">
                <a16:creationId xmlns:a16="http://schemas.microsoft.com/office/drawing/2014/main" id="{4936857B-85A3-B9E6-EFB4-CF87947BAB39}"/>
              </a:ext>
            </a:extLst>
          </p:cNvPr>
          <p:cNvSpPr txBox="1"/>
          <p:nvPr/>
        </p:nvSpPr>
        <p:spPr>
          <a:xfrm>
            <a:off x="468086" y="1919955"/>
            <a:ext cx="6019799" cy="3139321"/>
          </a:xfrm>
          <a:prstGeom prst="rect">
            <a:avLst/>
          </a:prstGeom>
          <a:noFill/>
        </p:spPr>
        <p:txBody>
          <a:bodyPr wrap="square" rtlCol="0">
            <a:spAutoFit/>
          </a:bodyPr>
          <a:lstStyle/>
          <a:p>
            <a:pPr>
              <a:spcAft>
                <a:spcPts val="1800"/>
              </a:spcAft>
            </a:pPr>
            <a:r>
              <a:rPr lang="en-US" sz="2400" dirty="0">
                <a:latin typeface="Arial" charset="0"/>
                <a:ea typeface="Arial" charset="0"/>
                <a:cs typeface="Arial" charset="0"/>
              </a:rPr>
              <a:t>1896: Gottfried </a:t>
            </a:r>
            <a:r>
              <a:rPr lang="en-US" sz="2400" dirty="0" err="1">
                <a:latin typeface="Arial" charset="0"/>
                <a:ea typeface="Arial" charset="0"/>
                <a:cs typeface="Arial" charset="0"/>
              </a:rPr>
              <a:t>Schloemer</a:t>
            </a:r>
            <a:r>
              <a:rPr lang="en-US" sz="2400" dirty="0">
                <a:latin typeface="Arial" charset="0"/>
                <a:ea typeface="Arial" charset="0"/>
                <a:cs typeface="Arial" charset="0"/>
              </a:rPr>
              <a:t> and John Froelich invented gasoline powered tractors.</a:t>
            </a:r>
          </a:p>
          <a:p>
            <a:pPr>
              <a:spcAft>
                <a:spcPts val="1800"/>
              </a:spcAft>
            </a:pPr>
            <a:r>
              <a:rPr lang="en-US" sz="2400" dirty="0">
                <a:latin typeface="Arial" charset="0"/>
                <a:ea typeface="Arial" charset="0"/>
                <a:cs typeface="Arial" charset="0"/>
              </a:rPr>
              <a:t>1959: The mechanical tomato harvester was developed.</a:t>
            </a:r>
          </a:p>
          <a:p>
            <a:pPr>
              <a:spcAft>
                <a:spcPts val="1800"/>
              </a:spcAft>
            </a:pPr>
            <a:r>
              <a:rPr lang="en-US" sz="2400" dirty="0">
                <a:latin typeface="Arial" charset="0"/>
                <a:ea typeface="Arial" charset="0"/>
                <a:cs typeface="Arial" charset="0"/>
              </a:rPr>
              <a:t>1994: Farmers started to use satellite technology to make their farming plans.</a:t>
            </a:r>
          </a:p>
        </p:txBody>
      </p:sp>
    </p:spTree>
    <p:extLst>
      <p:ext uri="{BB962C8B-B14F-4D97-AF65-F5344CB8AC3E}">
        <p14:creationId xmlns:p14="http://schemas.microsoft.com/office/powerpoint/2010/main" val="22409445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6F23383-0BF9-6C57-A5E1-DCEAC2B995FB}"/>
              </a:ext>
            </a:extLst>
          </p:cNvPr>
          <p:cNvPicPr>
            <a:picLocks noChangeAspect="1"/>
          </p:cNvPicPr>
          <p:nvPr/>
        </p:nvPicPr>
        <p:blipFill>
          <a:blip r:embed="rId3"/>
          <a:stretch>
            <a:fillRect/>
          </a:stretch>
        </p:blipFill>
        <p:spPr>
          <a:xfrm>
            <a:off x="0" y="0"/>
            <a:ext cx="12192000" cy="6858000"/>
          </a:xfrm>
          <a:prstGeom prst="rect">
            <a:avLst/>
          </a:prstGeom>
        </p:spPr>
      </p:pic>
      <p:sp>
        <p:nvSpPr>
          <p:cNvPr id="31" name="Rectangle 30">
            <a:extLst>
              <a:ext uri="{FF2B5EF4-FFF2-40B4-BE49-F238E27FC236}">
                <a16:creationId xmlns:a16="http://schemas.microsoft.com/office/drawing/2014/main" id="{95855C28-38A8-3C93-604E-2680C7B411B7}"/>
              </a:ext>
            </a:extLst>
          </p:cNvPr>
          <p:cNvSpPr/>
          <p:nvPr/>
        </p:nvSpPr>
        <p:spPr>
          <a:xfrm>
            <a:off x="0" y="1676400"/>
            <a:ext cx="12192000" cy="49737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43EAF450-8767-51C6-8CAC-1327FC802A61}"/>
              </a:ext>
            </a:extLst>
          </p:cNvPr>
          <p:cNvSpPr txBox="1">
            <a:spLocks/>
          </p:cNvSpPr>
          <p:nvPr/>
        </p:nvSpPr>
        <p:spPr>
          <a:xfrm>
            <a:off x="561436" y="467057"/>
            <a:ext cx="8049164" cy="915430"/>
          </a:xfrm>
          <a:prstGeom prst="rect">
            <a:avLst/>
          </a:prstGeom>
        </p:spPr>
        <p:txBody>
          <a:bodyPr vert="horz" lIns="0" tIns="0" rIns="0" bIns="0" rtlCol="0" anchor="t">
            <a:normAutofit fontScale="97500"/>
          </a:bodyPr>
          <a:lstStyle>
            <a:lvl1pPr algn="l" defTabSz="914400" rtl="0" eaLnBrk="1" latinLnBrk="0" hangingPunct="1">
              <a:lnSpc>
                <a:spcPct val="90000"/>
              </a:lnSpc>
              <a:spcBef>
                <a:spcPct val="0"/>
              </a:spcBef>
              <a:buNone/>
              <a:defRPr sz="2400" b="1" kern="1200" cap="all" spc="200" baseline="0">
                <a:solidFill>
                  <a:srgbClr val="EA4F53"/>
                </a:solidFill>
                <a:latin typeface="Arial" panose="020B0604020202020204" pitchFamily="34" charset="0"/>
                <a:ea typeface="+mj-ea"/>
                <a:cs typeface="Arial" panose="020B0604020202020204" pitchFamily="34" charset="0"/>
              </a:defRPr>
            </a:lvl1pPr>
          </a:lstStyle>
          <a:p>
            <a:r>
              <a:rPr lang="en-US" sz="2500" dirty="0">
                <a:solidFill>
                  <a:srgbClr val="C00000"/>
                </a:solidFill>
                <a:latin typeface="Arial Black" pitchFamily="34" charset="0"/>
              </a:rPr>
              <a:t>3-5 Social studies</a:t>
            </a:r>
            <a:r>
              <a:rPr lang="en-US" sz="2500" dirty="0">
                <a:solidFill>
                  <a:srgbClr val="0070C0"/>
                </a:solidFill>
                <a:latin typeface="Arial Black" pitchFamily="34" charset="0"/>
              </a:rPr>
              <a:t> </a:t>
            </a:r>
            <a:br>
              <a:rPr lang="en-US" sz="4000" dirty="0">
                <a:solidFill>
                  <a:schemeClr val="tx2">
                    <a:lumMod val="50000"/>
                    <a:lumOff val="50000"/>
                  </a:schemeClr>
                </a:solidFill>
                <a:latin typeface="Arial Black" pitchFamily="34" charset="0"/>
              </a:rPr>
            </a:br>
            <a:r>
              <a:rPr lang="en-US" sz="4000" dirty="0">
                <a:solidFill>
                  <a:srgbClr val="FFC000"/>
                </a:solidFill>
                <a:latin typeface="Arial" charset="0"/>
                <a:ea typeface="Arial" charset="0"/>
                <a:cs typeface="Arial" charset="0"/>
              </a:rPr>
              <a:t>Agriculture Technology</a:t>
            </a:r>
          </a:p>
        </p:txBody>
      </p:sp>
      <p:sp>
        <p:nvSpPr>
          <p:cNvPr id="5" name="TextBox 4">
            <a:extLst>
              <a:ext uri="{FF2B5EF4-FFF2-40B4-BE49-F238E27FC236}">
                <a16:creationId xmlns:a16="http://schemas.microsoft.com/office/drawing/2014/main" id="{87531832-D552-E45C-9924-0223D2701FEB}"/>
              </a:ext>
            </a:extLst>
          </p:cNvPr>
          <p:cNvSpPr txBox="1"/>
          <p:nvPr/>
        </p:nvSpPr>
        <p:spPr>
          <a:xfrm>
            <a:off x="4586018" y="1938564"/>
            <a:ext cx="3019964" cy="461665"/>
          </a:xfrm>
          <a:prstGeom prst="rect">
            <a:avLst/>
          </a:prstGeom>
          <a:noFill/>
        </p:spPr>
        <p:txBody>
          <a:bodyPr wrap="square" rtlCol="0">
            <a:spAutoFit/>
          </a:bodyPr>
          <a:lstStyle/>
          <a:p>
            <a:r>
              <a:rPr lang="en-US" sz="2400" b="1" dirty="0">
                <a:solidFill>
                  <a:srgbClr val="EBAA4B"/>
                </a:solidFill>
                <a:latin typeface="Arial" panose="020B0604020202020204" pitchFamily="34" charset="0"/>
                <a:cs typeface="Arial" panose="020B0604020202020204" pitchFamily="34" charset="0"/>
              </a:rPr>
              <a:t>MODERN DEVICES</a:t>
            </a:r>
          </a:p>
        </p:txBody>
      </p:sp>
      <p:pic>
        <p:nvPicPr>
          <p:cNvPr id="15" name="Picture 14">
            <a:extLst>
              <a:ext uri="{FF2B5EF4-FFF2-40B4-BE49-F238E27FC236}">
                <a16:creationId xmlns:a16="http://schemas.microsoft.com/office/drawing/2014/main" id="{CA303924-763A-0451-A87C-126FF0A1E0E9}"/>
              </a:ext>
            </a:extLst>
          </p:cNvPr>
          <p:cNvPicPr>
            <a:picLocks noChangeAspect="1"/>
          </p:cNvPicPr>
          <p:nvPr/>
        </p:nvPicPr>
        <p:blipFill>
          <a:blip r:embed="rId4"/>
          <a:stretch>
            <a:fillRect/>
          </a:stretch>
        </p:blipFill>
        <p:spPr>
          <a:xfrm>
            <a:off x="7238035" y="2400229"/>
            <a:ext cx="4206929" cy="3485741"/>
          </a:xfrm>
          <a:prstGeom prst="rect">
            <a:avLst/>
          </a:prstGeom>
        </p:spPr>
      </p:pic>
      <p:pic>
        <p:nvPicPr>
          <p:cNvPr id="19" name="Picture 18">
            <a:extLst>
              <a:ext uri="{FF2B5EF4-FFF2-40B4-BE49-F238E27FC236}">
                <a16:creationId xmlns:a16="http://schemas.microsoft.com/office/drawing/2014/main" id="{8BA43F60-0163-B291-755B-DF4373E68F7D}"/>
              </a:ext>
            </a:extLst>
          </p:cNvPr>
          <p:cNvPicPr>
            <a:picLocks noChangeAspect="1"/>
          </p:cNvPicPr>
          <p:nvPr/>
        </p:nvPicPr>
        <p:blipFill>
          <a:blip r:embed="rId5"/>
          <a:stretch>
            <a:fillRect/>
          </a:stretch>
        </p:blipFill>
        <p:spPr>
          <a:xfrm>
            <a:off x="713836" y="2902247"/>
            <a:ext cx="5230686" cy="2796127"/>
          </a:xfrm>
          <a:prstGeom prst="rect">
            <a:avLst/>
          </a:prstGeom>
        </p:spPr>
      </p:pic>
      <p:sp>
        <p:nvSpPr>
          <p:cNvPr id="6" name="TextBox 5">
            <a:extLst>
              <a:ext uri="{FF2B5EF4-FFF2-40B4-BE49-F238E27FC236}">
                <a16:creationId xmlns:a16="http://schemas.microsoft.com/office/drawing/2014/main" id="{7F7FA647-71C5-2DAA-49B5-2121E2AFC0A1}"/>
              </a:ext>
            </a:extLst>
          </p:cNvPr>
          <p:cNvSpPr txBox="1"/>
          <p:nvPr/>
        </p:nvSpPr>
        <p:spPr>
          <a:xfrm>
            <a:off x="8596539" y="5669542"/>
            <a:ext cx="2068286" cy="369332"/>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Tractor</a:t>
            </a:r>
          </a:p>
        </p:txBody>
      </p:sp>
      <p:sp>
        <p:nvSpPr>
          <p:cNvPr id="9" name="TextBox 8">
            <a:extLst>
              <a:ext uri="{FF2B5EF4-FFF2-40B4-BE49-F238E27FC236}">
                <a16:creationId xmlns:a16="http://schemas.microsoft.com/office/drawing/2014/main" id="{71B58BC2-8D4A-08B5-E2A7-F9649BA3AC99}"/>
              </a:ext>
            </a:extLst>
          </p:cNvPr>
          <p:cNvSpPr txBox="1"/>
          <p:nvPr/>
        </p:nvSpPr>
        <p:spPr>
          <a:xfrm>
            <a:off x="1754609" y="5497816"/>
            <a:ext cx="2425505" cy="369332"/>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Combine Harvester</a:t>
            </a:r>
          </a:p>
        </p:txBody>
      </p:sp>
    </p:spTree>
    <p:extLst>
      <p:ext uri="{BB962C8B-B14F-4D97-AF65-F5344CB8AC3E}">
        <p14:creationId xmlns:p14="http://schemas.microsoft.com/office/powerpoint/2010/main" val="25575557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3943161-5609-5257-F51F-5E1BBFEB044D}"/>
              </a:ext>
            </a:extLst>
          </p:cNvPr>
          <p:cNvPicPr>
            <a:picLocks noChangeAspect="1"/>
          </p:cNvPicPr>
          <p:nvPr/>
        </p:nvPicPr>
        <p:blipFill>
          <a:blip r:embed="rId3"/>
          <a:stretch>
            <a:fillRect/>
          </a:stretch>
        </p:blipFill>
        <p:spPr>
          <a:xfrm>
            <a:off x="0" y="0"/>
            <a:ext cx="12192000" cy="6858000"/>
          </a:xfrm>
          <a:prstGeom prst="rect">
            <a:avLst/>
          </a:prstGeom>
        </p:spPr>
      </p:pic>
      <p:sp>
        <p:nvSpPr>
          <p:cNvPr id="12" name="TextBox 11"/>
          <p:cNvSpPr txBox="1"/>
          <p:nvPr/>
        </p:nvSpPr>
        <p:spPr>
          <a:xfrm>
            <a:off x="6858000" y="1582952"/>
            <a:ext cx="4708069" cy="3970318"/>
          </a:xfrm>
          <a:prstGeom prst="rect">
            <a:avLst/>
          </a:prstGeom>
          <a:noFill/>
        </p:spPr>
        <p:txBody>
          <a:bodyPr wrap="square" rtlCol="0">
            <a:spAutoFit/>
          </a:bodyPr>
          <a:lstStyle/>
          <a:p>
            <a:r>
              <a:rPr lang="en-US" sz="2800" b="1" dirty="0">
                <a:latin typeface="Arial" charset="0"/>
                <a:ea typeface="Arial" charset="0"/>
                <a:cs typeface="Arial" charset="0"/>
              </a:rPr>
              <a:t>Did you know that bees pollinate almost all crops? </a:t>
            </a:r>
            <a:r>
              <a:rPr lang="en-US" sz="2800" dirty="0">
                <a:latin typeface="Arial" charset="0"/>
                <a:ea typeface="Arial" charset="0"/>
                <a:cs typeface="Arial" charset="0"/>
              </a:rPr>
              <a:t>Without bees, our fruit and vegetable production would suffer greatly. Bees also make us honey from the nectar they collect. If you have allergies, eat local honey to help reduce them!</a:t>
            </a:r>
          </a:p>
        </p:txBody>
      </p:sp>
      <p:sp>
        <p:nvSpPr>
          <p:cNvPr id="16" name="Title 1"/>
          <p:cNvSpPr txBox="1">
            <a:spLocks/>
          </p:cNvSpPr>
          <p:nvPr/>
        </p:nvSpPr>
        <p:spPr>
          <a:xfrm>
            <a:off x="442852" y="364219"/>
            <a:ext cx="3280064" cy="391416"/>
          </a:xfrm>
          <a:prstGeom prst="rect">
            <a:avLst/>
          </a:prstGeom>
        </p:spPr>
        <p:txBody>
          <a:bodyPr vert="horz" lIns="91440" tIns="45720" rIns="91440" bIns="45720" rtlCol="0" anchor="t">
            <a:normAutofit lnSpcReduction="10000"/>
          </a:bodyPr>
          <a:lstStyle/>
          <a:p>
            <a:pPr lvl="0" defTabSz="914400">
              <a:lnSpc>
                <a:spcPct val="90000"/>
              </a:lnSpc>
              <a:spcBef>
                <a:spcPct val="0"/>
              </a:spcBef>
              <a:defRPr/>
            </a:pPr>
            <a:r>
              <a:rPr lang="en-US" sz="2400" b="1" dirty="0">
                <a:solidFill>
                  <a:srgbClr val="008F00"/>
                </a:solidFill>
                <a:latin typeface="Arial Black" panose="020B0A04020102020204" pitchFamily="34" charset="0"/>
              </a:rPr>
              <a:t>3-5 SCIENCE</a:t>
            </a:r>
          </a:p>
        </p:txBody>
      </p:sp>
      <p:sp>
        <p:nvSpPr>
          <p:cNvPr id="17" name="Rectangle 16"/>
          <p:cNvSpPr/>
          <p:nvPr/>
        </p:nvSpPr>
        <p:spPr>
          <a:xfrm>
            <a:off x="442852" y="701205"/>
            <a:ext cx="5152406" cy="590931"/>
          </a:xfrm>
          <a:prstGeom prst="rect">
            <a:avLst/>
          </a:prstGeom>
        </p:spPr>
        <p:txBody>
          <a:bodyPr wrap="square">
            <a:spAutoFit/>
          </a:bodyPr>
          <a:lstStyle/>
          <a:p>
            <a:pPr lvl="0" defTabSz="914400">
              <a:lnSpc>
                <a:spcPct val="90000"/>
              </a:lnSpc>
              <a:spcBef>
                <a:spcPct val="0"/>
              </a:spcBef>
              <a:defRPr/>
            </a:pPr>
            <a:r>
              <a:rPr lang="en-US" sz="3600" b="1" dirty="0">
                <a:solidFill>
                  <a:srgbClr val="EBAA4B"/>
                </a:solidFill>
                <a:latin typeface="Arial" charset="0"/>
                <a:ea typeface="Arial" charset="0"/>
                <a:cs typeface="Arial" charset="0"/>
              </a:rPr>
              <a:t>WHAT’S THE BUZZ?</a:t>
            </a:r>
          </a:p>
        </p:txBody>
      </p:sp>
      <p:pic>
        <p:nvPicPr>
          <p:cNvPr id="3" name="Picture 2">
            <a:extLst>
              <a:ext uri="{FF2B5EF4-FFF2-40B4-BE49-F238E27FC236}">
                <a16:creationId xmlns:a16="http://schemas.microsoft.com/office/drawing/2014/main" id="{7A613156-CBBF-7B51-DD26-54F5D7823E5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9731" y="1629122"/>
            <a:ext cx="5833679" cy="3866242"/>
          </a:xfrm>
          <a:prstGeom prst="rect">
            <a:avLst/>
          </a:prstGeom>
        </p:spPr>
      </p:pic>
    </p:spTree>
    <p:extLst>
      <p:ext uri="{BB962C8B-B14F-4D97-AF65-F5344CB8AC3E}">
        <p14:creationId xmlns:p14="http://schemas.microsoft.com/office/powerpoint/2010/main" val="21552917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C895F5B-E868-2CE6-D808-28AF7407D6ED}"/>
              </a:ext>
            </a:extLst>
          </p:cNvPr>
          <p:cNvPicPr>
            <a:picLocks noChangeAspect="1"/>
          </p:cNvPicPr>
          <p:nvPr/>
        </p:nvPicPr>
        <p:blipFill>
          <a:blip r:embed="rId3"/>
          <a:stretch>
            <a:fillRect/>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40DEFB3D-C661-0581-FCCB-F74ED537E011}"/>
              </a:ext>
            </a:extLst>
          </p:cNvPr>
          <p:cNvSpPr/>
          <p:nvPr/>
        </p:nvSpPr>
        <p:spPr>
          <a:xfrm>
            <a:off x="6096000" y="0"/>
            <a:ext cx="6095999" cy="66620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D38553CF-0C2F-7FB9-8169-4245CF0AC58A}"/>
              </a:ext>
            </a:extLst>
          </p:cNvPr>
          <p:cNvSpPr txBox="1">
            <a:spLocks/>
          </p:cNvSpPr>
          <p:nvPr/>
        </p:nvSpPr>
        <p:spPr>
          <a:xfrm>
            <a:off x="442852" y="364219"/>
            <a:ext cx="3280064" cy="391416"/>
          </a:xfrm>
          <a:prstGeom prst="rect">
            <a:avLst/>
          </a:prstGeom>
        </p:spPr>
        <p:txBody>
          <a:bodyPr vert="horz" lIns="91440" tIns="45720" rIns="91440" bIns="45720" rtlCol="0" anchor="t">
            <a:normAutofit lnSpcReduction="10000"/>
          </a:bodyPr>
          <a:lstStyle/>
          <a:p>
            <a:pPr lvl="0" defTabSz="914400">
              <a:lnSpc>
                <a:spcPct val="90000"/>
              </a:lnSpc>
              <a:spcBef>
                <a:spcPct val="0"/>
              </a:spcBef>
              <a:defRPr/>
            </a:pPr>
            <a:r>
              <a:rPr lang="en-US" sz="2400" b="1" dirty="0">
                <a:solidFill>
                  <a:srgbClr val="008F00"/>
                </a:solidFill>
                <a:latin typeface="Arial Black" panose="020B0A04020102020204" pitchFamily="34" charset="0"/>
              </a:rPr>
              <a:t>3-5 SCIENCE</a:t>
            </a:r>
          </a:p>
        </p:txBody>
      </p:sp>
      <p:sp>
        <p:nvSpPr>
          <p:cNvPr id="5" name="Rectangle 4">
            <a:extLst>
              <a:ext uri="{FF2B5EF4-FFF2-40B4-BE49-F238E27FC236}">
                <a16:creationId xmlns:a16="http://schemas.microsoft.com/office/drawing/2014/main" id="{ABB5A6DE-B52C-CFE9-0D5A-0B06D96EE53F}"/>
              </a:ext>
            </a:extLst>
          </p:cNvPr>
          <p:cNvSpPr/>
          <p:nvPr/>
        </p:nvSpPr>
        <p:spPr>
          <a:xfrm>
            <a:off x="442852" y="701205"/>
            <a:ext cx="5152406" cy="590931"/>
          </a:xfrm>
          <a:prstGeom prst="rect">
            <a:avLst/>
          </a:prstGeom>
        </p:spPr>
        <p:txBody>
          <a:bodyPr wrap="square">
            <a:spAutoFit/>
          </a:bodyPr>
          <a:lstStyle/>
          <a:p>
            <a:pPr lvl="0" defTabSz="914400">
              <a:lnSpc>
                <a:spcPct val="90000"/>
              </a:lnSpc>
              <a:spcBef>
                <a:spcPct val="0"/>
              </a:spcBef>
              <a:defRPr/>
            </a:pPr>
            <a:r>
              <a:rPr lang="en-US" sz="3600" b="1" dirty="0">
                <a:solidFill>
                  <a:srgbClr val="EBAA4B"/>
                </a:solidFill>
                <a:latin typeface="Arial" charset="0"/>
                <a:ea typeface="Arial" charset="0"/>
                <a:cs typeface="Arial" charset="0"/>
              </a:rPr>
              <a:t>ALL ABOUT BEES</a:t>
            </a:r>
          </a:p>
        </p:txBody>
      </p:sp>
      <p:sp>
        <p:nvSpPr>
          <p:cNvPr id="6" name="TextBox 5">
            <a:extLst>
              <a:ext uri="{FF2B5EF4-FFF2-40B4-BE49-F238E27FC236}">
                <a16:creationId xmlns:a16="http://schemas.microsoft.com/office/drawing/2014/main" id="{F7BC9887-F865-D736-13F7-EA57ADDC368C}"/>
              </a:ext>
            </a:extLst>
          </p:cNvPr>
          <p:cNvSpPr txBox="1"/>
          <p:nvPr/>
        </p:nvSpPr>
        <p:spPr>
          <a:xfrm>
            <a:off x="442852" y="1544504"/>
            <a:ext cx="5464630" cy="3970318"/>
          </a:xfrm>
          <a:prstGeom prst="rect">
            <a:avLst/>
          </a:prstGeom>
          <a:noFill/>
        </p:spPr>
        <p:txBody>
          <a:bodyPr wrap="square" rtlCol="0">
            <a:spAutoFit/>
          </a:bodyPr>
          <a:lstStyle/>
          <a:p>
            <a:r>
              <a:rPr lang="en-US" sz="2800" b="1" dirty="0">
                <a:latin typeface="Arial" charset="0"/>
                <a:ea typeface="Arial" charset="0"/>
                <a:cs typeface="Arial" charset="0"/>
              </a:rPr>
              <a:t>How do bees pollinate? </a:t>
            </a:r>
            <a:endParaRPr lang="en-US" sz="2800" dirty="0">
              <a:latin typeface="Arial" charset="0"/>
              <a:ea typeface="Arial" charset="0"/>
              <a:cs typeface="Arial" charset="0"/>
            </a:endParaRPr>
          </a:p>
          <a:p>
            <a:pPr marL="514350" indent="-514350">
              <a:buAutoNum type="arabicPeriod"/>
            </a:pPr>
            <a:r>
              <a:rPr lang="en-US" sz="2800" dirty="0">
                <a:latin typeface="Arial" charset="0"/>
                <a:ea typeface="Arial" charset="0"/>
                <a:cs typeface="Arial" charset="0"/>
              </a:rPr>
              <a:t>A flowering plant produces pollen.</a:t>
            </a:r>
          </a:p>
          <a:p>
            <a:pPr marL="514350" indent="-514350">
              <a:buAutoNum type="arabicPeriod"/>
            </a:pPr>
            <a:r>
              <a:rPr lang="en-US" sz="2800" dirty="0">
                <a:latin typeface="Arial" charset="0"/>
                <a:ea typeface="Arial" charset="0"/>
                <a:cs typeface="Arial" charset="0"/>
              </a:rPr>
              <a:t>Pollen is food for a honeybee.</a:t>
            </a:r>
          </a:p>
          <a:p>
            <a:pPr marL="514350" indent="-514350">
              <a:buAutoNum type="arabicPeriod"/>
            </a:pPr>
            <a:r>
              <a:rPr lang="en-US" sz="2800" dirty="0">
                <a:latin typeface="Arial" charset="0"/>
                <a:ea typeface="Arial" charset="0"/>
                <a:cs typeface="Arial" charset="0"/>
              </a:rPr>
              <a:t>Bees get pollen on their feet when they land on a flower.</a:t>
            </a:r>
          </a:p>
          <a:p>
            <a:pPr marL="514350" indent="-514350">
              <a:buAutoNum type="arabicPeriod"/>
            </a:pPr>
            <a:r>
              <a:rPr lang="en-US" sz="2800" dirty="0">
                <a:latin typeface="Arial" charset="0"/>
                <a:ea typeface="Arial" charset="0"/>
                <a:cs typeface="Arial" charset="0"/>
              </a:rPr>
              <a:t>When the bees fly away, they carry the pollen with them, spreading it!</a:t>
            </a:r>
          </a:p>
        </p:txBody>
      </p:sp>
      <p:pic>
        <p:nvPicPr>
          <p:cNvPr id="10" name="Picture 9">
            <a:extLst>
              <a:ext uri="{FF2B5EF4-FFF2-40B4-BE49-F238E27FC236}">
                <a16:creationId xmlns:a16="http://schemas.microsoft.com/office/drawing/2014/main" id="{E8FCC3E0-052A-880C-A646-6704DB2E414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97430" y="1471616"/>
            <a:ext cx="5907482" cy="4052047"/>
          </a:xfrm>
          <a:prstGeom prst="rect">
            <a:avLst/>
          </a:prstGeom>
        </p:spPr>
      </p:pic>
    </p:spTree>
    <p:extLst>
      <p:ext uri="{BB962C8B-B14F-4D97-AF65-F5344CB8AC3E}">
        <p14:creationId xmlns:p14="http://schemas.microsoft.com/office/powerpoint/2010/main" val="38020243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C827C9C-9618-8619-B681-B111843461FA}"/>
              </a:ext>
            </a:extLst>
          </p:cNvPr>
          <p:cNvPicPr>
            <a:picLocks noChangeAspect="1"/>
          </p:cNvPicPr>
          <p:nvPr/>
        </p:nvPicPr>
        <p:blipFill>
          <a:blip r:embed="rId3"/>
          <a:stretch>
            <a:fillRect/>
          </a:stretch>
        </p:blipFill>
        <p:spPr>
          <a:xfrm>
            <a:off x="0" y="0"/>
            <a:ext cx="12192000" cy="6858000"/>
          </a:xfrm>
          <a:prstGeom prst="rect">
            <a:avLst/>
          </a:prstGeom>
        </p:spPr>
      </p:pic>
      <p:sp>
        <p:nvSpPr>
          <p:cNvPr id="2" name="Rectangle 1"/>
          <p:cNvSpPr/>
          <p:nvPr/>
        </p:nvSpPr>
        <p:spPr>
          <a:xfrm>
            <a:off x="1253959" y="2712928"/>
            <a:ext cx="4584781" cy="954107"/>
          </a:xfrm>
          <a:prstGeom prst="rect">
            <a:avLst/>
          </a:prstGeom>
        </p:spPr>
        <p:txBody>
          <a:bodyPr wrap="square">
            <a:spAutoFit/>
          </a:bodyPr>
          <a:lstStyle/>
          <a:p>
            <a:pPr>
              <a:spcAft>
                <a:spcPts val="600"/>
              </a:spcAft>
            </a:pPr>
            <a:r>
              <a:rPr lang="en-US" sz="2800" dirty="0">
                <a:latin typeface="Arial" charset="0"/>
                <a:ea typeface="Arial" charset="0"/>
                <a:cs typeface="Arial" charset="0"/>
              </a:rPr>
              <a:t>Add the correct punctuation to fix these sentences.</a:t>
            </a:r>
            <a:endParaRPr lang="en-US" sz="2800" dirty="0">
              <a:effectLst/>
              <a:latin typeface="Arial" charset="0"/>
              <a:ea typeface="Arial" charset="0"/>
              <a:cs typeface="Arial" charset="0"/>
            </a:endParaRPr>
          </a:p>
        </p:txBody>
      </p:sp>
      <p:pic>
        <p:nvPicPr>
          <p:cNvPr id="12" name="Picture 11"/>
          <p:cNvPicPr>
            <a:picLocks noChangeAspect="1"/>
          </p:cNvPicPr>
          <p:nvPr/>
        </p:nvPicPr>
        <p:blipFill>
          <a:blip r:embed="rId4"/>
          <a:srcRect/>
          <a:stretch/>
        </p:blipFill>
        <p:spPr>
          <a:xfrm>
            <a:off x="6770916" y="417450"/>
            <a:ext cx="4504357" cy="5829168"/>
          </a:xfrm>
          <a:prstGeom prst="rect">
            <a:avLst/>
          </a:prstGeom>
          <a:solidFill>
            <a:schemeClr val="bg1"/>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itle 1">
            <a:extLst>
              <a:ext uri="{FF2B5EF4-FFF2-40B4-BE49-F238E27FC236}">
                <a16:creationId xmlns:a16="http://schemas.microsoft.com/office/drawing/2014/main" id="{1636ADA6-7ABB-9BE2-7BB3-E492E3BE4196}"/>
              </a:ext>
            </a:extLst>
          </p:cNvPr>
          <p:cNvSpPr txBox="1">
            <a:spLocks/>
          </p:cNvSpPr>
          <p:nvPr/>
        </p:nvSpPr>
        <p:spPr>
          <a:xfrm>
            <a:off x="468982" y="714179"/>
            <a:ext cx="5252807" cy="585812"/>
          </a:xfrm>
          <a:prstGeom prst="rect">
            <a:avLst/>
          </a:prstGeom>
        </p:spPr>
        <p:txBody>
          <a:bodyPr vert="horz" lIns="91440" tIns="45720" rIns="91440" bIns="45720" rtlCol="0" anchor="t">
            <a:normAutofit fontScale="97500"/>
          </a:bodyPr>
          <a:lstStyle>
            <a:lvl1pPr algn="l" defTabSz="914400" rtl="0" eaLnBrk="1" latinLnBrk="0" hangingPunct="1">
              <a:lnSpc>
                <a:spcPct val="90000"/>
              </a:lnSpc>
              <a:spcBef>
                <a:spcPct val="0"/>
              </a:spcBef>
              <a:buNone/>
              <a:defRPr sz="5100" kern="1200" cap="all" spc="200" baseline="0">
                <a:solidFill>
                  <a:schemeClr val="tx2"/>
                </a:solidFill>
                <a:latin typeface="Avenir Heavy"/>
                <a:ea typeface="+mj-ea"/>
                <a:cs typeface="Avenir Heavy"/>
              </a:defRPr>
            </a:lvl1pPr>
          </a:lstStyle>
          <a:p>
            <a:r>
              <a:rPr lang="en-US" sz="3600" b="1" cap="none" spc="0" dirty="0">
                <a:solidFill>
                  <a:schemeClr val="tx2">
                    <a:lumMod val="50000"/>
                    <a:lumOff val="50000"/>
                  </a:schemeClr>
                </a:solidFill>
                <a:latin typeface="Arial" charset="0"/>
                <a:ea typeface="Arial" charset="0"/>
                <a:cs typeface="Arial" charset="0"/>
              </a:rPr>
              <a:t>PUNCTUATION</a:t>
            </a:r>
          </a:p>
        </p:txBody>
      </p:sp>
      <p:sp>
        <p:nvSpPr>
          <p:cNvPr id="7" name="Title 1">
            <a:extLst>
              <a:ext uri="{FF2B5EF4-FFF2-40B4-BE49-F238E27FC236}">
                <a16:creationId xmlns:a16="http://schemas.microsoft.com/office/drawing/2014/main" id="{B3D1345B-E9D3-43DB-3D52-78E96EEE37A6}"/>
              </a:ext>
            </a:extLst>
          </p:cNvPr>
          <p:cNvSpPr>
            <a:spLocks noGrp="1"/>
          </p:cNvSpPr>
          <p:nvPr>
            <p:ph type="title"/>
          </p:nvPr>
        </p:nvSpPr>
        <p:spPr>
          <a:xfrm>
            <a:off x="546100" y="327026"/>
            <a:ext cx="4874986" cy="387154"/>
          </a:xfrm>
        </p:spPr>
        <p:txBody>
          <a:bodyPr>
            <a:noAutofit/>
          </a:bodyPr>
          <a:lstStyle/>
          <a:p>
            <a:r>
              <a:rPr lang="en-US" sz="2800" dirty="0">
                <a:solidFill>
                  <a:srgbClr val="7030A0"/>
                </a:solidFill>
                <a:latin typeface="Arial Black" panose="020B0604020202020204" pitchFamily="34" charset="0"/>
                <a:cs typeface="Arial Black" panose="020B0604020202020204" pitchFamily="34" charset="0"/>
              </a:rPr>
              <a:t>3-5 Language Arts</a:t>
            </a:r>
          </a:p>
        </p:txBody>
      </p:sp>
    </p:spTree>
    <p:extLst>
      <p:ext uri="{BB962C8B-B14F-4D97-AF65-F5344CB8AC3E}">
        <p14:creationId xmlns:p14="http://schemas.microsoft.com/office/powerpoint/2010/main" val="5046722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9B71B5B-D667-1759-41D0-65AA104742B4}"/>
              </a:ext>
            </a:extLst>
          </p:cNvPr>
          <p:cNvPicPr>
            <a:picLocks noChangeAspect="1"/>
          </p:cNvPicPr>
          <p:nvPr/>
        </p:nvPicPr>
        <p:blipFill>
          <a:blip r:embed="rId3"/>
          <a:stretch>
            <a:fillRect/>
          </a:stretch>
        </p:blipFill>
        <p:spPr>
          <a:xfrm>
            <a:off x="0" y="0"/>
            <a:ext cx="12192000" cy="6858000"/>
          </a:xfrm>
          <a:prstGeom prst="rect">
            <a:avLst/>
          </a:prstGeom>
        </p:spPr>
      </p:pic>
      <p:sp>
        <p:nvSpPr>
          <p:cNvPr id="9" name="Title 10">
            <a:extLst>
              <a:ext uri="{FF2B5EF4-FFF2-40B4-BE49-F238E27FC236}">
                <a16:creationId xmlns:a16="http://schemas.microsoft.com/office/drawing/2014/main" id="{F855FAB2-68B0-F12C-6065-2FE00994A4F0}"/>
              </a:ext>
            </a:extLst>
          </p:cNvPr>
          <p:cNvSpPr>
            <a:spLocks noGrp="1"/>
          </p:cNvSpPr>
          <p:nvPr>
            <p:ph type="title"/>
          </p:nvPr>
        </p:nvSpPr>
        <p:spPr>
          <a:xfrm>
            <a:off x="5087816" y="569397"/>
            <a:ext cx="4684146" cy="354012"/>
          </a:xfrm>
        </p:spPr>
        <p:txBody>
          <a:bodyPr/>
          <a:lstStyle/>
          <a:p>
            <a:r>
              <a:rPr lang="en-US" dirty="0">
                <a:solidFill>
                  <a:schemeClr val="tx2">
                    <a:lumMod val="50000"/>
                    <a:lumOff val="50000"/>
                  </a:schemeClr>
                </a:solidFill>
                <a:latin typeface="Arial Black" pitchFamily="34" charset="0"/>
              </a:rPr>
              <a:t>NUTRITION NUGGET</a:t>
            </a:r>
          </a:p>
        </p:txBody>
      </p:sp>
      <p:sp>
        <p:nvSpPr>
          <p:cNvPr id="10" name="Content Placeholder 14">
            <a:extLst>
              <a:ext uri="{FF2B5EF4-FFF2-40B4-BE49-F238E27FC236}">
                <a16:creationId xmlns:a16="http://schemas.microsoft.com/office/drawing/2014/main" id="{64DF6A4F-7285-56A4-C49A-8B364D7BFD7B}"/>
              </a:ext>
            </a:extLst>
          </p:cNvPr>
          <p:cNvSpPr>
            <a:spLocks noGrp="1"/>
          </p:cNvSpPr>
          <p:nvPr>
            <p:ph idx="1"/>
          </p:nvPr>
        </p:nvSpPr>
        <p:spPr>
          <a:xfrm>
            <a:off x="4996253" y="1819430"/>
            <a:ext cx="5976153" cy="2926610"/>
          </a:xfrm>
        </p:spPr>
        <p:txBody>
          <a:bodyPr>
            <a:normAutofit lnSpcReduction="10000"/>
          </a:bodyPr>
          <a:lstStyle/>
          <a:p>
            <a:pPr>
              <a:spcBef>
                <a:spcPts val="1300"/>
              </a:spcBef>
              <a:buClr>
                <a:schemeClr val="tx2">
                  <a:lumMod val="25000"/>
                  <a:lumOff val="75000"/>
                </a:schemeClr>
              </a:buClr>
            </a:pPr>
            <a:r>
              <a:rPr lang="en-US" sz="2800" dirty="0"/>
              <a:t>Cauliflower is high in vitamin C, folate, and potassium.</a:t>
            </a:r>
          </a:p>
          <a:p>
            <a:pPr>
              <a:spcBef>
                <a:spcPts val="1300"/>
              </a:spcBef>
              <a:buClr>
                <a:schemeClr val="tx2">
                  <a:lumMod val="25000"/>
                  <a:lumOff val="75000"/>
                </a:schemeClr>
              </a:buClr>
            </a:pPr>
            <a:r>
              <a:rPr lang="en-US" sz="2800" b="0" i="0" dirty="0">
                <a:solidFill>
                  <a:srgbClr val="231F20"/>
                </a:solidFill>
                <a:effectLst/>
              </a:rPr>
              <a:t>Cauliflower is quite high in fiber, which is beneficial for overall health.</a:t>
            </a:r>
            <a:endParaRPr lang="en-US" sz="2800" dirty="0"/>
          </a:p>
          <a:p>
            <a:pPr>
              <a:spcBef>
                <a:spcPts val="1300"/>
              </a:spcBef>
              <a:buClr>
                <a:schemeClr val="tx2">
                  <a:lumMod val="25000"/>
                  <a:lumOff val="75000"/>
                </a:schemeClr>
              </a:buClr>
            </a:pPr>
            <a:r>
              <a:rPr lang="en-US" sz="2800" dirty="0"/>
              <a:t>Cauliflower is a fat-free and cholesterol-free vegetable.</a:t>
            </a:r>
          </a:p>
        </p:txBody>
      </p:sp>
    </p:spTree>
    <p:extLst>
      <p:ext uri="{BB962C8B-B14F-4D97-AF65-F5344CB8AC3E}">
        <p14:creationId xmlns:p14="http://schemas.microsoft.com/office/powerpoint/2010/main" val="10862278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D53CE13-9DAE-68F3-3C45-5E0334EA3189}"/>
              </a:ext>
            </a:extLst>
          </p:cNvPr>
          <p:cNvPicPr>
            <a:picLocks noChangeAspect="1"/>
          </p:cNvPicPr>
          <p:nvPr/>
        </p:nvPicPr>
        <p:blipFill>
          <a:blip r:embed="rId3"/>
          <a:stretch>
            <a:fillRect/>
          </a:stretch>
        </p:blipFill>
        <p:spPr>
          <a:xfrm>
            <a:off x="0" y="0"/>
            <a:ext cx="12192000" cy="6858000"/>
          </a:xfrm>
          <a:prstGeom prst="rect">
            <a:avLst/>
          </a:prstGeom>
        </p:spPr>
      </p:pic>
      <p:sp>
        <p:nvSpPr>
          <p:cNvPr id="7" name="Title 3">
            <a:extLst>
              <a:ext uri="{FF2B5EF4-FFF2-40B4-BE49-F238E27FC236}">
                <a16:creationId xmlns:a16="http://schemas.microsoft.com/office/drawing/2014/main" id="{FC1CE4DD-FE94-B21B-5BE4-67FA8D1AB659}"/>
              </a:ext>
            </a:extLst>
          </p:cNvPr>
          <p:cNvSpPr txBox="1">
            <a:spLocks/>
          </p:cNvSpPr>
          <p:nvPr/>
        </p:nvSpPr>
        <p:spPr>
          <a:xfrm>
            <a:off x="7355811" y="3264087"/>
            <a:ext cx="3451225" cy="63658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a:lstStyle>
          <a:p>
            <a:r>
              <a:rPr lang="en-US" sz="4000" cap="none" spc="0" dirty="0">
                <a:solidFill>
                  <a:srgbClr val="449F3B"/>
                </a:solidFill>
                <a:latin typeface="Avenir Book"/>
                <a:cs typeface="Avenir Book"/>
              </a:rPr>
              <a:t>To cauliflower</a:t>
            </a:r>
          </a:p>
        </p:txBody>
      </p:sp>
      <p:sp>
        <p:nvSpPr>
          <p:cNvPr id="12" name="Title 3">
            <a:extLst>
              <a:ext uri="{FF2B5EF4-FFF2-40B4-BE49-F238E27FC236}">
                <a16:creationId xmlns:a16="http://schemas.microsoft.com/office/drawing/2014/main" id="{C04C315E-0D58-4D42-C15F-E12B511CA7EC}"/>
              </a:ext>
            </a:extLst>
          </p:cNvPr>
          <p:cNvSpPr txBox="1">
            <a:spLocks/>
          </p:cNvSpPr>
          <p:nvPr/>
        </p:nvSpPr>
        <p:spPr>
          <a:xfrm>
            <a:off x="6096000" y="5388483"/>
            <a:ext cx="5834743" cy="91621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a:lstStyle>
          <a:p>
            <a:r>
              <a:rPr lang="en-US" sz="3200" cap="none" spc="0" dirty="0">
                <a:solidFill>
                  <a:srgbClr val="449F3B"/>
                </a:solidFill>
                <a:latin typeface="Avenir Book"/>
                <a:cs typeface="Avenir Book"/>
              </a:rPr>
              <a:t>Super cauliflower cheese, but the lobster was atrocious.</a:t>
            </a:r>
          </a:p>
        </p:txBody>
      </p:sp>
      <p:sp>
        <p:nvSpPr>
          <p:cNvPr id="13" name="Text Placeholder 4">
            <a:extLst>
              <a:ext uri="{FF2B5EF4-FFF2-40B4-BE49-F238E27FC236}">
                <a16:creationId xmlns:a16="http://schemas.microsoft.com/office/drawing/2014/main" id="{5075BA72-82C0-1BA5-3B05-38DBFD2931FE}"/>
              </a:ext>
            </a:extLst>
          </p:cNvPr>
          <p:cNvSpPr txBox="1">
            <a:spLocks/>
          </p:cNvSpPr>
          <p:nvPr/>
        </p:nvSpPr>
        <p:spPr>
          <a:xfrm>
            <a:off x="274796" y="519009"/>
            <a:ext cx="11449117" cy="1257269"/>
          </a:xfrm>
          <a:prstGeom prst="rect">
            <a:avLst/>
          </a:prstGeom>
        </p:spPr>
        <p:txBody>
          <a:bodyPr vert="horz" lIns="91440" tIns="45720" rIns="91440" bIns="45720" rtlCol="0">
            <a:noAutofit/>
          </a:bodyPr>
          <a:lstStyle/>
          <a:p>
            <a:pPr algn="l"/>
            <a:r>
              <a:rPr lang="en-US" sz="3600" b="1" dirty="0">
                <a:solidFill>
                  <a:srgbClr val="EBAA4B"/>
                </a:solidFill>
                <a:effectLst/>
                <a:latin typeface="Arial" panose="020B0604020202020204" pitchFamily="34" charset="0"/>
                <a:cs typeface="Arial" panose="020B0604020202020204" pitchFamily="34" charset="0"/>
              </a:rPr>
              <a:t>What do you call a cauliflower growing at the edge of a garden?</a:t>
            </a:r>
          </a:p>
        </p:txBody>
      </p:sp>
      <p:sp>
        <p:nvSpPr>
          <p:cNvPr id="14" name="Text Placeholder 4">
            <a:extLst>
              <a:ext uri="{FF2B5EF4-FFF2-40B4-BE49-F238E27FC236}">
                <a16:creationId xmlns:a16="http://schemas.microsoft.com/office/drawing/2014/main" id="{FBA6AB7C-32E4-D708-471E-D3B272E6945D}"/>
              </a:ext>
            </a:extLst>
          </p:cNvPr>
          <p:cNvSpPr txBox="1">
            <a:spLocks/>
          </p:cNvSpPr>
          <p:nvPr/>
        </p:nvSpPr>
        <p:spPr>
          <a:xfrm>
            <a:off x="1650715" y="2709343"/>
            <a:ext cx="7973693" cy="553713"/>
          </a:xfrm>
          <a:prstGeom prst="rect">
            <a:avLst/>
          </a:prstGeom>
        </p:spPr>
        <p:txBody>
          <a:bodyPr vert="horz" lIns="91440" tIns="45720" rIns="91440" bIns="45720" rtlCol="0">
            <a:noAutofit/>
          </a:bodyPr>
          <a:lstStyle/>
          <a:p>
            <a:pPr marL="228600" lvl="0" indent="-228600" defTabSz="914400">
              <a:lnSpc>
                <a:spcPct val="110000"/>
              </a:lnSpc>
              <a:spcBef>
                <a:spcPts val="700"/>
              </a:spcBef>
              <a:buClr>
                <a:schemeClr val="tx2"/>
              </a:buClr>
              <a:defRPr/>
            </a:pPr>
            <a:r>
              <a:rPr lang="en-US" sz="3600" b="1" dirty="0">
                <a:solidFill>
                  <a:srgbClr val="EBAA4B"/>
                </a:solidFill>
                <a:latin typeface="Arial" panose="020B0604020202020204" pitchFamily="34" charset="0"/>
                <a:cs typeface="Arial" panose="020B0604020202020204" pitchFamily="34" charset="0"/>
              </a:rPr>
              <a:t>Why did the bee buy a phone?</a:t>
            </a:r>
          </a:p>
        </p:txBody>
      </p:sp>
      <p:sp>
        <p:nvSpPr>
          <p:cNvPr id="15" name="Text Placeholder 4">
            <a:extLst>
              <a:ext uri="{FF2B5EF4-FFF2-40B4-BE49-F238E27FC236}">
                <a16:creationId xmlns:a16="http://schemas.microsoft.com/office/drawing/2014/main" id="{26DB41B7-3DE9-AA7B-16F2-9E1EA48E791A}"/>
              </a:ext>
            </a:extLst>
          </p:cNvPr>
          <p:cNvSpPr txBox="1">
            <a:spLocks/>
          </p:cNvSpPr>
          <p:nvPr/>
        </p:nvSpPr>
        <p:spPr>
          <a:xfrm>
            <a:off x="2288205" y="4708654"/>
            <a:ext cx="9614759" cy="1257269"/>
          </a:xfrm>
          <a:prstGeom prst="rect">
            <a:avLst/>
          </a:prstGeom>
        </p:spPr>
        <p:txBody>
          <a:bodyPr vert="horz" lIns="91440" tIns="45720" rIns="91440" bIns="45720" rtlCol="0">
            <a:noAutofit/>
          </a:bodyPr>
          <a:lstStyle/>
          <a:p>
            <a:pPr marL="228600" lvl="0" indent="-228600" defTabSz="914400">
              <a:lnSpc>
                <a:spcPct val="110000"/>
              </a:lnSpc>
              <a:spcBef>
                <a:spcPts val="700"/>
              </a:spcBef>
              <a:buClr>
                <a:schemeClr val="tx2"/>
              </a:buClr>
              <a:defRPr/>
            </a:pPr>
            <a:r>
              <a:rPr lang="en-US" sz="3600" b="1" dirty="0">
                <a:solidFill>
                  <a:srgbClr val="EBAA4B"/>
                </a:solidFill>
                <a:effectLst/>
                <a:latin typeface="Arial" panose="020B0604020202020204" pitchFamily="34" charset="0"/>
                <a:cs typeface="Arial" panose="020B0604020202020204" pitchFamily="34" charset="0"/>
              </a:rPr>
              <a:t>Went to a Mary Poppins themed restaurant 	last night.</a:t>
            </a:r>
            <a:endParaRPr lang="en-US" sz="3600" b="1" dirty="0">
              <a:solidFill>
                <a:srgbClr val="EBAA4B"/>
              </a:solidFill>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2D17A595-56DC-4B8D-C102-5EC5E7B625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813268">
            <a:off x="159341" y="4159101"/>
            <a:ext cx="1587157" cy="1587157"/>
          </a:xfrm>
          <a:prstGeom prst="rect">
            <a:avLst/>
          </a:prstGeom>
        </p:spPr>
      </p:pic>
      <p:sp>
        <p:nvSpPr>
          <p:cNvPr id="6" name="Title 3">
            <a:extLst>
              <a:ext uri="{FF2B5EF4-FFF2-40B4-BE49-F238E27FC236}">
                <a16:creationId xmlns:a16="http://schemas.microsoft.com/office/drawing/2014/main" id="{91007D6C-234E-7058-A03B-5738F1FCEEA7}"/>
              </a:ext>
            </a:extLst>
          </p:cNvPr>
          <p:cNvSpPr>
            <a:spLocks noGrp="1"/>
          </p:cNvSpPr>
          <p:nvPr>
            <p:ph type="title"/>
          </p:nvPr>
        </p:nvSpPr>
        <p:spPr>
          <a:xfrm>
            <a:off x="3685190" y="1147643"/>
            <a:ext cx="4628328" cy="469040"/>
          </a:xfrm>
        </p:spPr>
        <p:txBody>
          <a:bodyPr>
            <a:noAutofit/>
          </a:bodyPr>
          <a:lstStyle/>
          <a:p>
            <a:pPr algn="r"/>
            <a:r>
              <a:rPr lang="en-US" sz="4000" cap="none" spc="0" dirty="0">
                <a:solidFill>
                  <a:srgbClr val="449F3B"/>
                </a:solidFill>
                <a:latin typeface="Avenir Book"/>
                <a:cs typeface="Avenir Book"/>
              </a:rPr>
              <a:t>A border cauli!</a:t>
            </a:r>
          </a:p>
        </p:txBody>
      </p:sp>
    </p:spTree>
    <p:extLst>
      <p:ext uri="{BB962C8B-B14F-4D97-AF65-F5344CB8AC3E}">
        <p14:creationId xmlns:p14="http://schemas.microsoft.com/office/powerpoint/2010/main" val="20933032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6FF902C-250D-BEB9-95CB-BAD83921A72F}"/>
              </a:ext>
            </a:extLst>
          </p:cNvPr>
          <p:cNvPicPr>
            <a:picLocks noChangeAspect="1"/>
          </p:cNvPicPr>
          <p:nvPr/>
        </p:nvPicPr>
        <p:blipFill>
          <a:blip r:embed="rId3"/>
          <a:stretch>
            <a:fillRect/>
          </a:stretch>
        </p:blipFill>
        <p:spPr>
          <a:xfrm>
            <a:off x="0" y="0"/>
            <a:ext cx="12192000" cy="6858000"/>
          </a:xfrm>
          <a:prstGeom prst="rect">
            <a:avLst/>
          </a:prstGeom>
        </p:spPr>
      </p:pic>
      <p:sp>
        <p:nvSpPr>
          <p:cNvPr id="5" name="Title 3">
            <a:extLst>
              <a:ext uri="{FF2B5EF4-FFF2-40B4-BE49-F238E27FC236}">
                <a16:creationId xmlns:a16="http://schemas.microsoft.com/office/drawing/2014/main" id="{ECA2AC4B-2527-A484-5D8A-ECC94FCF19FA}"/>
              </a:ext>
            </a:extLst>
          </p:cNvPr>
          <p:cNvSpPr>
            <a:spLocks noGrp="1"/>
          </p:cNvSpPr>
          <p:nvPr>
            <p:ph type="ctrTitle"/>
          </p:nvPr>
        </p:nvSpPr>
        <p:spPr>
          <a:xfrm>
            <a:off x="1836971" y="2227008"/>
            <a:ext cx="8518059" cy="905691"/>
          </a:xfrm>
        </p:spPr>
        <p:txBody>
          <a:bodyPr>
            <a:normAutofit fontScale="90000"/>
          </a:bodyPr>
          <a:lstStyle/>
          <a:p>
            <a:r>
              <a:rPr lang="en-US" dirty="0">
                <a:solidFill>
                  <a:srgbClr val="EBAA4B"/>
                </a:solidFill>
              </a:rPr>
              <a:t>What we are learning today</a:t>
            </a:r>
          </a:p>
        </p:txBody>
      </p:sp>
      <p:sp>
        <p:nvSpPr>
          <p:cNvPr id="6" name="Content Placeholder 4">
            <a:extLst>
              <a:ext uri="{FF2B5EF4-FFF2-40B4-BE49-F238E27FC236}">
                <a16:creationId xmlns:a16="http://schemas.microsoft.com/office/drawing/2014/main" id="{9567C9A8-0376-D16B-B8A9-F492972ECB76}"/>
              </a:ext>
            </a:extLst>
          </p:cNvPr>
          <p:cNvSpPr txBox="1">
            <a:spLocks/>
          </p:cNvSpPr>
          <p:nvPr/>
        </p:nvSpPr>
        <p:spPr>
          <a:xfrm>
            <a:off x="3226479" y="3624943"/>
            <a:ext cx="5144635" cy="905691"/>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Avenir Book"/>
                <a:ea typeface="+mn-ea"/>
                <a:cs typeface="Avenir Book"/>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Avenir Book"/>
                <a:ea typeface="+mn-ea"/>
                <a:cs typeface="Avenir Book"/>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Avenir Book"/>
                <a:ea typeface="+mn-ea"/>
                <a:cs typeface="Avenir Book"/>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Avenir Book"/>
                <a:ea typeface="+mn-ea"/>
                <a:cs typeface="Avenir Book"/>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Avenir Book"/>
                <a:ea typeface="+mn-ea"/>
                <a:cs typeface="Avenir Book"/>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marL="0" indent="0" algn="ctr">
              <a:buFont typeface="Arial" panose="020B0604020202020204" pitchFamily="34" charset="0"/>
              <a:buNone/>
            </a:pPr>
            <a:r>
              <a:rPr lang="en-US" dirty="0">
                <a:solidFill>
                  <a:schemeClr val="tx1"/>
                </a:solidFill>
              </a:rPr>
              <a:t>Let’s learn more about this month’s Harvest of the Month produce - cauliflower!</a:t>
            </a:r>
          </a:p>
        </p:txBody>
      </p:sp>
    </p:spTree>
    <p:extLst>
      <p:ext uri="{BB962C8B-B14F-4D97-AF65-F5344CB8AC3E}">
        <p14:creationId xmlns:p14="http://schemas.microsoft.com/office/powerpoint/2010/main" val="29062030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4D5446-1F8F-31C8-A792-F60EB3C68FDA}"/>
              </a:ext>
            </a:extLst>
          </p:cNvPr>
          <p:cNvPicPr>
            <a:picLocks noChangeAspect="1"/>
          </p:cNvPicPr>
          <p:nvPr/>
        </p:nvPicPr>
        <p:blipFill>
          <a:blip r:embed="rId3"/>
          <a:stretch>
            <a:fillRect/>
          </a:stretch>
        </p:blipFill>
        <p:spPr>
          <a:xfrm>
            <a:off x="0" y="0"/>
            <a:ext cx="12192000" cy="6858000"/>
          </a:xfrm>
          <a:prstGeom prst="rect">
            <a:avLst/>
          </a:prstGeom>
        </p:spPr>
      </p:pic>
      <p:sp>
        <p:nvSpPr>
          <p:cNvPr id="12" name="Rectangle 11">
            <a:extLst>
              <a:ext uri="{FF2B5EF4-FFF2-40B4-BE49-F238E27FC236}">
                <a16:creationId xmlns:a16="http://schemas.microsoft.com/office/drawing/2014/main" id="{94B3D97F-59C7-7C13-F87C-C1F202E05779}"/>
              </a:ext>
            </a:extLst>
          </p:cNvPr>
          <p:cNvSpPr/>
          <p:nvPr/>
        </p:nvSpPr>
        <p:spPr>
          <a:xfrm>
            <a:off x="776993" y="712298"/>
            <a:ext cx="11014848" cy="877163"/>
          </a:xfrm>
          <a:prstGeom prst="rect">
            <a:avLst/>
          </a:prstGeom>
        </p:spPr>
        <p:txBody>
          <a:bodyPr wrap="square">
            <a:spAutoFit/>
          </a:bodyPr>
          <a:lstStyle/>
          <a:p>
            <a:pPr algn="ctr"/>
            <a:r>
              <a:rPr lang="en-US" sz="5100" dirty="0">
                <a:solidFill>
                  <a:srgbClr val="EBAA4B"/>
                </a:solidFill>
                <a:latin typeface="Arial Black" pitchFamily="34" charset="0"/>
                <a:cs typeface="Avenir Heavy"/>
              </a:rPr>
              <a:t>ADDITIONAL RESOURCES</a:t>
            </a:r>
          </a:p>
        </p:txBody>
      </p:sp>
      <p:sp>
        <p:nvSpPr>
          <p:cNvPr id="13" name="Rectangle 12">
            <a:extLst>
              <a:ext uri="{FF2B5EF4-FFF2-40B4-BE49-F238E27FC236}">
                <a16:creationId xmlns:a16="http://schemas.microsoft.com/office/drawing/2014/main" id="{9B3778E3-32FC-87D1-0D4A-CEDEECD4AF03}"/>
              </a:ext>
            </a:extLst>
          </p:cNvPr>
          <p:cNvSpPr/>
          <p:nvPr/>
        </p:nvSpPr>
        <p:spPr>
          <a:xfrm>
            <a:off x="1029761" y="1939206"/>
            <a:ext cx="10132478" cy="3416320"/>
          </a:xfrm>
          <a:prstGeom prst="rect">
            <a:avLst/>
          </a:prstGeom>
        </p:spPr>
        <p:txBody>
          <a:bodyPr wrap="square">
            <a:spAutoFit/>
          </a:bodyPr>
          <a:lstStyle/>
          <a:p>
            <a:pPr lvl="0" algn="ctr" defTabSz="914400">
              <a:defRPr/>
            </a:pPr>
            <a:r>
              <a:rPr lang="en-US" sz="2400" dirty="0">
                <a:latin typeface="Arial" panose="020B0604020202020204" pitchFamily="34" charset="0"/>
                <a:cs typeface="Arial" pitchFamily="34" charset="0"/>
              </a:rPr>
              <a:t>Starting a school garden? </a:t>
            </a:r>
          </a:p>
          <a:p>
            <a:pPr lvl="0" algn="ctr" defTabSz="914400">
              <a:defRPr/>
            </a:pPr>
            <a:endParaRPr lang="en-US" sz="2400" dirty="0">
              <a:latin typeface="Arial" panose="020B0604020202020204" pitchFamily="34" charset="0"/>
              <a:cs typeface="Arial" pitchFamily="34" charset="0"/>
            </a:endParaRPr>
          </a:p>
          <a:p>
            <a:pPr lvl="0" algn="ctr" defTabSz="914400">
              <a:defRPr/>
            </a:pPr>
            <a:r>
              <a:rPr lang="en-US" sz="2400" dirty="0">
                <a:latin typeface="Arial" panose="020B0604020202020204" pitchFamily="34" charset="0"/>
                <a:cs typeface="Arial" pitchFamily="34" charset="0"/>
              </a:rPr>
              <a:t>Looking for additional teaching resources? </a:t>
            </a:r>
          </a:p>
          <a:p>
            <a:pPr lvl="0" algn="ctr" defTabSz="914400">
              <a:defRPr/>
            </a:pPr>
            <a:endParaRPr lang="en-US" sz="2400" dirty="0">
              <a:latin typeface="Arial" panose="020B0604020202020204" pitchFamily="34" charset="0"/>
              <a:cs typeface="Arial" pitchFamily="34" charset="0"/>
            </a:endParaRPr>
          </a:p>
          <a:p>
            <a:pPr lvl="0" algn="ctr" defTabSz="914400">
              <a:defRPr/>
            </a:pPr>
            <a:r>
              <a:rPr lang="en-US" sz="2400" dirty="0">
                <a:latin typeface="Arial" panose="020B0604020202020204" pitchFamily="34" charset="0"/>
                <a:cs typeface="Arial" pitchFamily="34" charset="0"/>
              </a:rPr>
              <a:t>Interested in grant opportunities or how to incorporate local commodities in your lunchroom? </a:t>
            </a:r>
          </a:p>
          <a:p>
            <a:pPr lvl="0" algn="ctr" defTabSz="914400">
              <a:defRPr/>
            </a:pPr>
            <a:endParaRPr lang="en-US" sz="2400" dirty="0">
              <a:latin typeface="Arial" panose="020B0604020202020204" pitchFamily="34" charset="0"/>
              <a:cs typeface="Arial" pitchFamily="34" charset="0"/>
            </a:endParaRPr>
          </a:p>
          <a:p>
            <a:pPr lvl="0" algn="ctr" defTabSz="914400">
              <a:defRPr/>
            </a:pPr>
            <a:r>
              <a:rPr lang="en-US" sz="2400" dirty="0">
                <a:latin typeface="Arial" panose="020B0604020202020204" pitchFamily="34" charset="0"/>
                <a:cs typeface="Arial" pitchFamily="34" charset="0"/>
              </a:rPr>
              <a:t>Head over to the </a:t>
            </a:r>
          </a:p>
          <a:p>
            <a:pPr lvl="0" algn="ctr" defTabSz="914400">
              <a:defRPr/>
            </a:pPr>
            <a:r>
              <a:rPr lang="en-US" sz="2400" b="1" dirty="0">
                <a:solidFill>
                  <a:srgbClr val="92D050"/>
                </a:solidFill>
                <a:latin typeface="Arial" panose="020B0604020202020204" pitchFamily="34" charset="0"/>
                <a:cs typeface="Arial" pitchFamily="34" charset="0"/>
                <a:hlinkClick r:id="rId4">
                  <a:extLst>
                    <a:ext uri="{A12FA001-AC4F-418D-AE19-62706E023703}">
                      <ahyp:hlinkClr xmlns:ahyp="http://schemas.microsoft.com/office/drawing/2018/hyperlinkcolor" val="tx"/>
                    </a:ext>
                  </a:extLst>
                </a:hlinkClick>
              </a:rPr>
              <a:t>Florida Farm to School website</a:t>
            </a:r>
            <a:r>
              <a:rPr lang="en-US" sz="2400" dirty="0">
                <a:latin typeface="Arial" panose="020B0604020202020204" pitchFamily="34" charset="0"/>
                <a:cs typeface="Arial" pitchFamily="34" charset="0"/>
              </a:rPr>
              <a:t>.</a:t>
            </a:r>
          </a:p>
        </p:txBody>
      </p:sp>
    </p:spTree>
    <p:extLst>
      <p:ext uri="{BB962C8B-B14F-4D97-AF65-F5344CB8AC3E}">
        <p14:creationId xmlns:p14="http://schemas.microsoft.com/office/powerpoint/2010/main" val="26361778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7921267-C060-5CF1-1883-F7C094FC609D}"/>
              </a:ext>
            </a:extLst>
          </p:cNvPr>
          <p:cNvPicPr>
            <a:picLocks noChangeAspect="1"/>
          </p:cNvPicPr>
          <p:nvPr/>
        </p:nvPicPr>
        <p:blipFill>
          <a:blip r:embed="rId3"/>
          <a:stretch>
            <a:fillRect/>
          </a:stretch>
        </p:blipFill>
        <p:spPr>
          <a:xfrm>
            <a:off x="0" y="0"/>
            <a:ext cx="12192000" cy="6858000"/>
          </a:xfrm>
          <a:prstGeom prst="rect">
            <a:avLst/>
          </a:prstGeom>
        </p:spPr>
      </p:pic>
      <p:sp>
        <p:nvSpPr>
          <p:cNvPr id="14" name="Title 7">
            <a:extLst>
              <a:ext uri="{FF2B5EF4-FFF2-40B4-BE49-F238E27FC236}">
                <a16:creationId xmlns:a16="http://schemas.microsoft.com/office/drawing/2014/main" id="{0EE8DA38-48E5-8B8E-1BE9-29F94EAFE885}"/>
              </a:ext>
            </a:extLst>
          </p:cNvPr>
          <p:cNvSpPr>
            <a:spLocks noGrp="1"/>
          </p:cNvSpPr>
          <p:nvPr>
            <p:ph type="title"/>
          </p:nvPr>
        </p:nvSpPr>
        <p:spPr>
          <a:xfrm>
            <a:off x="4963885" y="903515"/>
            <a:ext cx="4811487" cy="620486"/>
          </a:xfrm>
        </p:spPr>
        <p:txBody>
          <a:bodyPr>
            <a:normAutofit/>
          </a:bodyPr>
          <a:lstStyle/>
          <a:p>
            <a:r>
              <a:rPr lang="en-US" sz="3600" dirty="0">
                <a:solidFill>
                  <a:srgbClr val="EBAA4B"/>
                </a:solidFill>
                <a:latin typeface="Arial Black" pitchFamily="34" charset="0"/>
              </a:rPr>
              <a:t>FUN FACTS</a:t>
            </a:r>
          </a:p>
        </p:txBody>
      </p:sp>
      <p:pic>
        <p:nvPicPr>
          <p:cNvPr id="3" name="Picture 2">
            <a:extLst>
              <a:ext uri="{FF2B5EF4-FFF2-40B4-BE49-F238E27FC236}">
                <a16:creationId xmlns:a16="http://schemas.microsoft.com/office/drawing/2014/main" id="{2115A024-0CF2-54EC-27E8-400B51D41ED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0"/>
            <a:ext cx="4452257" cy="6672943"/>
          </a:xfrm>
          <a:prstGeom prst="rect">
            <a:avLst/>
          </a:prstGeom>
        </p:spPr>
      </p:pic>
      <p:sp>
        <p:nvSpPr>
          <p:cNvPr id="15" name="Content Placeholder 3">
            <a:extLst>
              <a:ext uri="{FF2B5EF4-FFF2-40B4-BE49-F238E27FC236}">
                <a16:creationId xmlns:a16="http://schemas.microsoft.com/office/drawing/2014/main" id="{A5F99A97-B02A-3BC8-3E48-C5ACB13FBB08}"/>
              </a:ext>
            </a:extLst>
          </p:cNvPr>
          <p:cNvSpPr>
            <a:spLocks noGrp="1"/>
          </p:cNvSpPr>
          <p:nvPr>
            <p:ph idx="1"/>
          </p:nvPr>
        </p:nvSpPr>
        <p:spPr>
          <a:xfrm>
            <a:off x="4818453" y="2037803"/>
            <a:ext cx="6437376" cy="4090854"/>
          </a:xfrm>
        </p:spPr>
        <p:txBody>
          <a:bodyPr>
            <a:normAutofit/>
          </a:bodyPr>
          <a:lstStyle/>
          <a:p>
            <a:pPr>
              <a:spcBef>
                <a:spcPts val="1900"/>
              </a:spcBef>
              <a:buClr>
                <a:schemeClr val="tx2">
                  <a:lumMod val="50000"/>
                  <a:lumOff val="50000"/>
                </a:schemeClr>
              </a:buClr>
            </a:pPr>
            <a:r>
              <a:rPr lang="en-US" sz="2400" dirty="0">
                <a:latin typeface="Arial" charset="0"/>
                <a:ea typeface="Arial" charset="0"/>
                <a:cs typeface="Arial" charset="0"/>
              </a:rPr>
              <a:t>Cauliflower can be eaten raw, mashed, or even turned into a healthy pizza crust!</a:t>
            </a:r>
          </a:p>
          <a:p>
            <a:pPr>
              <a:spcBef>
                <a:spcPts val="1900"/>
              </a:spcBef>
              <a:buClr>
                <a:schemeClr val="tx2">
                  <a:lumMod val="50000"/>
                  <a:lumOff val="50000"/>
                </a:schemeClr>
              </a:buClr>
            </a:pPr>
            <a:r>
              <a:rPr lang="en-US" sz="2400" dirty="0">
                <a:latin typeface="Arial" charset="0"/>
                <a:ea typeface="Arial" charset="0"/>
                <a:cs typeface="Arial" charset="0"/>
              </a:rPr>
              <a:t>When you eat cauliflower, you are eating a flower! The part we eat is the head.</a:t>
            </a:r>
          </a:p>
          <a:p>
            <a:pPr>
              <a:spcBef>
                <a:spcPts val="1900"/>
              </a:spcBef>
              <a:buClr>
                <a:schemeClr val="tx2">
                  <a:lumMod val="50000"/>
                  <a:lumOff val="50000"/>
                </a:schemeClr>
              </a:buClr>
            </a:pPr>
            <a:r>
              <a:rPr lang="en-US" sz="2400" dirty="0">
                <a:latin typeface="Arial" charset="0"/>
                <a:ea typeface="Arial" charset="0"/>
                <a:cs typeface="Arial" charset="0"/>
              </a:rPr>
              <a:t>Cauliflower became an important crop in the United States in 1925.</a:t>
            </a:r>
          </a:p>
        </p:txBody>
      </p:sp>
    </p:spTree>
    <p:extLst>
      <p:ext uri="{BB962C8B-B14F-4D97-AF65-F5344CB8AC3E}">
        <p14:creationId xmlns:p14="http://schemas.microsoft.com/office/powerpoint/2010/main" val="2468210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700C001-4EA0-54EF-D317-01ED0E4D3F43}"/>
              </a:ext>
            </a:extLst>
          </p:cNvPr>
          <p:cNvPicPr>
            <a:picLocks noChangeAspect="1"/>
          </p:cNvPicPr>
          <p:nvPr/>
        </p:nvPicPr>
        <p:blipFill>
          <a:blip r:embed="rId3"/>
          <a:stretch>
            <a:fillRect/>
          </a:stretch>
        </p:blipFill>
        <p:spPr>
          <a:xfrm>
            <a:off x="0" y="0"/>
            <a:ext cx="12192000" cy="6858000"/>
          </a:xfrm>
          <a:prstGeom prst="rect">
            <a:avLst/>
          </a:prstGeom>
        </p:spPr>
      </p:pic>
      <p:sp>
        <p:nvSpPr>
          <p:cNvPr id="7" name="Title 7">
            <a:extLst>
              <a:ext uri="{FF2B5EF4-FFF2-40B4-BE49-F238E27FC236}">
                <a16:creationId xmlns:a16="http://schemas.microsoft.com/office/drawing/2014/main" id="{7B6B804F-B938-F815-AB50-64B99A37E3C9}"/>
              </a:ext>
            </a:extLst>
          </p:cNvPr>
          <p:cNvSpPr>
            <a:spLocks noGrp="1"/>
          </p:cNvSpPr>
          <p:nvPr>
            <p:ph type="title"/>
          </p:nvPr>
        </p:nvSpPr>
        <p:spPr>
          <a:xfrm>
            <a:off x="546101" y="453450"/>
            <a:ext cx="4312338" cy="1452467"/>
          </a:xfrm>
        </p:spPr>
        <p:txBody>
          <a:bodyPr>
            <a:normAutofit/>
          </a:bodyPr>
          <a:lstStyle/>
          <a:p>
            <a:pPr algn="ctr"/>
            <a:r>
              <a:rPr lang="en-US" sz="4400" dirty="0">
                <a:solidFill>
                  <a:srgbClr val="EBAA4B"/>
                </a:solidFill>
                <a:latin typeface="Arial Black" pitchFamily="34" charset="0"/>
              </a:rPr>
              <a:t>Spot it on the map</a:t>
            </a:r>
          </a:p>
        </p:txBody>
      </p:sp>
      <p:sp>
        <p:nvSpPr>
          <p:cNvPr id="10" name="Content Placeholder 8">
            <a:extLst>
              <a:ext uri="{FF2B5EF4-FFF2-40B4-BE49-F238E27FC236}">
                <a16:creationId xmlns:a16="http://schemas.microsoft.com/office/drawing/2014/main" id="{48FB77F3-9128-940D-43AE-6DD5A980DCD2}"/>
              </a:ext>
            </a:extLst>
          </p:cNvPr>
          <p:cNvSpPr>
            <a:spLocks noGrp="1"/>
          </p:cNvSpPr>
          <p:nvPr>
            <p:ph idx="1"/>
          </p:nvPr>
        </p:nvSpPr>
        <p:spPr>
          <a:xfrm>
            <a:off x="980622" y="2715528"/>
            <a:ext cx="3443296" cy="1606102"/>
          </a:xfrm>
        </p:spPr>
        <p:txBody>
          <a:bodyPr>
            <a:normAutofit/>
          </a:bodyPr>
          <a:lstStyle/>
          <a:p>
            <a:pPr marL="0" lvl="0" indent="0" algn="ctr">
              <a:lnSpc>
                <a:spcPct val="100000"/>
              </a:lnSpc>
              <a:spcBef>
                <a:spcPts val="0"/>
              </a:spcBef>
              <a:buClrTx/>
              <a:buNone/>
              <a:defRPr/>
            </a:pPr>
            <a:r>
              <a:rPr lang="en-US" sz="2800" dirty="0">
                <a:solidFill>
                  <a:schemeClr val="tx1"/>
                </a:solidFill>
                <a:latin typeface="Arial" panose="020B0604020202020204" pitchFamily="34" charset="0"/>
                <a:cs typeface="Arial" panose="020B0604020202020204" pitchFamily="34" charset="0"/>
              </a:rPr>
              <a:t>Cauliflower is chiefly grown in West Central Florida</a:t>
            </a:r>
          </a:p>
        </p:txBody>
      </p:sp>
      <p:pic>
        <p:nvPicPr>
          <p:cNvPr id="11" name="Picture 10">
            <a:extLst>
              <a:ext uri="{FF2B5EF4-FFF2-40B4-BE49-F238E27FC236}">
                <a16:creationId xmlns:a16="http://schemas.microsoft.com/office/drawing/2014/main" id="{4E02FBF2-FC9F-08A2-1287-49CCB5C616A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519451" y="-11693"/>
            <a:ext cx="6672549" cy="6672549"/>
          </a:xfrm>
          <a:prstGeom prst="rect">
            <a:avLst/>
          </a:prstGeom>
        </p:spPr>
      </p:pic>
      <p:pic>
        <p:nvPicPr>
          <p:cNvPr id="3" name="Picture 2">
            <a:extLst>
              <a:ext uri="{FF2B5EF4-FFF2-40B4-BE49-F238E27FC236}">
                <a16:creationId xmlns:a16="http://schemas.microsoft.com/office/drawing/2014/main" id="{4692E1B6-671F-1193-EA10-6848AA6CBB8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5841958" y="3823167"/>
            <a:ext cx="2674734" cy="2497780"/>
          </a:xfrm>
          <a:prstGeom prst="rect">
            <a:avLst/>
          </a:prstGeom>
        </p:spPr>
      </p:pic>
      <p:pic>
        <p:nvPicPr>
          <p:cNvPr id="5" name="Graphic 4" descr="Back with solid fill">
            <a:extLst>
              <a:ext uri="{FF2B5EF4-FFF2-40B4-BE49-F238E27FC236}">
                <a16:creationId xmlns:a16="http://schemas.microsoft.com/office/drawing/2014/main" id="{CEF72CAD-7322-8E29-6F23-3D9721DDF83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21047266">
            <a:off x="7826828" y="3431492"/>
            <a:ext cx="1083325" cy="1083325"/>
          </a:xfrm>
          <a:prstGeom prst="rect">
            <a:avLst/>
          </a:prstGeom>
        </p:spPr>
      </p:pic>
    </p:spTree>
    <p:extLst>
      <p:ext uri="{BB962C8B-B14F-4D97-AF65-F5344CB8AC3E}">
        <p14:creationId xmlns:p14="http://schemas.microsoft.com/office/powerpoint/2010/main" val="504974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8417CD9-9983-41F4-3A31-93E1D6E9054B}"/>
              </a:ext>
            </a:extLst>
          </p:cNvPr>
          <p:cNvPicPr>
            <a:picLocks noChangeAspect="1"/>
          </p:cNvPicPr>
          <p:nvPr/>
        </p:nvPicPr>
        <p:blipFill>
          <a:blip r:embed="rId3"/>
          <a:stretch>
            <a:fillRect/>
          </a:stretch>
        </p:blipFill>
        <p:spPr>
          <a:xfrm>
            <a:off x="0" y="0"/>
            <a:ext cx="12192000" cy="6858000"/>
          </a:xfrm>
          <a:prstGeom prst="rect">
            <a:avLst/>
          </a:prstGeom>
        </p:spPr>
      </p:pic>
      <p:sp>
        <p:nvSpPr>
          <p:cNvPr id="12" name="Title 7">
            <a:extLst>
              <a:ext uri="{FF2B5EF4-FFF2-40B4-BE49-F238E27FC236}">
                <a16:creationId xmlns:a16="http://schemas.microsoft.com/office/drawing/2014/main" id="{2A8F81AD-973F-3B7C-DE07-9A841A9CD90C}"/>
              </a:ext>
            </a:extLst>
          </p:cNvPr>
          <p:cNvSpPr>
            <a:spLocks noGrp="1"/>
          </p:cNvSpPr>
          <p:nvPr>
            <p:ph type="title"/>
          </p:nvPr>
        </p:nvSpPr>
        <p:spPr>
          <a:xfrm>
            <a:off x="4516371" y="644107"/>
            <a:ext cx="7104185" cy="354012"/>
          </a:xfrm>
        </p:spPr>
        <p:txBody>
          <a:bodyPr>
            <a:normAutofit fontScale="90000"/>
          </a:bodyPr>
          <a:lstStyle/>
          <a:p>
            <a:pPr algn="ctr"/>
            <a:r>
              <a:rPr lang="en-US" dirty="0">
                <a:solidFill>
                  <a:srgbClr val="EBAA4B"/>
                </a:solidFill>
                <a:latin typeface="Arial Black" pitchFamily="34" charset="0"/>
              </a:rPr>
              <a:t>Have you tried a Florida cauliflower?</a:t>
            </a:r>
          </a:p>
        </p:txBody>
      </p:sp>
      <p:sp>
        <p:nvSpPr>
          <p:cNvPr id="13" name="Content Placeholder 8">
            <a:extLst>
              <a:ext uri="{FF2B5EF4-FFF2-40B4-BE49-F238E27FC236}">
                <a16:creationId xmlns:a16="http://schemas.microsoft.com/office/drawing/2014/main" id="{5CB2A51A-1B40-DCD8-9709-57E971809B38}"/>
              </a:ext>
            </a:extLst>
          </p:cNvPr>
          <p:cNvSpPr>
            <a:spLocks noGrp="1"/>
          </p:cNvSpPr>
          <p:nvPr>
            <p:ph idx="1"/>
          </p:nvPr>
        </p:nvSpPr>
        <p:spPr>
          <a:xfrm>
            <a:off x="5075536" y="1410172"/>
            <a:ext cx="5985853" cy="3152718"/>
          </a:xfrm>
        </p:spPr>
        <p:txBody>
          <a:bodyPr>
            <a:normAutofit/>
          </a:bodyPr>
          <a:lstStyle/>
          <a:p>
            <a:pPr marL="0" indent="0" algn="ctr">
              <a:lnSpc>
                <a:spcPct val="100000"/>
              </a:lnSpc>
              <a:buClr>
                <a:schemeClr val="tx2">
                  <a:lumMod val="25000"/>
                  <a:lumOff val="75000"/>
                </a:schemeClr>
              </a:buClr>
              <a:buNone/>
            </a:pPr>
            <a:endParaRPr lang="en-US" sz="2400" b="1" dirty="0">
              <a:latin typeface="Arial" charset="0"/>
              <a:ea typeface="Arial" charset="0"/>
              <a:cs typeface="Arial" charset="0"/>
            </a:endParaRPr>
          </a:p>
          <a:p>
            <a:pPr marL="0" marR="41910" indent="0" algn="ctr">
              <a:lnSpc>
                <a:spcPct val="100000"/>
              </a:lnSpc>
              <a:buNone/>
            </a:pPr>
            <a:r>
              <a:rPr lang="en-US" sz="2400" dirty="0">
                <a:latin typeface="Arial" charset="0"/>
                <a:ea typeface="Arial" charset="0"/>
                <a:cs typeface="Arial" charset="0"/>
              </a:rPr>
              <a:t>Cauliflower, a cruciferous vegetable, is a member of the cabbage family.</a:t>
            </a:r>
          </a:p>
          <a:p>
            <a:pPr marL="0" marR="41910" indent="0" algn="ctr">
              <a:lnSpc>
                <a:spcPct val="100000"/>
              </a:lnSpc>
              <a:buNone/>
            </a:pPr>
            <a:endParaRPr lang="en-US" sz="2400" b="1" dirty="0">
              <a:latin typeface="Arial" charset="0"/>
              <a:ea typeface="Arial" charset="0"/>
              <a:cs typeface="Arial" charset="0"/>
            </a:endParaRPr>
          </a:p>
          <a:p>
            <a:pPr marL="0" marR="41910" indent="0" algn="ctr">
              <a:lnSpc>
                <a:spcPct val="100000"/>
              </a:lnSpc>
              <a:buNone/>
            </a:pPr>
            <a:r>
              <a:rPr lang="en-US" sz="2400" b="1" dirty="0">
                <a:latin typeface="Arial" charset="0"/>
                <a:ea typeface="Arial" charset="0"/>
                <a:cs typeface="Arial" charset="0"/>
              </a:rPr>
              <a:t>Cauliflower’s growing season in Florida is from October to April with an abundant supply in March.</a:t>
            </a:r>
          </a:p>
          <a:p>
            <a:pPr marL="0" indent="0" algn="ctr">
              <a:lnSpc>
                <a:spcPct val="100000"/>
              </a:lnSpc>
              <a:buClr>
                <a:schemeClr val="tx2">
                  <a:lumMod val="25000"/>
                  <a:lumOff val="75000"/>
                </a:schemeClr>
              </a:buClr>
              <a:buNone/>
            </a:pPr>
            <a:endParaRPr lang="en-US" b="1" dirty="0">
              <a:latin typeface="Arial" charset="0"/>
              <a:ea typeface="Arial" charset="0"/>
              <a:cs typeface="Arial" charset="0"/>
            </a:endParaRPr>
          </a:p>
        </p:txBody>
      </p:sp>
      <p:sp>
        <p:nvSpPr>
          <p:cNvPr id="14" name="Rounded Rectangular Callout 5">
            <a:extLst>
              <a:ext uri="{FF2B5EF4-FFF2-40B4-BE49-F238E27FC236}">
                <a16:creationId xmlns:a16="http://schemas.microsoft.com/office/drawing/2014/main" id="{555B7659-D361-52FB-2ABA-B122EADC07B0}"/>
              </a:ext>
            </a:extLst>
          </p:cNvPr>
          <p:cNvSpPr/>
          <p:nvPr/>
        </p:nvSpPr>
        <p:spPr>
          <a:xfrm>
            <a:off x="7903674" y="5031458"/>
            <a:ext cx="3448891" cy="796122"/>
          </a:xfrm>
          <a:prstGeom prst="wedgeRoundRectCallout">
            <a:avLst>
              <a:gd name="adj1" fmla="val -44447"/>
              <a:gd name="adj2" fmla="val 92877"/>
              <a:gd name="adj3" fmla="val 16667"/>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dirty="0">
                <a:latin typeface="Arial" pitchFamily="34" charset="0"/>
                <a:cs typeface="Arial" pitchFamily="34" charset="0"/>
              </a:rPr>
              <a:t>Look for this logo to find Florida-grown cauliflower!</a:t>
            </a:r>
          </a:p>
        </p:txBody>
      </p:sp>
      <p:pic>
        <p:nvPicPr>
          <p:cNvPr id="15" name="Picture 14">
            <a:extLst>
              <a:ext uri="{FF2B5EF4-FFF2-40B4-BE49-F238E27FC236}">
                <a16:creationId xmlns:a16="http://schemas.microsoft.com/office/drawing/2014/main" id="{685B1256-BE3C-705B-6DDF-44A9C30998C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744" t="-8056" r="-2276" b="-6749"/>
          <a:stretch/>
        </p:blipFill>
        <p:spPr>
          <a:xfrm>
            <a:off x="4873572" y="4644134"/>
            <a:ext cx="3194892" cy="1570770"/>
          </a:xfrm>
          <a:prstGeom prst="roundRect">
            <a:avLst/>
          </a:prstGeom>
          <a:solidFill>
            <a:schemeClr val="bg1"/>
          </a:solidFill>
        </p:spPr>
      </p:pic>
    </p:spTree>
    <p:extLst>
      <p:ext uri="{BB962C8B-B14F-4D97-AF65-F5344CB8AC3E}">
        <p14:creationId xmlns:p14="http://schemas.microsoft.com/office/powerpoint/2010/main" val="29477239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FDF3A0C-06D7-74F1-2217-BBCF7FA78E31}"/>
              </a:ext>
            </a:extLst>
          </p:cNvPr>
          <p:cNvPicPr>
            <a:picLocks noChangeAspect="1"/>
          </p:cNvPicPr>
          <p:nvPr/>
        </p:nvPicPr>
        <p:blipFill>
          <a:blip r:embed="rId3"/>
          <a:stretch>
            <a:fillRect/>
          </a:stretch>
        </p:blipFill>
        <p:spPr>
          <a:xfrm>
            <a:off x="0" y="0"/>
            <a:ext cx="12192000" cy="6858000"/>
          </a:xfrm>
          <a:prstGeom prst="rect">
            <a:avLst/>
          </a:prstGeom>
        </p:spPr>
      </p:pic>
      <p:sp>
        <p:nvSpPr>
          <p:cNvPr id="18" name="Rectangle 17">
            <a:extLst>
              <a:ext uri="{FF2B5EF4-FFF2-40B4-BE49-F238E27FC236}">
                <a16:creationId xmlns:a16="http://schemas.microsoft.com/office/drawing/2014/main" id="{A50BC9A7-A172-4E70-87D4-6AFDD06C37BA}"/>
              </a:ext>
            </a:extLst>
          </p:cNvPr>
          <p:cNvSpPr/>
          <p:nvPr/>
        </p:nvSpPr>
        <p:spPr>
          <a:xfrm>
            <a:off x="5480989" y="0"/>
            <a:ext cx="6711011" cy="6654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7">
            <a:extLst>
              <a:ext uri="{FF2B5EF4-FFF2-40B4-BE49-F238E27FC236}">
                <a16:creationId xmlns:a16="http://schemas.microsoft.com/office/drawing/2014/main" id="{B324E113-BB00-80BE-9EC8-5B9A31F87B12}"/>
              </a:ext>
            </a:extLst>
          </p:cNvPr>
          <p:cNvSpPr>
            <a:spLocks noGrp="1"/>
          </p:cNvSpPr>
          <p:nvPr>
            <p:ph type="title"/>
          </p:nvPr>
        </p:nvSpPr>
        <p:spPr>
          <a:xfrm>
            <a:off x="468007" y="337912"/>
            <a:ext cx="5012983" cy="358774"/>
          </a:xfrm>
        </p:spPr>
        <p:txBody>
          <a:bodyPr>
            <a:noAutofit/>
          </a:bodyPr>
          <a:lstStyle/>
          <a:p>
            <a:r>
              <a:rPr lang="en-US" sz="2400" dirty="0">
                <a:solidFill>
                  <a:srgbClr val="EBAA4B"/>
                </a:solidFill>
                <a:latin typeface="Arial Black" pitchFamily="34" charset="0"/>
              </a:rPr>
              <a:t>Rainbow cauliflower</a:t>
            </a:r>
          </a:p>
        </p:txBody>
      </p:sp>
      <p:sp>
        <p:nvSpPr>
          <p:cNvPr id="22" name="Content Placeholder 11">
            <a:extLst>
              <a:ext uri="{FF2B5EF4-FFF2-40B4-BE49-F238E27FC236}">
                <a16:creationId xmlns:a16="http://schemas.microsoft.com/office/drawing/2014/main" id="{7EFDBE8A-89ED-E597-41C6-237D72C84742}"/>
              </a:ext>
            </a:extLst>
          </p:cNvPr>
          <p:cNvSpPr>
            <a:spLocks noGrp="1"/>
          </p:cNvSpPr>
          <p:nvPr>
            <p:ph idx="1"/>
          </p:nvPr>
        </p:nvSpPr>
        <p:spPr>
          <a:xfrm>
            <a:off x="936444" y="2103668"/>
            <a:ext cx="3466507" cy="2446852"/>
          </a:xfrm>
        </p:spPr>
        <p:txBody>
          <a:bodyPr>
            <a:noAutofit/>
          </a:bodyPr>
          <a:lstStyle/>
          <a:p>
            <a:pPr marL="0" lvl="0" indent="0" algn="ctr">
              <a:lnSpc>
                <a:spcPct val="100000"/>
              </a:lnSpc>
              <a:buClr>
                <a:schemeClr val="tx2">
                  <a:lumMod val="25000"/>
                  <a:lumOff val="75000"/>
                </a:schemeClr>
              </a:buClr>
              <a:buNone/>
            </a:pPr>
            <a:r>
              <a:rPr lang="en-US" sz="2800" dirty="0">
                <a:solidFill>
                  <a:schemeClr val="tx1"/>
                </a:solidFill>
                <a:latin typeface="Arial" charset="0"/>
                <a:ea typeface="Arial" charset="0"/>
                <a:cs typeface="Arial" charset="0"/>
              </a:rPr>
              <a:t>We usually eat white cauliflower, but this vegetable can also be </a:t>
            </a:r>
            <a:r>
              <a:rPr lang="en-US" sz="2800" b="1" dirty="0">
                <a:solidFill>
                  <a:schemeClr val="tx1"/>
                </a:solidFill>
                <a:latin typeface="Arial" charset="0"/>
                <a:ea typeface="Arial" charset="0"/>
                <a:cs typeface="Arial" charset="0"/>
              </a:rPr>
              <a:t>green, yellow, or purple!</a:t>
            </a:r>
            <a:endParaRPr lang="en-US" sz="2800" dirty="0">
              <a:solidFill>
                <a:schemeClr val="tx1"/>
              </a:solidFill>
              <a:latin typeface="Arial" charset="0"/>
              <a:ea typeface="Arial" charset="0"/>
              <a:cs typeface="Arial" charset="0"/>
            </a:endParaRPr>
          </a:p>
        </p:txBody>
      </p:sp>
      <p:pic>
        <p:nvPicPr>
          <p:cNvPr id="3" name="Picture 2">
            <a:extLst>
              <a:ext uri="{FF2B5EF4-FFF2-40B4-BE49-F238E27FC236}">
                <a16:creationId xmlns:a16="http://schemas.microsoft.com/office/drawing/2014/main" id="{4EB75204-4995-DFE2-8A8B-A55D7EC43E2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17044" y="1553029"/>
            <a:ext cx="6438900" cy="4318000"/>
          </a:xfrm>
          <a:prstGeom prst="rect">
            <a:avLst/>
          </a:prstGeom>
        </p:spPr>
      </p:pic>
    </p:spTree>
    <p:extLst>
      <p:ext uri="{BB962C8B-B14F-4D97-AF65-F5344CB8AC3E}">
        <p14:creationId xmlns:p14="http://schemas.microsoft.com/office/powerpoint/2010/main" val="10139148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4E17BFD-E3E5-3B25-C40D-062D684D6702}"/>
              </a:ext>
            </a:extLst>
          </p:cNvPr>
          <p:cNvPicPr>
            <a:picLocks noChangeAspect="1"/>
          </p:cNvPicPr>
          <p:nvPr/>
        </p:nvPicPr>
        <p:blipFill>
          <a:blip r:embed="rId3"/>
          <a:stretch>
            <a:fillRect/>
          </a:stretch>
        </p:blipFill>
        <p:spPr>
          <a:xfrm>
            <a:off x="0" y="0"/>
            <a:ext cx="12192000" cy="6858000"/>
          </a:xfrm>
          <a:prstGeom prst="rect">
            <a:avLst/>
          </a:prstGeom>
        </p:spPr>
      </p:pic>
      <p:sp>
        <p:nvSpPr>
          <p:cNvPr id="9" name="Title 7">
            <a:extLst>
              <a:ext uri="{FF2B5EF4-FFF2-40B4-BE49-F238E27FC236}">
                <a16:creationId xmlns:a16="http://schemas.microsoft.com/office/drawing/2014/main" id="{77426B84-D4EB-5C74-ECC9-DBE7286ED2EE}"/>
              </a:ext>
            </a:extLst>
          </p:cNvPr>
          <p:cNvSpPr>
            <a:spLocks noGrp="1"/>
          </p:cNvSpPr>
          <p:nvPr>
            <p:ph type="ctrTitle"/>
          </p:nvPr>
        </p:nvSpPr>
        <p:spPr>
          <a:xfrm>
            <a:off x="1968652" y="578123"/>
            <a:ext cx="8254696" cy="815248"/>
          </a:xfrm>
        </p:spPr>
        <p:txBody>
          <a:bodyPr>
            <a:noAutofit/>
          </a:bodyPr>
          <a:lstStyle/>
          <a:p>
            <a:r>
              <a:rPr lang="en-US" sz="4800" dirty="0">
                <a:solidFill>
                  <a:srgbClr val="EBAA4B"/>
                </a:solidFill>
                <a:latin typeface="Arial Black" pitchFamily="34" charset="0"/>
              </a:rPr>
              <a:t>Did You Know? </a:t>
            </a:r>
          </a:p>
        </p:txBody>
      </p:sp>
      <p:sp>
        <p:nvSpPr>
          <p:cNvPr id="11" name="Content Placeholder 8">
            <a:extLst>
              <a:ext uri="{FF2B5EF4-FFF2-40B4-BE49-F238E27FC236}">
                <a16:creationId xmlns:a16="http://schemas.microsoft.com/office/drawing/2014/main" id="{59480DE9-C142-8947-24D5-1FC1F517AB16}"/>
              </a:ext>
            </a:extLst>
          </p:cNvPr>
          <p:cNvSpPr txBox="1">
            <a:spLocks/>
          </p:cNvSpPr>
          <p:nvPr/>
        </p:nvSpPr>
        <p:spPr>
          <a:xfrm>
            <a:off x="610508" y="2678536"/>
            <a:ext cx="3983264" cy="2796978"/>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marL="0" indent="0" algn="ctr">
              <a:buClr>
                <a:srgbClr val="FFC000"/>
              </a:buClr>
              <a:buFont typeface="Arial" panose="020B0604020202020204" pitchFamily="34" charset="0"/>
              <a:buNone/>
            </a:pPr>
            <a:r>
              <a:rPr lang="en-US" sz="2400" b="1" dirty="0">
                <a:solidFill>
                  <a:schemeClr val="tx1"/>
                </a:solidFill>
                <a:latin typeface="Arial" panose="020B0604020202020204" pitchFamily="34" charset="0"/>
                <a:cs typeface="Arial" panose="020B0604020202020204" pitchFamily="34" charset="0"/>
              </a:rPr>
              <a:t>“Jacket Leaves” </a:t>
            </a:r>
            <a:r>
              <a:rPr lang="en-US" sz="2400" dirty="0">
                <a:solidFill>
                  <a:schemeClr val="tx1"/>
                </a:solidFill>
                <a:latin typeface="Arial" panose="020B0604020202020204" pitchFamily="34" charset="0"/>
                <a:cs typeface="Arial" panose="020B0604020202020204" pitchFamily="34" charset="0"/>
              </a:rPr>
              <a:t>are the green leaves surrounding the head of the cauliflower. They protect it from too much sun as it grows so that the flower stays white.</a:t>
            </a:r>
          </a:p>
        </p:txBody>
      </p:sp>
      <p:pic>
        <p:nvPicPr>
          <p:cNvPr id="3" name="Picture 2">
            <a:extLst>
              <a:ext uri="{FF2B5EF4-FFF2-40B4-BE49-F238E27FC236}">
                <a16:creationId xmlns:a16="http://schemas.microsoft.com/office/drawing/2014/main" id="{2A1F6D7D-1A37-264D-FE39-F1895465B3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49907" y="1915886"/>
            <a:ext cx="7142093" cy="4756718"/>
          </a:xfrm>
          <a:prstGeom prst="rect">
            <a:avLst/>
          </a:prstGeom>
        </p:spPr>
      </p:pic>
    </p:spTree>
    <p:extLst>
      <p:ext uri="{BB962C8B-B14F-4D97-AF65-F5344CB8AC3E}">
        <p14:creationId xmlns:p14="http://schemas.microsoft.com/office/powerpoint/2010/main" val="7224149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F59B6C2-0524-AF01-B3EB-8BD6EBDA2AD1}"/>
              </a:ext>
            </a:extLst>
          </p:cNvPr>
          <p:cNvPicPr>
            <a:picLocks noChangeAspect="1"/>
          </p:cNvPicPr>
          <p:nvPr/>
        </p:nvPicPr>
        <p:blipFill>
          <a:blip r:embed="rId3"/>
          <a:stretch>
            <a:fillRect/>
          </a:stretch>
        </p:blipFill>
        <p:spPr>
          <a:xfrm>
            <a:off x="0" y="0"/>
            <a:ext cx="12192000" cy="6858000"/>
          </a:xfrm>
          <a:prstGeom prst="rect">
            <a:avLst/>
          </a:prstGeom>
        </p:spPr>
      </p:pic>
      <p:sp>
        <p:nvSpPr>
          <p:cNvPr id="8" name="Title 7">
            <a:extLst>
              <a:ext uri="{FF2B5EF4-FFF2-40B4-BE49-F238E27FC236}">
                <a16:creationId xmlns:a16="http://schemas.microsoft.com/office/drawing/2014/main" id="{08C4585A-FE1F-4533-4943-B4607D9046C2}"/>
              </a:ext>
            </a:extLst>
          </p:cNvPr>
          <p:cNvSpPr>
            <a:spLocks noGrp="1"/>
          </p:cNvSpPr>
          <p:nvPr>
            <p:ph type="title"/>
          </p:nvPr>
        </p:nvSpPr>
        <p:spPr>
          <a:xfrm>
            <a:off x="577849" y="379691"/>
            <a:ext cx="11036300" cy="354012"/>
          </a:xfrm>
        </p:spPr>
        <p:txBody>
          <a:bodyPr>
            <a:noAutofit/>
          </a:bodyPr>
          <a:lstStyle/>
          <a:p>
            <a:pPr algn="ctr"/>
            <a:r>
              <a:rPr lang="en-US" sz="3600" spc="-150" dirty="0">
                <a:solidFill>
                  <a:srgbClr val="EBAA4B"/>
                </a:solidFill>
                <a:latin typeface="Arial Black" pitchFamily="34" charset="0"/>
              </a:rPr>
              <a:t>Growing cauliflower</a:t>
            </a:r>
          </a:p>
        </p:txBody>
      </p:sp>
      <p:sp>
        <p:nvSpPr>
          <p:cNvPr id="9" name="Content Placeholder 8">
            <a:extLst>
              <a:ext uri="{FF2B5EF4-FFF2-40B4-BE49-F238E27FC236}">
                <a16:creationId xmlns:a16="http://schemas.microsoft.com/office/drawing/2014/main" id="{55DDB70B-0CB5-7ABB-B3B1-A04DA9A0C707}"/>
              </a:ext>
            </a:extLst>
          </p:cNvPr>
          <p:cNvSpPr>
            <a:spLocks noGrp="1"/>
          </p:cNvSpPr>
          <p:nvPr>
            <p:ph idx="1"/>
          </p:nvPr>
        </p:nvSpPr>
        <p:spPr>
          <a:xfrm>
            <a:off x="1206627" y="1244484"/>
            <a:ext cx="9778745" cy="1868830"/>
          </a:xfrm>
        </p:spPr>
        <p:txBody>
          <a:bodyPr>
            <a:normAutofit/>
          </a:bodyPr>
          <a:lstStyle/>
          <a:p>
            <a:pPr>
              <a:lnSpc>
                <a:spcPct val="100000"/>
              </a:lnSpc>
              <a:buClr>
                <a:schemeClr val="tx2">
                  <a:lumMod val="25000"/>
                  <a:lumOff val="75000"/>
                </a:schemeClr>
              </a:buClr>
            </a:pPr>
            <a:r>
              <a:rPr lang="en-US" sz="2400" dirty="0">
                <a:latin typeface="Arial" charset="0"/>
                <a:ea typeface="Arial" charset="0"/>
                <a:cs typeface="Arial" charset="0"/>
              </a:rPr>
              <a:t>Broccoli and cabbage grow similar to cauliflower, but cauliflower does not handle the cold as well as these other crops.</a:t>
            </a:r>
          </a:p>
          <a:p>
            <a:pPr>
              <a:lnSpc>
                <a:spcPct val="100000"/>
              </a:lnSpc>
              <a:buClr>
                <a:schemeClr val="tx2">
                  <a:lumMod val="25000"/>
                  <a:lumOff val="75000"/>
                </a:schemeClr>
              </a:buClr>
            </a:pPr>
            <a:r>
              <a:rPr lang="en-US" sz="2400" dirty="0">
                <a:latin typeface="Arial" charset="0"/>
                <a:ea typeface="Arial" charset="0"/>
                <a:cs typeface="Arial" charset="0"/>
              </a:rPr>
              <a:t>Cauliflower should be planted 18-24 inches apart and must have substantial soil moisture to grow.</a:t>
            </a:r>
          </a:p>
        </p:txBody>
      </p:sp>
    </p:spTree>
    <p:extLst>
      <p:ext uri="{BB962C8B-B14F-4D97-AF65-F5344CB8AC3E}">
        <p14:creationId xmlns:p14="http://schemas.microsoft.com/office/powerpoint/2010/main" val="29342444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1857E67-0902-675F-EF39-EBD076085BE4}"/>
              </a:ext>
            </a:extLst>
          </p:cNvPr>
          <p:cNvPicPr>
            <a:picLocks noChangeAspect="1"/>
          </p:cNvPicPr>
          <p:nvPr/>
        </p:nvPicPr>
        <p:blipFill>
          <a:blip r:embed="rId3"/>
          <a:stretch>
            <a:fill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43881BCB-1F5F-F3B6-EBA2-24B489751BED}"/>
              </a:ext>
            </a:extLst>
          </p:cNvPr>
          <p:cNvSpPr/>
          <p:nvPr/>
        </p:nvSpPr>
        <p:spPr>
          <a:xfrm>
            <a:off x="5243168" y="405461"/>
            <a:ext cx="6596743" cy="5943600"/>
          </a:xfrm>
          <a:prstGeom prst="rect">
            <a:avLst/>
          </a:prstGeom>
          <a:solidFill>
            <a:srgbClr val="EBAA4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C000"/>
              </a:solidFill>
            </a:endParaRPr>
          </a:p>
        </p:txBody>
      </p:sp>
      <p:sp>
        <p:nvSpPr>
          <p:cNvPr id="5" name="Title 16">
            <a:extLst>
              <a:ext uri="{FF2B5EF4-FFF2-40B4-BE49-F238E27FC236}">
                <a16:creationId xmlns:a16="http://schemas.microsoft.com/office/drawing/2014/main" id="{AB78B920-7D03-69E9-C47F-466E3AA17011}"/>
              </a:ext>
            </a:extLst>
          </p:cNvPr>
          <p:cNvSpPr>
            <a:spLocks noGrp="1"/>
          </p:cNvSpPr>
          <p:nvPr>
            <p:ph type="ctrTitle"/>
          </p:nvPr>
        </p:nvSpPr>
        <p:spPr>
          <a:xfrm>
            <a:off x="294706" y="841050"/>
            <a:ext cx="4489439" cy="905691"/>
          </a:xfrm>
        </p:spPr>
        <p:txBody>
          <a:bodyPr>
            <a:noAutofit/>
          </a:bodyPr>
          <a:lstStyle/>
          <a:p>
            <a:pPr algn="ctr"/>
            <a:r>
              <a:rPr lang="en-US" sz="4000" spc="0" dirty="0">
                <a:solidFill>
                  <a:srgbClr val="EBAA4B"/>
                </a:solidFill>
                <a:latin typeface="Arial Black" pitchFamily="34" charset="0"/>
              </a:rPr>
              <a:t>BRAIN BREAK</a:t>
            </a:r>
            <a:br>
              <a:rPr lang="en-US" sz="4000" spc="0" dirty="0">
                <a:solidFill>
                  <a:srgbClr val="EBAA4B"/>
                </a:solidFill>
                <a:latin typeface="Arial Black" pitchFamily="34" charset="0"/>
              </a:rPr>
            </a:br>
            <a:r>
              <a:rPr lang="en-US" sz="4000" spc="0" dirty="0">
                <a:solidFill>
                  <a:srgbClr val="EBAA4B"/>
                </a:solidFill>
                <a:latin typeface="Arial Black" pitchFamily="34" charset="0"/>
              </a:rPr>
              <a:t>Fresh Find</a:t>
            </a:r>
          </a:p>
        </p:txBody>
      </p:sp>
      <p:sp>
        <p:nvSpPr>
          <p:cNvPr id="6" name="Text Placeholder 18">
            <a:extLst>
              <a:ext uri="{FF2B5EF4-FFF2-40B4-BE49-F238E27FC236}">
                <a16:creationId xmlns:a16="http://schemas.microsoft.com/office/drawing/2014/main" id="{94F9475C-D164-397F-5B4F-A85722D76920}"/>
              </a:ext>
            </a:extLst>
          </p:cNvPr>
          <p:cNvSpPr txBox="1">
            <a:spLocks/>
          </p:cNvSpPr>
          <p:nvPr/>
        </p:nvSpPr>
        <p:spPr>
          <a:xfrm>
            <a:off x="471487" y="2045127"/>
            <a:ext cx="2293483" cy="2512576"/>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marL="342900" indent="-342900">
              <a:spcBef>
                <a:spcPts val="0"/>
              </a:spcBef>
              <a:spcAft>
                <a:spcPts val="600"/>
              </a:spcAft>
              <a:buClr>
                <a:srgbClr val="FFC000"/>
              </a:buClr>
            </a:pPr>
            <a:r>
              <a:rPr lang="en-US" sz="2400" b="1" dirty="0">
                <a:solidFill>
                  <a:srgbClr val="EBAA4B"/>
                </a:solidFill>
                <a:latin typeface="Arial" pitchFamily="34" charset="0"/>
                <a:cs typeface="Arial" pitchFamily="34" charset="0"/>
              </a:rPr>
              <a:t>Flower</a:t>
            </a:r>
          </a:p>
          <a:p>
            <a:pPr marL="342900" indent="-342900">
              <a:spcBef>
                <a:spcPts val="0"/>
              </a:spcBef>
              <a:spcAft>
                <a:spcPts val="600"/>
              </a:spcAft>
              <a:buClr>
                <a:srgbClr val="FFC000"/>
              </a:buClr>
            </a:pPr>
            <a:r>
              <a:rPr lang="en-US" sz="2400" b="1" dirty="0">
                <a:solidFill>
                  <a:srgbClr val="EBAA4B"/>
                </a:solidFill>
                <a:latin typeface="Arial" pitchFamily="34" charset="0"/>
                <a:cs typeface="Arial" pitchFamily="34" charset="0"/>
              </a:rPr>
              <a:t>Vitamin</a:t>
            </a:r>
          </a:p>
          <a:p>
            <a:pPr marL="342900" indent="-342900">
              <a:spcBef>
                <a:spcPts val="0"/>
              </a:spcBef>
              <a:spcAft>
                <a:spcPts val="600"/>
              </a:spcAft>
              <a:buClr>
                <a:srgbClr val="FFC000"/>
              </a:buClr>
            </a:pPr>
            <a:r>
              <a:rPr lang="en-US" sz="2400" b="1" dirty="0">
                <a:solidFill>
                  <a:srgbClr val="EBAA4B"/>
                </a:solidFill>
                <a:latin typeface="Arial" pitchFamily="34" charset="0"/>
                <a:cs typeface="Arial" pitchFamily="34" charset="0"/>
              </a:rPr>
              <a:t>Vegetable</a:t>
            </a:r>
          </a:p>
          <a:p>
            <a:pPr marL="342900" indent="-342900">
              <a:spcBef>
                <a:spcPts val="0"/>
              </a:spcBef>
              <a:spcAft>
                <a:spcPts val="600"/>
              </a:spcAft>
              <a:buClr>
                <a:srgbClr val="FFC000"/>
              </a:buClr>
            </a:pPr>
            <a:r>
              <a:rPr lang="en-US" sz="2400" b="1" dirty="0">
                <a:solidFill>
                  <a:srgbClr val="EBAA4B"/>
                </a:solidFill>
                <a:latin typeface="Arial" pitchFamily="34" charset="0"/>
                <a:cs typeface="Arial" pitchFamily="34" charset="0"/>
              </a:rPr>
              <a:t>Cauliflower</a:t>
            </a:r>
          </a:p>
        </p:txBody>
      </p:sp>
      <p:pic>
        <p:nvPicPr>
          <p:cNvPr id="7" name="Picture 6">
            <a:extLst>
              <a:ext uri="{FF2B5EF4-FFF2-40B4-BE49-F238E27FC236}">
                <a16:creationId xmlns:a16="http://schemas.microsoft.com/office/drawing/2014/main" id="{5297BB0B-D246-8B7F-FF3E-D560BF3DC79A}"/>
              </a:ext>
            </a:extLst>
          </p:cNvPr>
          <p:cNvPicPr>
            <a:picLocks noChangeAspect="1"/>
          </p:cNvPicPr>
          <p:nvPr/>
        </p:nvPicPr>
        <p:blipFill rotWithShape="1">
          <a:blip r:embed="rId4"/>
          <a:srcRect l="7094" t="31293" r="27675" b="24651"/>
          <a:stretch/>
        </p:blipFill>
        <p:spPr>
          <a:xfrm>
            <a:off x="5591050" y="850293"/>
            <a:ext cx="5900978" cy="5157414"/>
          </a:xfrm>
          <a:prstGeom prst="rect">
            <a:avLst/>
          </a:prstGeom>
          <a:solidFill>
            <a:schemeClr val="bg1"/>
          </a:solidFill>
        </p:spPr>
      </p:pic>
      <p:pic>
        <p:nvPicPr>
          <p:cNvPr id="8" name="Picture 7">
            <a:extLst>
              <a:ext uri="{FF2B5EF4-FFF2-40B4-BE49-F238E27FC236}">
                <a16:creationId xmlns:a16="http://schemas.microsoft.com/office/drawing/2014/main" id="{0B1D359F-D072-355D-80BE-8DC4AAB4BBD3}"/>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578091" y="3755572"/>
            <a:ext cx="3555091" cy="2679991"/>
          </a:xfrm>
          <a:prstGeom prst="rect">
            <a:avLst/>
          </a:prstGeom>
        </p:spPr>
      </p:pic>
      <p:sp>
        <p:nvSpPr>
          <p:cNvPr id="9" name="Text Placeholder 18">
            <a:extLst>
              <a:ext uri="{FF2B5EF4-FFF2-40B4-BE49-F238E27FC236}">
                <a16:creationId xmlns:a16="http://schemas.microsoft.com/office/drawing/2014/main" id="{A2031C74-F32D-AA0C-6872-A0B310941800}"/>
              </a:ext>
            </a:extLst>
          </p:cNvPr>
          <p:cNvSpPr txBox="1">
            <a:spLocks/>
          </p:cNvSpPr>
          <p:nvPr/>
        </p:nvSpPr>
        <p:spPr>
          <a:xfrm>
            <a:off x="2539426" y="2045128"/>
            <a:ext cx="2483771" cy="1710444"/>
          </a:xfrm>
          <a:prstGeom prst="rect">
            <a:avLst/>
          </a:prstGeom>
        </p:spPr>
        <p:txBody>
          <a:bodyPr vert="horz" lIns="91440" tIns="45720" rIns="91440" bIns="45720" rtlCol="0">
            <a:normAutofit/>
          </a:bodyPr>
          <a:lstStyle>
            <a:lvl1pPr marL="0" indent="0" algn="l" defTabSz="914400" rtl="0" eaLnBrk="1" latinLnBrk="0" hangingPunct="1">
              <a:lnSpc>
                <a:spcPct val="120000"/>
              </a:lnSpc>
              <a:spcBef>
                <a:spcPts val="1200"/>
              </a:spcBef>
              <a:buClr>
                <a:schemeClr val="tx2"/>
              </a:buClr>
              <a:buFont typeface="Arial" panose="020B0604020202020204" pitchFamily="34" charset="0"/>
              <a:buNone/>
              <a:defRPr sz="1600" kern="1200" baseline="0">
                <a:solidFill>
                  <a:schemeClr val="bg2"/>
                </a:solidFill>
                <a:latin typeface="Avenir Book"/>
                <a:ea typeface="+mn-ea"/>
                <a:cs typeface="Avenir Book"/>
              </a:defRPr>
            </a:lvl1pPr>
            <a:lvl2pPr marL="457200" indent="0" algn="l" defTabSz="914400" rtl="0" eaLnBrk="1" latinLnBrk="0" hangingPunct="1">
              <a:lnSpc>
                <a:spcPct val="110000"/>
              </a:lnSpc>
              <a:spcBef>
                <a:spcPts val="700"/>
              </a:spcBef>
              <a:buClr>
                <a:schemeClr val="tx2"/>
              </a:buClr>
              <a:buFont typeface="Gill Sans MT" panose="020B0502020104020203" pitchFamily="34" charset="0"/>
              <a:buNone/>
              <a:defRPr sz="1400" kern="1200">
                <a:solidFill>
                  <a:schemeClr val="tx1">
                    <a:lumMod val="65000"/>
                    <a:lumOff val="35000"/>
                  </a:schemeClr>
                </a:solidFill>
                <a:latin typeface="Avenir Book"/>
                <a:ea typeface="+mn-ea"/>
                <a:cs typeface="Avenir Book"/>
              </a:defRPr>
            </a:lvl2pPr>
            <a:lvl3pPr marL="914400" indent="0" algn="l" defTabSz="914400" rtl="0" eaLnBrk="1" latinLnBrk="0" hangingPunct="1">
              <a:lnSpc>
                <a:spcPct val="110000"/>
              </a:lnSpc>
              <a:spcBef>
                <a:spcPts val="700"/>
              </a:spcBef>
              <a:buClr>
                <a:schemeClr val="tx2"/>
              </a:buClr>
              <a:buFont typeface="Arial" panose="020B0604020202020204" pitchFamily="34" charset="0"/>
              <a:buNone/>
              <a:defRPr sz="1200" kern="1200">
                <a:solidFill>
                  <a:schemeClr val="tx1">
                    <a:lumMod val="65000"/>
                    <a:lumOff val="35000"/>
                  </a:schemeClr>
                </a:solidFill>
                <a:latin typeface="Avenir Book"/>
                <a:ea typeface="+mn-ea"/>
                <a:cs typeface="Avenir Book"/>
              </a:defRPr>
            </a:lvl3pPr>
            <a:lvl4pPr marL="1371600" indent="0" algn="l" defTabSz="914400" rtl="0" eaLnBrk="1" latinLnBrk="0" hangingPunct="1">
              <a:lnSpc>
                <a:spcPct val="110000"/>
              </a:lnSpc>
              <a:spcBef>
                <a:spcPts val="700"/>
              </a:spcBef>
              <a:buClr>
                <a:schemeClr val="tx2"/>
              </a:buClr>
              <a:buFont typeface="Gill Sans MT" panose="020B0502020104020203" pitchFamily="34" charset="0"/>
              <a:buNone/>
              <a:defRPr sz="1000" kern="1200">
                <a:solidFill>
                  <a:schemeClr val="tx1">
                    <a:lumMod val="65000"/>
                    <a:lumOff val="35000"/>
                  </a:schemeClr>
                </a:solidFill>
                <a:latin typeface="Avenir Book"/>
                <a:ea typeface="+mn-ea"/>
                <a:cs typeface="Avenir Book"/>
              </a:defRPr>
            </a:lvl4pPr>
            <a:lvl5pPr marL="1828800" indent="0" algn="l" defTabSz="914400" rtl="0" eaLnBrk="1" latinLnBrk="0" hangingPunct="1">
              <a:lnSpc>
                <a:spcPct val="110000"/>
              </a:lnSpc>
              <a:spcBef>
                <a:spcPts val="700"/>
              </a:spcBef>
              <a:buClr>
                <a:schemeClr val="tx2"/>
              </a:buClr>
              <a:buFont typeface="Arial" panose="020B0604020202020204" pitchFamily="34" charset="0"/>
              <a:buNone/>
              <a:defRPr sz="1000" kern="1200">
                <a:solidFill>
                  <a:schemeClr val="tx1">
                    <a:lumMod val="65000"/>
                    <a:lumOff val="35000"/>
                  </a:schemeClr>
                </a:solidFill>
                <a:latin typeface="Avenir Book"/>
                <a:ea typeface="+mn-ea"/>
                <a:cs typeface="Avenir Book"/>
              </a:defRPr>
            </a:lvl5pPr>
            <a:lvl6pPr marL="2286000" indent="0" algn="l" defTabSz="914400" rtl="0" eaLnBrk="1" latinLnBrk="0" hangingPunct="1">
              <a:lnSpc>
                <a:spcPct val="110000"/>
              </a:lnSpc>
              <a:spcBef>
                <a:spcPts val="700"/>
              </a:spcBef>
              <a:buClr>
                <a:schemeClr val="tx2"/>
              </a:buClr>
              <a:buFont typeface="Gill Sans MT" panose="020B0502020104020203" pitchFamily="34" charset="0"/>
              <a:buNone/>
              <a:defRPr sz="1000" kern="1200">
                <a:solidFill>
                  <a:schemeClr val="tx1">
                    <a:lumMod val="65000"/>
                    <a:lumOff val="35000"/>
                  </a:schemeClr>
                </a:solidFill>
                <a:latin typeface="+mn-lt"/>
                <a:ea typeface="+mn-ea"/>
                <a:cs typeface="+mn-cs"/>
              </a:defRPr>
            </a:lvl6pPr>
            <a:lvl7pPr marL="2743200" indent="0" algn="l" defTabSz="914400" rtl="0" eaLnBrk="1" latinLnBrk="0" hangingPunct="1">
              <a:lnSpc>
                <a:spcPct val="110000"/>
              </a:lnSpc>
              <a:spcBef>
                <a:spcPts val="700"/>
              </a:spcBef>
              <a:buClr>
                <a:schemeClr val="tx2"/>
              </a:buClr>
              <a:buFont typeface="Arial" panose="020B0604020202020204" pitchFamily="34" charset="0"/>
              <a:buNone/>
              <a:defRPr sz="1000" kern="1200">
                <a:solidFill>
                  <a:schemeClr val="tx1">
                    <a:lumMod val="65000"/>
                    <a:lumOff val="35000"/>
                  </a:schemeClr>
                </a:solidFill>
                <a:latin typeface="+mn-lt"/>
                <a:ea typeface="+mn-ea"/>
                <a:cs typeface="+mn-cs"/>
              </a:defRPr>
            </a:lvl7pPr>
            <a:lvl8pPr marL="3200400" indent="0" algn="l" defTabSz="914400" rtl="0" eaLnBrk="1" latinLnBrk="0" hangingPunct="1">
              <a:lnSpc>
                <a:spcPct val="110000"/>
              </a:lnSpc>
              <a:spcBef>
                <a:spcPts val="700"/>
              </a:spcBef>
              <a:buClr>
                <a:schemeClr val="tx2"/>
              </a:buClr>
              <a:buFont typeface="Gill Sans MT" panose="020B0502020104020203" pitchFamily="34" charset="0"/>
              <a:buNone/>
              <a:defRPr sz="1000" kern="1200" baseline="0">
                <a:solidFill>
                  <a:schemeClr val="tx1">
                    <a:lumMod val="65000"/>
                    <a:lumOff val="35000"/>
                  </a:schemeClr>
                </a:solidFill>
                <a:latin typeface="+mn-lt"/>
                <a:ea typeface="+mn-ea"/>
                <a:cs typeface="+mn-cs"/>
              </a:defRPr>
            </a:lvl8pPr>
            <a:lvl9pPr marL="3657600" indent="0" algn="l" defTabSz="914400" rtl="0" eaLnBrk="1" latinLnBrk="0" hangingPunct="1">
              <a:lnSpc>
                <a:spcPct val="110000"/>
              </a:lnSpc>
              <a:spcBef>
                <a:spcPts val="700"/>
              </a:spcBef>
              <a:buClr>
                <a:schemeClr val="tx2"/>
              </a:buClr>
              <a:buFont typeface="Arial" panose="020B0604020202020204" pitchFamily="34" charset="0"/>
              <a:buNone/>
              <a:defRPr sz="1000" kern="1200" baseline="0">
                <a:solidFill>
                  <a:schemeClr val="tx1">
                    <a:lumMod val="65000"/>
                    <a:lumOff val="35000"/>
                  </a:schemeClr>
                </a:solidFill>
                <a:latin typeface="+mn-lt"/>
                <a:ea typeface="+mn-ea"/>
                <a:cs typeface="+mn-cs"/>
              </a:defRPr>
            </a:lvl9pPr>
          </a:lstStyle>
          <a:p>
            <a:pPr marL="342900" indent="-342900">
              <a:spcBef>
                <a:spcPts val="0"/>
              </a:spcBef>
              <a:spcAft>
                <a:spcPts val="600"/>
              </a:spcAft>
              <a:buClr>
                <a:srgbClr val="FFC000"/>
              </a:buClr>
              <a:buFont typeface="Arial" panose="020B0604020202020204" pitchFamily="34" charset="0"/>
              <a:buChar char="•"/>
            </a:pPr>
            <a:r>
              <a:rPr lang="en-US" sz="2400" b="1" dirty="0">
                <a:solidFill>
                  <a:srgbClr val="EBAA4B"/>
                </a:solidFill>
                <a:latin typeface="Arial" pitchFamily="34" charset="0"/>
                <a:cs typeface="Arial" pitchFamily="34" charset="0"/>
              </a:rPr>
              <a:t>Cruciferous</a:t>
            </a:r>
          </a:p>
          <a:p>
            <a:pPr marL="342900" indent="-342900">
              <a:spcBef>
                <a:spcPts val="0"/>
              </a:spcBef>
              <a:spcAft>
                <a:spcPts val="600"/>
              </a:spcAft>
              <a:buClr>
                <a:srgbClr val="FFC000"/>
              </a:buClr>
              <a:buFont typeface="Arial" panose="020B0604020202020204" pitchFamily="34" charset="0"/>
              <a:buChar char="•"/>
            </a:pPr>
            <a:r>
              <a:rPr lang="en-US" sz="2400" b="1" dirty="0">
                <a:solidFill>
                  <a:srgbClr val="EBAA4B"/>
                </a:solidFill>
                <a:latin typeface="Arial" pitchFamily="34" charset="0"/>
                <a:cs typeface="Arial" pitchFamily="34" charset="0"/>
              </a:rPr>
              <a:t>White</a:t>
            </a:r>
          </a:p>
          <a:p>
            <a:pPr marL="342900" indent="-342900">
              <a:spcBef>
                <a:spcPts val="0"/>
              </a:spcBef>
              <a:spcAft>
                <a:spcPts val="600"/>
              </a:spcAft>
              <a:buClr>
                <a:srgbClr val="FFC000"/>
              </a:buClr>
              <a:buFont typeface="Arial" panose="020B0604020202020204" pitchFamily="34" charset="0"/>
              <a:buChar char="•"/>
            </a:pPr>
            <a:r>
              <a:rPr lang="en-US" sz="2400" b="1" dirty="0">
                <a:solidFill>
                  <a:srgbClr val="EBAA4B"/>
                </a:solidFill>
                <a:latin typeface="Arial" pitchFamily="34" charset="0"/>
                <a:cs typeface="Arial" pitchFamily="34" charset="0"/>
              </a:rPr>
              <a:t>Florets</a:t>
            </a:r>
          </a:p>
        </p:txBody>
      </p:sp>
    </p:spTree>
    <p:extLst>
      <p:ext uri="{BB962C8B-B14F-4D97-AF65-F5344CB8AC3E}">
        <p14:creationId xmlns:p14="http://schemas.microsoft.com/office/powerpoint/2010/main" val="4169618801"/>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89cb2b0-926c-4eba-8e4a-de87571ecc8d" xsi:nil="true"/>
    <fcbc10e3ae62436582ca3e68a6350284 xmlns="d89cb2b0-926c-4eba-8e4a-de87571ecc8d">
      <Terms xmlns="http://schemas.microsoft.com/office/infopath/2007/PartnerControls"/>
    </fcbc10e3ae62436582ca3e68a6350284>
    <fd3a56ea09924bb598a3fa99cfe3380e xmlns="d89cb2b0-926c-4eba-8e4a-de87571ecc8d">
      <Terms xmlns="http://schemas.microsoft.com/office/infopath/2007/PartnerControls"/>
    </fd3a56ea09924bb598a3fa99cfe3380e>
    <c2b9d7a7afc94cbc843d56b0cc8d2f4f xmlns="d89cb2b0-926c-4eba-8e4a-de87571ecc8d">
      <Terms xmlns="http://schemas.microsoft.com/office/infopath/2007/PartnerControls"/>
    </c2b9d7a7afc94cbc843d56b0cc8d2f4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Moore_Doc" ma:contentTypeID="0x010100D33A1EDB640DCA48B78E86B83249CD9100E1DA9B0D74EF844B984552015F84E79D" ma:contentTypeVersion="51" ma:contentTypeDescription="" ma:contentTypeScope="" ma:versionID="0b3c223b7931070556dfde4715778cc0">
  <xsd:schema xmlns:xsd="http://www.w3.org/2001/XMLSchema" xmlns:xs="http://www.w3.org/2001/XMLSchema" xmlns:p="http://schemas.microsoft.com/office/2006/metadata/properties" xmlns:ns2="d89cb2b0-926c-4eba-8e4a-de87571ecc8d" targetNamespace="http://schemas.microsoft.com/office/2006/metadata/properties" ma:root="true" ma:fieldsID="40dac33b05a18407c1fc07b6b9c86fde" ns2:_="">
    <xsd:import namespace="d89cb2b0-926c-4eba-8e4a-de87571ecc8d"/>
    <xsd:element name="properties">
      <xsd:complexType>
        <xsd:sequence>
          <xsd:element name="documentManagement">
            <xsd:complexType>
              <xsd:all>
                <xsd:element ref="ns2:c2b9d7a7afc94cbc843d56b0cc8d2f4f" minOccurs="0"/>
                <xsd:element ref="ns2:TaxCatchAll" minOccurs="0"/>
                <xsd:element ref="ns2:TaxCatchAllLabel" minOccurs="0"/>
                <xsd:element ref="ns2:fd3a56ea09924bb598a3fa99cfe3380e" minOccurs="0"/>
                <xsd:element ref="ns2:fcbc10e3ae62436582ca3e68a6350284"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9cb2b0-926c-4eba-8e4a-de87571ecc8d" elementFormDefault="qualified">
    <xsd:import namespace="http://schemas.microsoft.com/office/2006/documentManagement/types"/>
    <xsd:import namespace="http://schemas.microsoft.com/office/infopath/2007/PartnerControls"/>
    <xsd:element name="c2b9d7a7afc94cbc843d56b0cc8d2f4f" ma:index="8" nillable="true" ma:taxonomy="true" ma:internalName="c2b9d7a7afc94cbc843d56b0cc8d2f4f" ma:taxonomyFieldName="Clients" ma:displayName="Client" ma:default="" ma:fieldId="{c2b9d7a7-afc9-4cbc-843d-56b0cc8d2f4f}" ma:taxonomyMulti="true" ma:sspId="0ce2ccbd-e98b-40c7-b37a-730b965eff4c" ma:termSetId="d064d9b3-e8a0-4ac3-b49c-7d29c5721557" ma:anchorId="00000000-0000-0000-0000-000000000000" ma:open="true" ma:isKeyword="false">
      <xsd:complexType>
        <xsd:sequence>
          <xsd:element ref="pc:Terms" minOccurs="0" maxOccurs="1"/>
        </xsd:sequence>
      </xsd:complexType>
    </xsd:element>
    <xsd:element name="TaxCatchAll" ma:index="9" nillable="true" ma:displayName="Taxonomy Catch All Column" ma:hidden="true" ma:list="{73f37552-9357-46cd-a134-b2343c3f5578}" ma:internalName="TaxCatchAll" ma:showField="CatchAllData" ma:web="3aec77b9-7c1e-4eed-aa4a-3bdaf8edbb8f">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3f37552-9357-46cd-a134-b2343c3f5578}" ma:internalName="TaxCatchAllLabel" ma:readOnly="true" ma:showField="CatchAllDataLabel" ma:web="3aec77b9-7c1e-4eed-aa4a-3bdaf8edbb8f">
      <xsd:complexType>
        <xsd:complexContent>
          <xsd:extension base="dms:MultiChoiceLookup">
            <xsd:sequence>
              <xsd:element name="Value" type="dms:Lookup" maxOccurs="unbounded" minOccurs="0" nillable="true"/>
            </xsd:sequence>
          </xsd:extension>
        </xsd:complexContent>
      </xsd:complexType>
    </xsd:element>
    <xsd:element name="fd3a56ea09924bb598a3fa99cfe3380e" ma:index="12" nillable="true" ma:taxonomy="true" ma:internalName="fd3a56ea09924bb598a3fa99cfe3380e" ma:taxonomyFieldName="Tasks" ma:displayName="Implementation" ma:default="" ma:fieldId="{fd3a56ea-0992-4bb5-98a3-fa99cfe3380e}" ma:taxonomyMulti="true" ma:sspId="0ce2ccbd-e98b-40c7-b37a-730b965eff4c" ma:termSetId="173a5504-dcd9-4388-bc93-cc1181f2343f" ma:anchorId="00000000-0000-0000-0000-000000000000" ma:open="false" ma:isKeyword="false">
      <xsd:complexType>
        <xsd:sequence>
          <xsd:element ref="pc:Terms" minOccurs="0" maxOccurs="1"/>
        </xsd:sequence>
      </xsd:complexType>
    </xsd:element>
    <xsd:element name="fcbc10e3ae62436582ca3e68a6350284" ma:index="14" nillable="true" ma:taxonomy="true" ma:internalName="fcbc10e3ae62436582ca3e68a6350284" ma:taxonomyFieldName="Feeder_Firm" ma:displayName="Feeder_Firm" ma:default="" ma:fieldId="{fcbc10e3-ae62-4365-82ca-3e68a6350284}" ma:sspId="0ce2ccbd-e98b-40c7-b37a-730b965eff4c" ma:termSetId="a7586230-b234-4585-8b0e-e21a758d973b"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haredContentType xmlns="Microsoft.SharePoint.Taxonomy.ContentTypeSync" SourceId="0ce2ccbd-e98b-40c7-b37a-730b965eff4c" ContentTypeId="0x010100D33A1EDB640DCA48B78E86B83249CD91" PreviousValue="false"/>
</file>

<file path=customXml/itemProps1.xml><?xml version="1.0" encoding="utf-8"?>
<ds:datastoreItem xmlns:ds="http://schemas.openxmlformats.org/officeDocument/2006/customXml" ds:itemID="{FD600101-6296-4D1D-8EC6-BBCFAF1F41C3}">
  <ds:schemaRefs>
    <ds:schemaRef ds:uri="http://schemas.microsoft.com/office/2006/metadata/properties"/>
    <ds:schemaRef ds:uri="http://schemas.microsoft.com/office/infopath/2007/PartnerControls"/>
    <ds:schemaRef ds:uri="d89cb2b0-926c-4eba-8e4a-de87571ecc8d"/>
  </ds:schemaRefs>
</ds:datastoreItem>
</file>

<file path=customXml/itemProps2.xml><?xml version="1.0" encoding="utf-8"?>
<ds:datastoreItem xmlns:ds="http://schemas.openxmlformats.org/officeDocument/2006/customXml" ds:itemID="{33C89E00-0967-4A32-B7D3-1BA3B2E8484C}">
  <ds:schemaRefs>
    <ds:schemaRef ds:uri="http://schemas.microsoft.com/sharepoint/v3/contenttype/forms"/>
  </ds:schemaRefs>
</ds:datastoreItem>
</file>

<file path=customXml/itemProps3.xml><?xml version="1.0" encoding="utf-8"?>
<ds:datastoreItem xmlns:ds="http://schemas.openxmlformats.org/officeDocument/2006/customXml" ds:itemID="{B4D8BB56-F101-474C-ADB8-F837F8FBB2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89cb2b0-926c-4eba-8e4a-de87571ecc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8D9DD2C-789D-494E-914E-8D6998CE5497}">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{00180070-EDEE-B447-834A-0EB2FFFAAB32}tf10001071</Template>
  <TotalTime>17280</TotalTime>
  <Words>667</Words>
  <Application>Microsoft Macintosh PowerPoint</Application>
  <PresentationFormat>Widescreen</PresentationFormat>
  <Paragraphs>109</Paragraphs>
  <Slides>20</Slides>
  <Notes>20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Arial</vt:lpstr>
      <vt:lpstr>Arial Black</vt:lpstr>
      <vt:lpstr>Arial Narrow</vt:lpstr>
      <vt:lpstr>Avenir Book</vt:lpstr>
      <vt:lpstr>Calibri</vt:lpstr>
      <vt:lpstr>Gill Sans MT</vt:lpstr>
      <vt:lpstr>Impact</vt:lpstr>
      <vt:lpstr>Badge</vt:lpstr>
      <vt:lpstr>PowerPoint Presentation</vt:lpstr>
      <vt:lpstr>What we are learning today</vt:lpstr>
      <vt:lpstr>FUN FACTS</vt:lpstr>
      <vt:lpstr>Spot it on the map</vt:lpstr>
      <vt:lpstr>Have you tried a Florida cauliflower?</vt:lpstr>
      <vt:lpstr>Rainbow cauliflower</vt:lpstr>
      <vt:lpstr>Did You Know? </vt:lpstr>
      <vt:lpstr>Growing cauliflower</vt:lpstr>
      <vt:lpstr>BRAIN BREAK Fresh Find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3-5 Language Arts</vt:lpstr>
      <vt:lpstr>NUTRITION NUGGET</vt:lpstr>
      <vt:lpstr>A border cauli!</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HOM Tomato PPT K-2</dc:title>
  <dc:creator>Rachel Shaffer;Hatakka, Kristi</dc:creator>
  <cp:lastModifiedBy>Selby Proctor</cp:lastModifiedBy>
  <cp:revision>354</cp:revision>
  <dcterms:created xsi:type="dcterms:W3CDTF">2016-08-25T17:43:54Z</dcterms:created>
  <dcterms:modified xsi:type="dcterms:W3CDTF">2025-08-01T03:55:53Z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0x01010034E71B123DFF9B4DAF14ED6606B4F2D9</vt:lpwstr>
  </property>
</Properties>
</file>