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5"/>
  </p:sldMasterIdLst>
  <p:notesMasterIdLst>
    <p:notesMasterId r:id="rId30"/>
  </p:notesMasterIdLst>
  <p:sldIdLst>
    <p:sldId id="256" r:id="rId6"/>
    <p:sldId id="258" r:id="rId7"/>
    <p:sldId id="277" r:id="rId8"/>
    <p:sldId id="306" r:id="rId9"/>
    <p:sldId id="304" r:id="rId10"/>
    <p:sldId id="338" r:id="rId11"/>
    <p:sldId id="264" r:id="rId12"/>
    <p:sldId id="337" r:id="rId13"/>
    <p:sldId id="305" r:id="rId14"/>
    <p:sldId id="263" r:id="rId15"/>
    <p:sldId id="293" r:id="rId16"/>
    <p:sldId id="357" r:id="rId17"/>
    <p:sldId id="269" r:id="rId18"/>
    <p:sldId id="325" r:id="rId19"/>
    <p:sldId id="347" r:id="rId20"/>
    <p:sldId id="346" r:id="rId21"/>
    <p:sldId id="339" r:id="rId22"/>
    <p:sldId id="342" r:id="rId23"/>
    <p:sldId id="270" r:id="rId24"/>
    <p:sldId id="348" r:id="rId25"/>
    <p:sldId id="273" r:id="rId26"/>
    <p:sldId id="276" r:id="rId27"/>
    <p:sldId id="274" r:id="rId28"/>
    <p:sldId id="272" r:id="rId2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937"/>
    <a:srgbClr val="21AEE4"/>
    <a:srgbClr val="EBAA4B"/>
    <a:srgbClr val="FFD28A"/>
    <a:srgbClr val="0092D2"/>
    <a:srgbClr val="F44275"/>
    <a:srgbClr val="2AA85D"/>
    <a:srgbClr val="D56161"/>
    <a:srgbClr val="092111"/>
    <a:srgbClr val="24048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1E171933-4619-4E11-9A3F-F7608DF75F80}" styleName="Medium Style 1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EB344D84-9AFB-497E-A393-DC336BA19D2E}" styleName="Medium Style 3 - Accent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8A107856-5554-42FB-B03E-39F5DBC370BA}" styleName="Medium Style 4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0505E3EF-67EA-436B-97B2-0124C06EBD24}" styleName="Medium Style 4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ED083AE6-46FA-4A59-8FB0-9F97EB10719F}" styleName="Light Style 3 - Accent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543" autoAdjust="0"/>
    <p:restoredTop sz="92564" autoAdjust="0"/>
  </p:normalViewPr>
  <p:slideViewPr>
    <p:cSldViewPr snapToGrid="0">
      <p:cViewPr varScale="1">
        <p:scale>
          <a:sx n="81" d="100"/>
          <a:sy n="81" d="100"/>
        </p:scale>
        <p:origin x="192" y="70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34" Type="http://schemas.openxmlformats.org/officeDocument/2006/relationships/tableStyles" Target="tableStyle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viewProps" Target="viewProps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presProps" Target="presProps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notesMaster" Target="notesMasters/notesMaster1.xml"/><Relationship Id="rId8" Type="http://schemas.openxmlformats.org/officeDocument/2006/relationships/slide" Target="slides/slide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EF848D-BB6A-463E-ADE4-B4C89F66527F}" type="datetimeFigureOut">
              <a:rPr lang="en-US" smtClean="0"/>
              <a:t>8/19/25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B1B57EC-FDE0-4863-A8CA-C6576D3DAD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16952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tahtonka.com/food.html" TargetMode="External"/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Relationship Id="rId5" Type="http://schemas.openxmlformats.org/officeDocument/2006/relationships/hyperlink" Target="http://www.reneesgarden.com/articles/3sisters.html" TargetMode="External"/><Relationship Id="rId4" Type="http://schemas.openxmlformats.org/officeDocument/2006/relationships/hyperlink" Target="http://web3.cas.usf.edu/tbsg/gardeningactivities.aspx" TargetMode="Externa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Snap Bean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1B57EC-FDE0-4863-A8CA-C6576D3DAD34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52231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1B57EC-FDE0-4863-A8CA-C6576D3DAD34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151182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Addition and Subtraction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Example #1. 2+4+1 = ?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Example #2. 6-2-3 = ?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1B57EC-FDE0-4863-A8CA-C6576D3DAD34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511633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https://www.almanac.com/content/three-sisters-corn-bean-and-squash</a:t>
            </a:r>
          </a:p>
          <a:p>
            <a:endParaRPr lang="en-US" dirty="0"/>
          </a:p>
          <a:p>
            <a:r>
              <a:rPr lang="en-US" dirty="0">
                <a:effectLst/>
              </a:rPr>
              <a:t>Corn, beans, and squash are called the “</a:t>
            </a:r>
            <a:r>
              <a:rPr lang="en-US" b="1" dirty="0">
                <a:effectLst/>
              </a:rPr>
              <a:t>three sisters</a:t>
            </a:r>
            <a:r>
              <a:rPr lang="en-US" dirty="0">
                <a:effectLst/>
              </a:rPr>
              <a:t>.” Native Americans always inter-planted this trio because they thrive together, much like three inseparable sisters.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1B57EC-FDE0-4863-A8CA-C6576D3DAD34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450113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PPT Slide</a:t>
            </a: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Three Sisters image of plot with all three plants – CORN BEANS SQUASH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1B57EC-FDE0-4863-A8CA-C6576D3DAD34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835671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B1B57EC-FDE0-4863-A8CA-C6576D3DAD34}" type="slidenum">
              <a: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138066829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Check out these resources for more information!</a:t>
            </a:r>
          </a:p>
          <a:p>
            <a:endParaRPr lang="en-US" dirty="0"/>
          </a:p>
          <a:p>
            <a:r>
              <a:rPr lang="en-US" sz="1200" dirty="0">
                <a:hlinkClick r:id="rId3"/>
              </a:rPr>
              <a:t>http://www.tahtonka.com/food.html</a:t>
            </a:r>
            <a:r>
              <a:rPr lang="en-US" sz="1200" dirty="0"/>
              <a:t>  This website looks good</a:t>
            </a:r>
            <a:endParaRPr lang="en-US" dirty="0"/>
          </a:p>
          <a:p>
            <a:endParaRPr lang="en-US" dirty="0"/>
          </a:p>
          <a:p>
            <a:r>
              <a:rPr lang="en-US" sz="1200" dirty="0">
                <a:hlinkClick r:id="rId4"/>
              </a:rPr>
              <a:t>http://web3.cas.usf.edu/tbsg/gardeningactivities.aspx</a:t>
            </a:r>
            <a:r>
              <a:rPr lang="en-US" sz="1200" dirty="0"/>
              <a:t>  This website doesn’t work  REPLACE</a:t>
            </a:r>
            <a:r>
              <a:rPr lang="en-US" sz="1200" baseline="0" dirty="0"/>
              <a:t> with</a:t>
            </a:r>
          </a:p>
          <a:p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hlinkClick r:id="rId5"/>
              </a:rPr>
              <a:t>http://www.reneesgarden.com/articles/3sisters.html</a:t>
            </a:r>
            <a:r>
              <a:rPr lang="en-US" sz="1200" dirty="0"/>
              <a:t>  Don’t like</a:t>
            </a:r>
            <a:r>
              <a:rPr lang="en-US" sz="1200" baseline="0" dirty="0"/>
              <a:t> this website REPLACE with https://kidsgardening.org/lesson-plans-three-sisters-garden/</a:t>
            </a:r>
            <a:endParaRPr lang="en-US" dirty="0"/>
          </a:p>
          <a:p>
            <a:endParaRPr lang="en-US" sz="1200" baseline="0" dirty="0"/>
          </a:p>
          <a:p>
            <a:endParaRPr lang="en-US" sz="1200" baseline="0" dirty="0"/>
          </a:p>
          <a:p>
            <a:endParaRPr lang="en-US" sz="1200" baseline="0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1B57EC-FDE0-4863-A8CA-C6576D3DAD34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553645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1B57EC-FDE0-4863-A8CA-C6576D3DAD34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22989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Life Cycle of a Bean Plant (similar to Bell Pepper Life Cycle Diagram)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Sprout, Seedling, Plant, Flowers, Fruit, Seeds</a:t>
            </a:r>
          </a:p>
          <a:p>
            <a:pPr lvl="0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B1B57EC-FDE0-4863-A8CA-C6576D3DAD34}" type="slidenum">
              <a: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191121547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1B57EC-FDE0-4863-A8CA-C6576D3DAD34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077783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Bean Sprout Flip Book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Cut along the dotted lines. Fold page in half along the center line.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1B57EC-FDE0-4863-A8CA-C6576D3DAD34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39795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1B57EC-FDE0-4863-A8CA-C6576D3DAD34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619535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Seedling Game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Pretend you are a little seed. How do you grow?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Image of a seed – Plant yourself on the ground. </a:t>
            </a: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Sprout – Kneel.</a:t>
            </a: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Seedling – Grow a leaf, or two!</a:t>
            </a: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Plant – Stand up tall</a:t>
            </a: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Flower – Wave your hair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1B57EC-FDE0-4863-A8CA-C6576D3DAD34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26303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1B57EC-FDE0-4863-A8CA-C6576D3DAD34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100818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Super Snap Beans</a:t>
            </a:r>
          </a:p>
          <a:p>
            <a:endParaRPr lang="en-US" sz="1200" i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1B57EC-FDE0-4863-A8CA-C6576D3DAD34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829951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i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sz="1200" i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1B57EC-FDE0-4863-A8CA-C6576D3DAD34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203122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1B57EC-FDE0-4863-A8CA-C6576D3DAD34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605443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1B57EC-FDE0-4863-A8CA-C6576D3DAD3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802229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1B57EC-FDE0-4863-A8CA-C6576D3DAD3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05008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2700" marR="41910">
              <a:lnSpc>
                <a:spcPct val="100000"/>
              </a:lnSpc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1B57EC-FDE0-4863-A8CA-C6576D3DAD34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964984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Adobe Garamond Pro" pitchFamily="18" charset="0"/>
              </a:rPr>
              <a:t>Florida is the top producing snap bean state in the nation!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dobe Garamond Pro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Adobe Garamond Pro" pitchFamily="18" charset="0"/>
              </a:rPr>
              <a:t>One quarter of all snap beans are eaten fresh. The rest are processed by canning or freezing.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dobe Garamond Pro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1B57EC-FDE0-4863-A8CA-C6576D3DAD34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336737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Types of Beans</a:t>
            </a:r>
          </a:p>
          <a:p>
            <a:r>
              <a:rPr lang="en-US" dirty="0"/>
              <a:t>Bush Beans: Contender &amp; Cherokee Wax (yellow)</a:t>
            </a:r>
          </a:p>
          <a:p>
            <a:r>
              <a:rPr lang="en-US" dirty="0"/>
              <a:t>Pole Beans: Kentucky Wonder</a:t>
            </a:r>
          </a:p>
          <a:p>
            <a:r>
              <a:rPr lang="en-US" dirty="0"/>
              <a:t>Unique: Amethyst (purple) or Dragon’s Tongue (purple speckled)</a:t>
            </a:r>
          </a:p>
          <a:p>
            <a:r>
              <a:rPr lang="en-US" dirty="0"/>
              <a:t>Dried: Red Kidney, Black Turtle, Navy </a:t>
            </a:r>
          </a:p>
          <a:p>
            <a:endParaRPr lang="en-US" dirty="0"/>
          </a:p>
          <a:p>
            <a:r>
              <a:rPr lang="en-US" dirty="0"/>
              <a:t>http://gardeningsolutions.ifas.ufl.edu/plants/edibles/vegetables/beans.html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1B57EC-FDE0-4863-A8CA-C6576D3DAD34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994793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Bush Beans &amp; Pole Beans (on a trellis or bamboo teepee)</a:t>
            </a:r>
          </a:p>
          <a:p>
            <a:endParaRPr lang="en-US" dirty="0"/>
          </a:p>
          <a:p>
            <a:r>
              <a:rPr lang="en-US" dirty="0"/>
              <a:t>Pole beans have tendrils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1B57EC-FDE0-4863-A8CA-C6576D3DAD34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74531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0" u="none" baseline="0" dirty="0">
              <a:solidFill>
                <a:srgbClr val="FF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1B57EC-FDE0-4863-A8CA-C6576D3DAD34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45998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jpe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jp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7C81379B-8A28-753F-FF7C-B5B1B6CA6B2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3CB12F95-4D2F-9BD7-B2DA-06F3BCFD735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63261" y="1788286"/>
            <a:ext cx="7983415" cy="1307016"/>
          </a:xfrm>
          <a:prstGeom prst="rect">
            <a:avLst/>
          </a:prstGeom>
        </p:spPr>
        <p:txBody>
          <a:bodyPr anchor="b"/>
          <a:lstStyle>
            <a:lvl1pPr algn="ctr">
              <a:defRPr sz="5400" b="1">
                <a:solidFill>
                  <a:srgbClr val="EA4F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6" name="Subtitle 2">
            <a:extLst>
              <a:ext uri="{FF2B5EF4-FFF2-40B4-BE49-F238E27FC236}">
                <a16:creationId xmlns:a16="http://schemas.microsoft.com/office/drawing/2014/main" id="{D46029BD-EF31-BE42-1F57-03BCCF51452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546003" y="3110192"/>
            <a:ext cx="5099994" cy="3735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3200" b="0" i="0">
                <a:solidFill>
                  <a:srgbClr val="0C693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spc="300" dirty="0">
              <a:solidFill>
                <a:srgbClr val="026134"/>
              </a:solidFill>
              <a:latin typeface="Arial Narrow" panose="020B0604020202020204" pitchFamily="34" charset="0"/>
              <a:cs typeface="Arial Narrow" panose="020B0604020202020204" pitchFamily="34" charset="0"/>
            </a:endParaRP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B5654D56-0933-3A5C-2746-1AD3C95231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1" y="6375679"/>
            <a:ext cx="2819399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2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1766878-3199-4EAB-94E7-2D6D11070E14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2" name="Picture 1" descr="A picture containing logo&#10;&#10;Description automatically generated">
            <a:extLst>
              <a:ext uri="{FF2B5EF4-FFF2-40B4-BE49-F238E27FC236}">
                <a16:creationId xmlns:a16="http://schemas.microsoft.com/office/drawing/2014/main" id="{2D224007-44E1-D5AE-E2A3-3C1E847EC69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40238" y="311611"/>
            <a:ext cx="2911523" cy="1250877"/>
          </a:xfrm>
          <a:prstGeom prst="rect">
            <a:avLst/>
          </a:prstGeom>
        </p:spPr>
      </p:pic>
      <p:pic>
        <p:nvPicPr>
          <p:cNvPr id="4" name="Picture 3" descr="Icon&#10;&#10;Description automatically generated">
            <a:extLst>
              <a:ext uri="{FF2B5EF4-FFF2-40B4-BE49-F238E27FC236}">
                <a16:creationId xmlns:a16="http://schemas.microsoft.com/office/drawing/2014/main" id="{63EF7E3C-06C8-70BF-91FF-27BA6CF432E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62000" y="5327374"/>
            <a:ext cx="1828800" cy="15306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67995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14"/>
            <a:ext cx="12192000" cy="685457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6250" y="382384"/>
            <a:ext cx="3937000" cy="1998865"/>
          </a:xfrm>
        </p:spPr>
        <p:txBody>
          <a:bodyPr>
            <a:normAutofit/>
          </a:bodyPr>
          <a:lstStyle>
            <a:lvl1pPr algn="ctr">
              <a:defRPr sz="3600" b="1">
                <a:solidFill>
                  <a:srgbClr val="FFFFFF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95300" y="2635250"/>
            <a:ext cx="3949700" cy="3619500"/>
          </a:xfrm>
        </p:spPr>
        <p:txBody>
          <a:bodyPr/>
          <a:lstStyle>
            <a:lvl1pPr>
              <a:buClr>
                <a:schemeClr val="bg1"/>
              </a:buClr>
              <a:defRPr>
                <a:solidFill>
                  <a:srgbClr val="FFFFFF"/>
                </a:solidFill>
                <a:latin typeface="Arial" charset="0"/>
                <a:ea typeface="Arial" charset="0"/>
                <a:cs typeface="Arial" charset="0"/>
              </a:defRPr>
            </a:lvl1pPr>
            <a:lvl2pPr>
              <a:buClr>
                <a:schemeClr val="bg1"/>
              </a:buClr>
              <a:defRPr>
                <a:solidFill>
                  <a:srgbClr val="FFFFFF"/>
                </a:solidFill>
                <a:latin typeface="Arial" charset="0"/>
                <a:ea typeface="Arial" charset="0"/>
                <a:cs typeface="Arial" charset="0"/>
              </a:defRPr>
            </a:lvl2pPr>
            <a:lvl3pPr>
              <a:buClr>
                <a:schemeClr val="bg1"/>
              </a:buClr>
              <a:defRPr>
                <a:solidFill>
                  <a:srgbClr val="FFFFFF"/>
                </a:solidFill>
                <a:latin typeface="Arial" charset="0"/>
                <a:ea typeface="Arial" charset="0"/>
                <a:cs typeface="Arial" charset="0"/>
              </a:defRPr>
            </a:lvl3pPr>
            <a:lvl4pPr>
              <a:buClr>
                <a:schemeClr val="bg1"/>
              </a:buClr>
              <a:defRPr>
                <a:solidFill>
                  <a:srgbClr val="FFFFFF"/>
                </a:solidFill>
                <a:latin typeface="Arial" charset="0"/>
                <a:ea typeface="Arial" charset="0"/>
                <a:cs typeface="Arial" charset="0"/>
              </a:defRPr>
            </a:lvl4pPr>
            <a:lvl5pPr>
              <a:buClr>
                <a:schemeClr val="bg1"/>
              </a:buClr>
              <a:defRPr>
                <a:solidFill>
                  <a:srgbClr val="FFFFFF"/>
                </a:solidFill>
                <a:latin typeface="Arial" charset="0"/>
                <a:ea typeface="Arial" charset="0"/>
                <a:cs typeface="Arial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55545" y="603249"/>
            <a:ext cx="6322079" cy="5699125"/>
          </a:xfrm>
        </p:spPr>
        <p:txBody>
          <a:bodyPr/>
          <a:lstStyle>
            <a:lvl1pPr>
              <a:defRPr>
                <a:latin typeface="Arial" charset="0"/>
                <a:ea typeface="Arial" charset="0"/>
                <a:cs typeface="Arial" charset="0"/>
              </a:defRPr>
            </a:lvl1pPr>
            <a:lvl2pPr>
              <a:defRPr>
                <a:latin typeface="Arial" charset="0"/>
                <a:ea typeface="Arial" charset="0"/>
                <a:cs typeface="Arial" charset="0"/>
              </a:defRPr>
            </a:lvl2pPr>
            <a:lvl3pPr>
              <a:defRPr>
                <a:latin typeface="Arial" charset="0"/>
                <a:ea typeface="Arial" charset="0"/>
                <a:cs typeface="Arial" charset="0"/>
              </a:defRPr>
            </a:lvl3pPr>
            <a:lvl4pPr>
              <a:defRPr>
                <a:latin typeface="Arial" charset="0"/>
                <a:ea typeface="Arial" charset="0"/>
                <a:cs typeface="Arial" charset="0"/>
              </a:defRPr>
            </a:lvl4pPr>
            <a:lvl5pPr>
              <a:defRPr>
                <a:latin typeface="Arial" charset="0"/>
                <a:ea typeface="Arial" charset="0"/>
                <a:cs typeface="Arial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69" y="0"/>
            <a:ext cx="12187262" cy="6858000"/>
          </a:xfrm>
          <a:prstGeom prst="rect">
            <a:avLst/>
          </a:prstGeom>
        </p:spPr>
      </p:pic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7858125" y="382384"/>
            <a:ext cx="3937000" cy="1998865"/>
          </a:xfrm>
        </p:spPr>
        <p:txBody>
          <a:bodyPr>
            <a:normAutofit/>
          </a:bodyPr>
          <a:lstStyle>
            <a:lvl1pPr algn="ctr">
              <a:defRPr sz="3600" b="1">
                <a:solidFill>
                  <a:srgbClr val="FFFFFF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1" name="Content Placeholder 2"/>
          <p:cNvSpPr>
            <a:spLocks noGrp="1"/>
          </p:cNvSpPr>
          <p:nvPr>
            <p:ph sz="half" idx="1"/>
          </p:nvPr>
        </p:nvSpPr>
        <p:spPr>
          <a:xfrm>
            <a:off x="7877175" y="2635250"/>
            <a:ext cx="3949700" cy="3619500"/>
          </a:xfrm>
        </p:spPr>
        <p:txBody>
          <a:bodyPr/>
          <a:lstStyle>
            <a:lvl1pPr>
              <a:buClr>
                <a:schemeClr val="bg1"/>
              </a:buClr>
              <a:defRPr>
                <a:solidFill>
                  <a:srgbClr val="FFFFFF"/>
                </a:solidFill>
                <a:latin typeface="Arial" charset="0"/>
                <a:ea typeface="Arial" charset="0"/>
                <a:cs typeface="Arial" charset="0"/>
              </a:defRPr>
            </a:lvl1pPr>
            <a:lvl2pPr>
              <a:buClr>
                <a:schemeClr val="bg1"/>
              </a:buClr>
              <a:defRPr>
                <a:solidFill>
                  <a:srgbClr val="FFFFFF"/>
                </a:solidFill>
                <a:latin typeface="Arial" charset="0"/>
                <a:ea typeface="Arial" charset="0"/>
                <a:cs typeface="Arial" charset="0"/>
              </a:defRPr>
            </a:lvl2pPr>
            <a:lvl3pPr>
              <a:buClr>
                <a:schemeClr val="bg1"/>
              </a:buClr>
              <a:defRPr>
                <a:solidFill>
                  <a:srgbClr val="FFFFFF"/>
                </a:solidFill>
                <a:latin typeface="Arial" charset="0"/>
                <a:ea typeface="Arial" charset="0"/>
                <a:cs typeface="Arial" charset="0"/>
              </a:defRPr>
            </a:lvl3pPr>
            <a:lvl4pPr>
              <a:buClr>
                <a:schemeClr val="bg1"/>
              </a:buClr>
              <a:defRPr>
                <a:solidFill>
                  <a:srgbClr val="FFFFFF"/>
                </a:solidFill>
                <a:latin typeface="Arial" charset="0"/>
                <a:ea typeface="Arial" charset="0"/>
                <a:cs typeface="Arial" charset="0"/>
              </a:defRPr>
            </a:lvl4pPr>
            <a:lvl5pPr>
              <a:buClr>
                <a:schemeClr val="bg1"/>
              </a:buClr>
              <a:defRPr>
                <a:solidFill>
                  <a:srgbClr val="FFFFFF"/>
                </a:solidFill>
                <a:latin typeface="Arial" charset="0"/>
                <a:ea typeface="Arial" charset="0"/>
                <a:cs typeface="Arial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half" idx="2"/>
          </p:nvPr>
        </p:nvSpPr>
        <p:spPr>
          <a:xfrm>
            <a:off x="710545" y="555624"/>
            <a:ext cx="6322079" cy="5699125"/>
          </a:xfrm>
        </p:spPr>
        <p:txBody>
          <a:bodyPr/>
          <a:lstStyle>
            <a:lvl1pPr>
              <a:defRPr>
                <a:latin typeface="Arial" charset="0"/>
                <a:ea typeface="Arial" charset="0"/>
                <a:cs typeface="Arial" charset="0"/>
              </a:defRPr>
            </a:lvl1pPr>
            <a:lvl2pPr>
              <a:defRPr>
                <a:latin typeface="Arial" charset="0"/>
                <a:ea typeface="Arial" charset="0"/>
                <a:cs typeface="Arial" charset="0"/>
              </a:defRPr>
            </a:lvl2pPr>
            <a:lvl3pPr>
              <a:defRPr>
                <a:latin typeface="Arial" charset="0"/>
                <a:ea typeface="Arial" charset="0"/>
                <a:cs typeface="Arial" charset="0"/>
              </a:defRPr>
            </a:lvl3pPr>
            <a:lvl4pPr>
              <a:defRPr>
                <a:latin typeface="Arial" charset="0"/>
                <a:ea typeface="Arial" charset="0"/>
                <a:cs typeface="Arial" charset="0"/>
              </a:defRPr>
            </a:lvl4pPr>
            <a:lvl5pPr>
              <a:defRPr>
                <a:latin typeface="Arial" charset="0"/>
                <a:ea typeface="Arial" charset="0"/>
                <a:cs typeface="Arial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14"/>
            <a:ext cx="12192000" cy="685457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5397500" y="682624"/>
            <a:ext cx="6048375" cy="1334767"/>
          </a:xfrm>
        </p:spPr>
        <p:txBody>
          <a:bodyPr>
            <a:normAutofit/>
          </a:bodyPr>
          <a:lstStyle>
            <a:lvl1pPr>
              <a:defRPr sz="3600" b="1" i="0"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2" name="Content Placeholder 2"/>
          <p:cNvSpPr>
            <a:spLocks noGrp="1"/>
          </p:cNvSpPr>
          <p:nvPr>
            <p:ph idx="1"/>
          </p:nvPr>
        </p:nvSpPr>
        <p:spPr>
          <a:xfrm>
            <a:off x="5365750" y="2301876"/>
            <a:ext cx="6080125" cy="3593591"/>
          </a:xfrm>
        </p:spPr>
        <p:txBody>
          <a:bodyPr/>
          <a:lstStyle>
            <a:lvl1pPr>
              <a:defRPr>
                <a:latin typeface="Arial" charset="0"/>
                <a:ea typeface="Arial" charset="0"/>
                <a:cs typeface="Arial" charset="0"/>
              </a:defRPr>
            </a:lvl1pPr>
            <a:lvl2pPr>
              <a:defRPr>
                <a:latin typeface="Arial" charset="0"/>
                <a:ea typeface="Arial" charset="0"/>
                <a:cs typeface="Arial" charset="0"/>
              </a:defRPr>
            </a:lvl2pPr>
            <a:lvl3pPr>
              <a:defRPr>
                <a:latin typeface="Arial" charset="0"/>
                <a:ea typeface="Arial" charset="0"/>
                <a:cs typeface="Arial" charset="0"/>
              </a:defRPr>
            </a:lvl3pPr>
            <a:lvl4pPr>
              <a:defRPr>
                <a:latin typeface="Arial" charset="0"/>
                <a:ea typeface="Arial" charset="0"/>
                <a:cs typeface="Arial" charset="0"/>
              </a:defRPr>
            </a:lvl4pPr>
            <a:lvl5pPr>
              <a:defRPr>
                <a:latin typeface="Arial" charset="0"/>
                <a:ea typeface="Arial" charset="0"/>
                <a:cs typeface="Arial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696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14"/>
            <a:ext cx="12192000" cy="685457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14"/>
            <a:ext cx="12192000" cy="685457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14" y="0"/>
            <a:ext cx="12181172" cy="6858000"/>
          </a:xfrm>
          <a:prstGeom prst="rect">
            <a:avLst/>
          </a:prstGeom>
        </p:spPr>
      </p:pic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83464" y="0"/>
            <a:ext cx="7355585" cy="6857999"/>
          </a:xfrm>
        </p:spPr>
        <p:txBody>
          <a:bodyPr anchor="t"/>
          <a:lstStyle>
            <a:lvl1pPr marL="0" indent="0">
              <a:buNone/>
              <a:defRPr sz="3200">
                <a:latin typeface="Arial" charset="0"/>
                <a:ea typeface="Arial" charset="0"/>
                <a:cs typeface="Arial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7883" y="663677"/>
            <a:ext cx="3092117" cy="1196670"/>
          </a:xfrm>
        </p:spPr>
        <p:txBody>
          <a:bodyPr anchor="b">
            <a:noAutofit/>
          </a:bodyPr>
          <a:lstStyle>
            <a:lvl1pPr algn="ctr">
              <a:lnSpc>
                <a:spcPct val="100000"/>
              </a:lnSpc>
              <a:defRPr sz="3200" b="1" i="0" spc="0" baseline="0">
                <a:solidFill>
                  <a:schemeClr val="accent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37883" y="1947813"/>
            <a:ext cx="3092117" cy="4164164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 baseline="0">
                <a:solidFill>
                  <a:schemeClr val="bg2"/>
                </a:solidFill>
                <a:latin typeface="Arial" charset="0"/>
                <a:ea typeface="Arial" charset="0"/>
                <a:cs typeface="Arial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14" y="0"/>
            <a:ext cx="12181172" cy="6858000"/>
          </a:xfrm>
          <a:prstGeom prst="rect">
            <a:avLst/>
          </a:prstGeom>
        </p:spPr>
      </p:pic>
      <p:sp>
        <p:nvSpPr>
          <p:cNvPr id="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836415" y="1"/>
            <a:ext cx="7355585" cy="6857999"/>
          </a:xfrm>
        </p:spPr>
        <p:txBody>
          <a:bodyPr anchor="t"/>
          <a:lstStyle>
            <a:lvl1pPr marL="0" indent="0">
              <a:buNone/>
              <a:defRPr sz="3200">
                <a:latin typeface="Arial" charset="0"/>
                <a:ea typeface="Arial" charset="0"/>
                <a:cs typeface="Arial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874856" y="746842"/>
            <a:ext cx="3092117" cy="1196670"/>
          </a:xfrm>
        </p:spPr>
        <p:txBody>
          <a:bodyPr anchor="b">
            <a:noAutofit/>
          </a:bodyPr>
          <a:lstStyle>
            <a:lvl1pPr algn="ctr">
              <a:lnSpc>
                <a:spcPct val="100000"/>
              </a:lnSpc>
              <a:defRPr sz="3200" b="1" i="0" spc="0" baseline="0">
                <a:solidFill>
                  <a:schemeClr val="accent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half" idx="2"/>
          </p:nvPr>
        </p:nvSpPr>
        <p:spPr>
          <a:xfrm>
            <a:off x="844883" y="2185836"/>
            <a:ext cx="3092117" cy="4164164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 baseline="0">
                <a:solidFill>
                  <a:schemeClr val="bg2"/>
                </a:solidFill>
                <a:latin typeface="Arial" charset="0"/>
                <a:ea typeface="Arial" charset="0"/>
                <a:cs typeface="Arial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251678" y="6375679"/>
            <a:ext cx="2329722" cy="3484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334D819-9F07-4261-B09B-9E467E5D9002}" type="datetimeFigureOut">
              <a:rPr lang="en-US" smtClean="0"/>
              <a:pPr/>
              <a:t>8/19/25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75679"/>
            <a:ext cx="4114800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2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1" y="6375679"/>
            <a:ext cx="2819399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2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1766878-3199-4EAB-94E7-2D6D11070E14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 descr="Background pattern&#10;&#10;Description automatically generated with low confidence">
            <a:extLst>
              <a:ext uri="{FF2B5EF4-FFF2-40B4-BE49-F238E27FC236}">
                <a16:creationId xmlns:a16="http://schemas.microsoft.com/office/drawing/2014/main" id="{C9D80013-0B42-534D-A661-5D34F77CD00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4F573531-3C56-972C-F890-77F37BA652B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6100" y="5943600"/>
            <a:ext cx="1357076" cy="583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261158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710545" y="382384"/>
            <a:ext cx="3937000" cy="1998865"/>
          </a:xfrm>
        </p:spPr>
        <p:txBody>
          <a:bodyPr>
            <a:normAutofit/>
          </a:bodyPr>
          <a:lstStyle>
            <a:lvl1pPr algn="ctr">
              <a:defRPr sz="3600" b="1">
                <a:solidFill>
                  <a:srgbClr val="0092D2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half" idx="1"/>
          </p:nvPr>
        </p:nvSpPr>
        <p:spPr>
          <a:xfrm>
            <a:off x="729595" y="2635250"/>
            <a:ext cx="3949700" cy="3619500"/>
          </a:xfrm>
        </p:spPr>
        <p:txBody>
          <a:bodyPr/>
          <a:lstStyle>
            <a:lvl1pPr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1pPr>
            <a:lvl2pPr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2pPr>
            <a:lvl3pPr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3pPr>
            <a:lvl4pPr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4pPr>
            <a:lvl5pPr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Content Placeholder 3"/>
          <p:cNvSpPr>
            <a:spLocks noGrp="1"/>
          </p:cNvSpPr>
          <p:nvPr>
            <p:ph sz="half" idx="2"/>
          </p:nvPr>
        </p:nvSpPr>
        <p:spPr>
          <a:xfrm>
            <a:off x="5125229" y="555624"/>
            <a:ext cx="6322079" cy="5699125"/>
          </a:xfrm>
        </p:spPr>
        <p:txBody>
          <a:bodyPr/>
          <a:lstStyle>
            <a:lvl1pPr>
              <a:defRPr>
                <a:solidFill>
                  <a:srgbClr val="2A1A00"/>
                </a:solidFill>
                <a:latin typeface="Arial" charset="0"/>
                <a:ea typeface="Arial" charset="0"/>
                <a:cs typeface="Arial" charset="0"/>
              </a:defRPr>
            </a:lvl1pPr>
            <a:lvl2pPr>
              <a:defRPr>
                <a:solidFill>
                  <a:srgbClr val="2A1A00"/>
                </a:solidFill>
                <a:latin typeface="Arial" charset="0"/>
                <a:ea typeface="Arial" charset="0"/>
                <a:cs typeface="Arial" charset="0"/>
              </a:defRPr>
            </a:lvl2pPr>
            <a:lvl3pPr>
              <a:defRPr>
                <a:solidFill>
                  <a:srgbClr val="2A1A00"/>
                </a:solidFill>
                <a:latin typeface="Arial" charset="0"/>
                <a:ea typeface="Arial" charset="0"/>
                <a:cs typeface="Arial" charset="0"/>
              </a:defRPr>
            </a:lvl3pPr>
            <a:lvl4pPr>
              <a:defRPr>
                <a:solidFill>
                  <a:srgbClr val="2A1A00"/>
                </a:solidFill>
                <a:latin typeface="Arial" charset="0"/>
                <a:ea typeface="Arial" charset="0"/>
                <a:cs typeface="Arial" charset="0"/>
              </a:defRPr>
            </a:lvl4pPr>
            <a:lvl5pPr>
              <a:defRPr>
                <a:solidFill>
                  <a:srgbClr val="2A1A00"/>
                </a:solidFill>
                <a:latin typeface="Arial" charset="0"/>
                <a:ea typeface="Arial" charset="0"/>
                <a:cs typeface="Arial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B4E58DB7-B3DB-3A1E-40D2-CEA31C15177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Picture 2" descr="A picture containing logo&#10;&#10;Description automatically generated">
            <a:extLst>
              <a:ext uri="{FF2B5EF4-FFF2-40B4-BE49-F238E27FC236}">
                <a16:creationId xmlns:a16="http://schemas.microsoft.com/office/drawing/2014/main" id="{AAB671D6-FE85-ADAB-BCCB-93914D88FF4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46100" y="5943600"/>
            <a:ext cx="1357076" cy="583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55770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F4B7FD3-CF77-83FB-4C69-19678B941F1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0ECE71B-7D7A-BB32-CB52-F53AE4363E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1" y="6375679"/>
            <a:ext cx="2819399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2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1766878-3199-4EAB-94E7-2D6D11070E14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C3F370A-DDD2-6FBF-FF64-022FE0850F7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46100" y="5943600"/>
            <a:ext cx="1357075" cy="583040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11EC3FD3-3306-2C90-F9BB-BBD58B968D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78214" y="327026"/>
            <a:ext cx="7104185" cy="354012"/>
          </a:xfrm>
          <a:prstGeom prst="rect">
            <a:avLst/>
          </a:prstGeom>
        </p:spPr>
        <p:txBody>
          <a:bodyPr lIns="0" tIns="0" rIns="0" bIns="0"/>
          <a:lstStyle>
            <a:lvl1pPr>
              <a:defRPr sz="2400" b="1">
                <a:solidFill>
                  <a:srgbClr val="EA4F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2E3915F2-3061-D2E1-87C6-84168BE484F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78214" y="914400"/>
            <a:ext cx="7104185" cy="5262563"/>
          </a:xfrm>
          <a:prstGeom prst="rect">
            <a:avLst/>
          </a:prstGeom>
        </p:spPr>
        <p:txBody>
          <a:bodyPr lIns="0" tIns="0" rIns="0" bIns="0"/>
          <a:lstStyle>
            <a:lvl1pPr>
              <a:defRPr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3" name="Picture 2" descr="A close up of some leaves&#10;&#10;Description automatically generated with low confidence">
            <a:extLst>
              <a:ext uri="{FF2B5EF4-FFF2-40B4-BE49-F238E27FC236}">
                <a16:creationId xmlns:a16="http://schemas.microsoft.com/office/drawing/2014/main" id="{06DD6952-7AA8-D4F8-91C2-BAC6DE44037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9878"/>
            <a:ext cx="4071115" cy="67015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75991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Background pattern&#10;&#10;Description automatically generated with low confidence">
            <a:extLst>
              <a:ext uri="{FF2B5EF4-FFF2-40B4-BE49-F238E27FC236}">
                <a16:creationId xmlns:a16="http://schemas.microsoft.com/office/drawing/2014/main" id="{E180322E-F516-325E-3D98-F48B4718315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81036"/>
            <a:ext cx="12192000" cy="6176963"/>
          </a:xfrm>
          <a:prstGeom prst="rect">
            <a:avLst/>
          </a:prstGeom>
        </p:spPr>
      </p:pic>
      <p:pic>
        <p:nvPicPr>
          <p:cNvPr id="11" name="Picture 10" descr="A picture containing logo&#10;&#10;Description automatically generated">
            <a:extLst>
              <a:ext uri="{FF2B5EF4-FFF2-40B4-BE49-F238E27FC236}">
                <a16:creationId xmlns:a16="http://schemas.microsoft.com/office/drawing/2014/main" id="{7970CF46-51BD-D8B6-5FB3-3BF43A5A4CD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6100" y="5943600"/>
            <a:ext cx="1357076" cy="583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DCCAFAB3-7E78-7D54-FAA9-C6FE51759AF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b="88841"/>
          <a:stretch/>
        </p:blipFill>
        <p:spPr>
          <a:xfrm>
            <a:off x="0" y="0"/>
            <a:ext cx="12192000" cy="765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7418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Background pattern&#10;&#10;Description automatically generated with low confidence">
            <a:extLst>
              <a:ext uri="{FF2B5EF4-FFF2-40B4-BE49-F238E27FC236}">
                <a16:creationId xmlns:a16="http://schemas.microsoft.com/office/drawing/2014/main" id="{E180322E-F516-325E-3D98-F48B4718315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2EE40836-0A2A-37A0-B9AE-CCDB72BD97B1}"/>
              </a:ext>
            </a:extLst>
          </p:cNvPr>
          <p:cNvSpPr/>
          <p:nvPr userDrawn="1"/>
        </p:nvSpPr>
        <p:spPr>
          <a:xfrm>
            <a:off x="0" y="6370983"/>
            <a:ext cx="12192000" cy="48701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9B9E47A-3318-D068-0142-967E26361F9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72718" y="5436704"/>
            <a:ext cx="1282148" cy="128214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8A33076-115E-D79D-FA29-48117D17E07B}"/>
              </a:ext>
            </a:extLst>
          </p:cNvPr>
          <p:cNvSpPr txBox="1"/>
          <p:nvPr userDrawn="1"/>
        </p:nvSpPr>
        <p:spPr>
          <a:xfrm>
            <a:off x="1966290" y="6429825"/>
            <a:ext cx="82594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Florida Department of Agriculture and Consumer Services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598C845-00D6-E116-C26F-2BE0336903F7}"/>
              </a:ext>
            </a:extLst>
          </p:cNvPr>
          <p:cNvSpPr txBox="1"/>
          <p:nvPr userDrawn="1"/>
        </p:nvSpPr>
        <p:spPr>
          <a:xfrm>
            <a:off x="3531704" y="6015095"/>
            <a:ext cx="512859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0" i="1" dirty="0">
                <a:solidFill>
                  <a:srgbClr val="1B1B1B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This institution is an equal opportunity provider.</a:t>
            </a:r>
            <a:endParaRPr lang="en-US" sz="1400" b="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69321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557294" y="3283365"/>
            <a:ext cx="9329126" cy="882293"/>
          </a:xfrm>
        </p:spPr>
        <p:txBody>
          <a:bodyPr wrap="square" anchor="ctr">
            <a:noAutofit/>
          </a:bodyPr>
          <a:lstStyle>
            <a:lvl1pPr algn="ctr">
              <a:defRPr sz="5600" b="1" spc="800" baseline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en-US" dirty="0"/>
              <a:t>MONTHLY PRODUCT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30920" y="4328196"/>
            <a:ext cx="8045373" cy="742279"/>
          </a:xfrm>
        </p:spPr>
        <p:txBody>
          <a:bodyPr anchor="t">
            <a:normAutofit/>
          </a:bodyPr>
          <a:lstStyle>
            <a:lvl1pPr marL="0" indent="0" algn="ctr">
              <a:lnSpc>
                <a:spcPct val="100000"/>
              </a:lnSpc>
              <a:buNone/>
              <a:defRPr sz="2000" b="1" i="0" cap="all" spc="400" baseline="0">
                <a:solidFill>
                  <a:srgbClr val="FFFFFF"/>
                </a:solidFill>
                <a:latin typeface="Arial" charset="0"/>
                <a:ea typeface="Arial" charset="0"/>
                <a:cs typeface="Arial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92857E4-189F-4B42-81E1-163D1076AD41}"/>
              </a:ext>
            </a:extLst>
          </p:cNvPr>
          <p:cNvSpPr/>
          <p:nvPr userDrawn="1"/>
        </p:nvSpPr>
        <p:spPr>
          <a:xfrm>
            <a:off x="0" y="6238875"/>
            <a:ext cx="12192000" cy="61912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987E01B-28A9-4A54-852E-D16CC55FAD5D}"/>
              </a:ext>
            </a:extLst>
          </p:cNvPr>
          <p:cNvSpPr txBox="1"/>
          <p:nvPr userDrawn="1"/>
        </p:nvSpPr>
        <p:spPr>
          <a:xfrm>
            <a:off x="1866900" y="6385271"/>
            <a:ext cx="8458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</a:rPr>
              <a:t>Florida Department of Agriculture and Consumer Services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437B2793-5400-4EDE-AF92-9A1DDDEE647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4312" y="5267324"/>
            <a:ext cx="1461138" cy="146113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Intro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14"/>
            <a:ext cx="12192000" cy="685457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6125" y="539749"/>
            <a:ext cx="6048375" cy="1334767"/>
          </a:xfrm>
        </p:spPr>
        <p:txBody>
          <a:bodyPr>
            <a:normAutofit/>
          </a:bodyPr>
          <a:lstStyle>
            <a:lvl1pPr>
              <a:defRPr sz="3600" b="1" i="0"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8500" y="2286001"/>
            <a:ext cx="6080125" cy="3593591"/>
          </a:xfrm>
        </p:spPr>
        <p:txBody>
          <a:bodyPr/>
          <a:lstStyle>
            <a:lvl1pPr>
              <a:defRPr>
                <a:latin typeface="Arial" charset="0"/>
                <a:ea typeface="Arial" charset="0"/>
                <a:cs typeface="Arial" charset="0"/>
              </a:defRPr>
            </a:lvl1pPr>
            <a:lvl2pPr>
              <a:defRPr>
                <a:latin typeface="Arial" charset="0"/>
                <a:ea typeface="Arial" charset="0"/>
                <a:cs typeface="Arial" charset="0"/>
              </a:defRPr>
            </a:lvl2pPr>
            <a:lvl3pPr>
              <a:defRPr>
                <a:latin typeface="Arial" charset="0"/>
                <a:ea typeface="Arial" charset="0"/>
                <a:cs typeface="Arial" charset="0"/>
              </a:defRPr>
            </a:lvl3pPr>
            <a:lvl4pPr>
              <a:defRPr>
                <a:latin typeface="Arial" charset="0"/>
                <a:ea typeface="Arial" charset="0"/>
                <a:cs typeface="Arial" charset="0"/>
              </a:defRPr>
            </a:lvl4pPr>
            <a:lvl5pPr>
              <a:defRPr>
                <a:latin typeface="Arial" charset="0"/>
                <a:ea typeface="Arial" charset="0"/>
                <a:cs typeface="Arial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Meet a Farm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" y="1"/>
            <a:ext cx="12191998" cy="685799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456326" y="1174751"/>
            <a:ext cx="4742196" cy="2471515"/>
          </a:xfrm>
        </p:spPr>
        <p:txBody>
          <a:bodyPr anchor="b">
            <a:normAutofit/>
          </a:bodyPr>
          <a:lstStyle>
            <a:lvl1pPr algn="ctr">
              <a:defRPr sz="8400" b="1" spc="0" baseline="0"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en-US" dirty="0"/>
              <a:t>Meet a Farmer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8076" y="3921532"/>
            <a:ext cx="5091445" cy="951135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000" b="1" i="0" cap="all" spc="400" baseline="0">
                <a:solidFill>
                  <a:schemeClr val="accent1"/>
                </a:solidFill>
                <a:latin typeface="Arial" charset="0"/>
                <a:ea typeface="Arial" charset="0"/>
                <a:cs typeface="Arial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51678" y="382385"/>
            <a:ext cx="10178322" cy="149213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1678" y="2286001"/>
            <a:ext cx="10178322" cy="35935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49" r:id="rId7"/>
    <p:sldLayoutId id="2147483650" r:id="rId8"/>
    <p:sldLayoutId id="2147483651" r:id="rId9"/>
    <p:sldLayoutId id="2147483652" r:id="rId10"/>
    <p:sldLayoutId id="2147483653" r:id="rId11"/>
    <p:sldLayoutId id="2147483654" r:id="rId12"/>
    <p:sldLayoutId id="2147483656" r:id="rId13"/>
    <p:sldLayoutId id="2147483655" r:id="rId14"/>
    <p:sldLayoutId id="2147483660" r:id="rId15"/>
    <p:sldLayoutId id="2147483662" r:id="rId16"/>
    <p:sldLayoutId id="2147483661" r:id="rId17"/>
    <p:sldLayoutId id="2147483657" r:id="rId18"/>
    <p:sldLayoutId id="2147483658" r:id="rId19"/>
    <p:sldLayoutId id="2147483659" r:id="rId2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100" kern="1200" cap="all" spc="200" baseline="0">
          <a:solidFill>
            <a:schemeClr val="tx2"/>
          </a:solidFill>
          <a:latin typeface="Avenir Heavy"/>
          <a:ea typeface="+mj-ea"/>
          <a:cs typeface="Avenir Heavy"/>
        </a:defRPr>
      </a:lvl1pPr>
    </p:titleStyle>
    <p:bodyStyle>
      <a:lvl1pPr marL="228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Avenir Book"/>
          <a:ea typeface="+mn-ea"/>
          <a:cs typeface="Avenir Book"/>
        </a:defRPr>
      </a:lvl1pPr>
      <a:lvl2pPr marL="685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800" kern="1200">
          <a:solidFill>
            <a:schemeClr val="tx1">
              <a:lumMod val="65000"/>
              <a:lumOff val="35000"/>
            </a:schemeClr>
          </a:solidFill>
          <a:latin typeface="Avenir Book"/>
          <a:ea typeface="+mn-ea"/>
          <a:cs typeface="Avenir Book"/>
        </a:defRPr>
      </a:lvl2pPr>
      <a:lvl3pPr marL="1143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65000"/>
              <a:lumOff val="35000"/>
            </a:schemeClr>
          </a:solidFill>
          <a:latin typeface="Avenir Book"/>
          <a:ea typeface="+mn-ea"/>
          <a:cs typeface="Avenir Book"/>
        </a:defRPr>
      </a:lvl3pPr>
      <a:lvl4pPr marL="1600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Avenir Book"/>
          <a:ea typeface="+mn-ea"/>
          <a:cs typeface="Avenir Book"/>
        </a:defRPr>
      </a:lvl4pPr>
      <a:lvl5pPr marL="20574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Avenir Book"/>
          <a:ea typeface="+mn-ea"/>
          <a:cs typeface="Avenir Book"/>
        </a:defRPr>
      </a:lvl5pPr>
      <a:lvl6pPr marL="2514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792">
          <p15:clr>
            <a:srgbClr val="F26B43"/>
          </p15:clr>
        </p15:guide>
        <p15:guide id="2" pos="7200">
          <p15:clr>
            <a:srgbClr val="F26B43"/>
          </p15:clr>
        </p15:guide>
        <p15:guide id="3" orient="horz" pos="4008">
          <p15:clr>
            <a:srgbClr val="F26B43"/>
          </p15:clr>
        </p15:guide>
        <p15:guide id="4" orient="horz" pos="1440">
          <p15:clr>
            <a:srgbClr val="F26B43"/>
          </p15:clr>
        </p15:guide>
        <p15:guide id="5" orient="horz" pos="3720">
          <p15:clr>
            <a:srgbClr val="F26B43"/>
          </p15:clr>
        </p15:guide>
        <p15:guide id="6" orient="horz" pos="2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em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em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jpeg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em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6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emf"/><Relationship Id="rId7" Type="http://schemas.openxmlformats.org/officeDocument/2006/relationships/image" Target="../media/image50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9.jpeg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emf"/><Relationship Id="rId7" Type="http://schemas.openxmlformats.org/officeDocument/2006/relationships/image" Target="../media/image5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reneesgarden.com/articles/3sisters.html" TargetMode="External"/><Relationship Id="rId5" Type="http://schemas.openxmlformats.org/officeDocument/2006/relationships/hyperlink" Target="http://web3.cas.usf.edu/tbsg/gardeningactivities.aspx" TargetMode="External"/><Relationship Id="rId4" Type="http://schemas.openxmlformats.org/officeDocument/2006/relationships/hyperlink" Target="http://www.tahtonka.com/food.html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em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3.jpeg"/><Relationship Id="rId4" Type="http://schemas.openxmlformats.org/officeDocument/2006/relationships/image" Target="../media/image52.jp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jpeg"/><Relationship Id="rId3" Type="http://schemas.openxmlformats.org/officeDocument/2006/relationships/image" Target="../media/image28.emf"/><Relationship Id="rId7" Type="http://schemas.openxmlformats.org/officeDocument/2006/relationships/image" Target="../media/image57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6.jpeg"/><Relationship Id="rId5" Type="http://schemas.openxmlformats.org/officeDocument/2006/relationships/image" Target="../media/image55.jpeg"/><Relationship Id="rId4" Type="http://schemas.openxmlformats.org/officeDocument/2006/relationships/image" Target="../media/image54.png"/><Relationship Id="rId9" Type="http://schemas.openxmlformats.org/officeDocument/2006/relationships/image" Target="../media/image59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emf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soils4teachers.org/lessons-and-activities/teachers-guide/soil-formation" TargetMode="External"/><Relationship Id="rId4" Type="http://schemas.openxmlformats.org/officeDocument/2006/relationships/image" Target="../media/image6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emf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1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emf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emf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62.png"/><Relationship Id="rId4" Type="http://schemas.openxmlformats.org/officeDocument/2006/relationships/hyperlink" Target="http://www.freshfromflorida.com/Recipes/" TargetMode="Externa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emf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freshfromflorida.com/Divisions-Offices/Food-Nutrition-and-Wellness/National-School-Lunch-Program/Farm-to-School/School-Garden-Resources" TargetMode="Externa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jpeg"/><Relationship Id="rId4" Type="http://schemas.openxmlformats.org/officeDocument/2006/relationships/hyperlink" Target="http://www.johnnyseeds.com/vegetables/beans/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39.png"/><Relationship Id="rId4" Type="http://schemas.openxmlformats.org/officeDocument/2006/relationships/hyperlink" Target="https://bonnieplants.com/growing/growing-snap-beans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8C7FE966-306A-B896-DCB2-4503E693F33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itle 3">
            <a:extLst>
              <a:ext uri="{FF2B5EF4-FFF2-40B4-BE49-F238E27FC236}">
                <a16:creationId xmlns:a16="http://schemas.microsoft.com/office/drawing/2014/main" id="{E04977DE-F810-0C9E-6EF6-3631113006A1}"/>
              </a:ext>
            </a:extLst>
          </p:cNvPr>
          <p:cNvSpPr txBox="1">
            <a:spLocks/>
          </p:cNvSpPr>
          <p:nvPr/>
        </p:nvSpPr>
        <p:spPr>
          <a:xfrm>
            <a:off x="2104292" y="2041673"/>
            <a:ext cx="7983415" cy="130701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400" b="1" kern="1200" cap="all" spc="200" baseline="0">
                <a:solidFill>
                  <a:srgbClr val="EA4F53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sz="8000" cap="none" dirty="0">
                <a:solidFill>
                  <a:srgbClr val="046733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Green Bean</a:t>
            </a:r>
          </a:p>
        </p:txBody>
      </p:sp>
    </p:spTree>
    <p:extLst>
      <p:ext uri="{BB962C8B-B14F-4D97-AF65-F5344CB8AC3E}">
        <p14:creationId xmlns:p14="http://schemas.microsoft.com/office/powerpoint/2010/main" val="135450652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F3434683-AD65-152A-38AA-0504DA3AD0B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8AA4170E-CB34-F5CB-A25F-8243FE82C492}"/>
              </a:ext>
            </a:extLst>
          </p:cNvPr>
          <p:cNvSpPr/>
          <p:nvPr/>
        </p:nvSpPr>
        <p:spPr>
          <a:xfrm>
            <a:off x="5053261" y="469231"/>
            <a:ext cx="6930190" cy="5943600"/>
          </a:xfrm>
          <a:prstGeom prst="rect">
            <a:avLst/>
          </a:prstGeom>
          <a:solidFill>
            <a:srgbClr val="0069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B050"/>
              </a:solidFill>
            </a:endParaRPr>
          </a:p>
        </p:txBody>
      </p:sp>
      <p:sp>
        <p:nvSpPr>
          <p:cNvPr id="11" name="Text Placeholder 18">
            <a:extLst>
              <a:ext uri="{FF2B5EF4-FFF2-40B4-BE49-F238E27FC236}">
                <a16:creationId xmlns:a16="http://schemas.microsoft.com/office/drawing/2014/main" id="{7D5EC5F1-D88B-8EF3-622D-452254BA9ACF}"/>
              </a:ext>
            </a:extLst>
          </p:cNvPr>
          <p:cNvSpPr txBox="1">
            <a:spLocks/>
          </p:cNvSpPr>
          <p:nvPr/>
        </p:nvSpPr>
        <p:spPr>
          <a:xfrm>
            <a:off x="467736" y="1755776"/>
            <a:ext cx="4489439" cy="2046790"/>
          </a:xfrm>
          <a:prstGeom prst="rect">
            <a:avLst/>
          </a:prstGeom>
        </p:spPr>
        <p:txBody>
          <a:bodyPr vert="horz" lIns="91440" tIns="45720" rIns="91440" bIns="45720" numCol="2" rtlCol="0">
            <a:normAutofit/>
          </a:bodyPr>
          <a:lstStyle>
            <a:lvl1pPr marL="2286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Avenir Book"/>
                <a:ea typeface="+mn-ea"/>
                <a:cs typeface="Avenir Book"/>
              </a:defRPr>
            </a:lvl1pPr>
            <a:lvl2pPr marL="6858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Avenir Book"/>
                <a:ea typeface="+mn-ea"/>
                <a:cs typeface="Avenir Book"/>
              </a:defRPr>
            </a:lvl2pPr>
            <a:lvl3pPr marL="11430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Avenir Book"/>
                <a:ea typeface="+mn-ea"/>
                <a:cs typeface="Avenir Book"/>
              </a:defRPr>
            </a:lvl3pPr>
            <a:lvl4pPr marL="16002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Avenir Book"/>
                <a:ea typeface="+mn-ea"/>
                <a:cs typeface="Avenir Book"/>
              </a:defRPr>
            </a:lvl4pPr>
            <a:lvl5pPr marL="20574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Avenir Book"/>
                <a:ea typeface="+mn-ea"/>
                <a:cs typeface="Avenir Book"/>
              </a:defRPr>
            </a:lvl5pPr>
            <a:lvl6pPr marL="25146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>
                <a:solidFill>
                  <a:schemeClr val="bg1"/>
                </a:solidFill>
                <a:latin typeface="Arial" panose="020B0604020202020204" pitchFamily="34" charset="0"/>
              </a:rPr>
              <a:t>Snap Bean</a:t>
            </a:r>
            <a:endParaRPr lang="en-US" dirty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r>
              <a:rPr lang="en-US" b="1" dirty="0">
                <a:solidFill>
                  <a:schemeClr val="bg1"/>
                </a:solidFill>
                <a:latin typeface="Arial" panose="020B0604020202020204" pitchFamily="34" charset="0"/>
              </a:rPr>
              <a:t> Green</a:t>
            </a:r>
            <a:endParaRPr lang="en-US" dirty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r>
              <a:rPr lang="en-US" b="1" dirty="0">
                <a:solidFill>
                  <a:schemeClr val="bg1"/>
                </a:solidFill>
                <a:latin typeface="Arial" panose="020B0604020202020204" pitchFamily="34" charset="0"/>
              </a:rPr>
              <a:t>String</a:t>
            </a:r>
            <a:endParaRPr lang="en-US" dirty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r>
              <a:rPr lang="en-US" b="1" dirty="0">
                <a:solidFill>
                  <a:schemeClr val="bg1"/>
                </a:solidFill>
                <a:latin typeface="Arial" panose="020B0604020202020204" pitchFamily="34" charset="0"/>
              </a:rPr>
              <a:t>Legume</a:t>
            </a:r>
            <a:endParaRPr lang="en-US" dirty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r>
              <a:rPr lang="en-US" b="1" dirty="0">
                <a:solidFill>
                  <a:schemeClr val="bg1"/>
                </a:solidFill>
                <a:latin typeface="Arial" panose="020B0604020202020204" pitchFamily="34" charset="0"/>
              </a:rPr>
              <a:t>Bush</a:t>
            </a:r>
            <a:endParaRPr lang="en-US" dirty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r>
              <a:rPr lang="en-US" b="1" dirty="0">
                <a:solidFill>
                  <a:schemeClr val="bg1"/>
                </a:solidFill>
                <a:latin typeface="Arial" panose="020B0604020202020204" pitchFamily="34" charset="0"/>
              </a:rPr>
              <a:t>Pole</a:t>
            </a:r>
            <a:endParaRPr lang="en-US" dirty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r>
              <a:rPr lang="en-US" b="1" dirty="0">
                <a:solidFill>
                  <a:schemeClr val="bg1"/>
                </a:solidFill>
                <a:latin typeface="Arial" panose="020B0604020202020204" pitchFamily="34" charset="0"/>
              </a:rPr>
              <a:t>Crisp</a:t>
            </a:r>
            <a:endParaRPr lang="en-US" dirty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r>
              <a:rPr lang="en-US" b="1" dirty="0">
                <a:solidFill>
                  <a:schemeClr val="bg1"/>
                </a:solidFill>
                <a:latin typeface="Arial" panose="020B0604020202020204" pitchFamily="34" charset="0"/>
              </a:rPr>
              <a:t>Folate</a:t>
            </a:r>
            <a:endParaRPr lang="en-US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1C04BE8E-B2B8-27DB-ABDB-8A528C88A84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51045" y="867770"/>
            <a:ext cx="6221321" cy="5222581"/>
          </a:xfrm>
          <a:prstGeom prst="rect">
            <a:avLst/>
          </a:prstGeom>
        </p:spPr>
      </p:pic>
      <p:sp>
        <p:nvSpPr>
          <p:cNvPr id="13" name="Title 16">
            <a:extLst>
              <a:ext uri="{FF2B5EF4-FFF2-40B4-BE49-F238E27FC236}">
                <a16:creationId xmlns:a16="http://schemas.microsoft.com/office/drawing/2014/main" id="{765DBD02-3A22-D953-7D62-007034910022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294706" y="612450"/>
            <a:ext cx="4489439" cy="905691"/>
          </a:xfrm>
        </p:spPr>
        <p:txBody>
          <a:bodyPr>
            <a:noAutofit/>
          </a:bodyPr>
          <a:lstStyle/>
          <a:p>
            <a:pPr algn="ctr"/>
            <a:r>
              <a:rPr lang="en-US" sz="4000" spc="0" dirty="0">
                <a:solidFill>
                  <a:srgbClr val="006937"/>
                </a:solidFill>
                <a:latin typeface="Arial Black" pitchFamily="34" charset="0"/>
              </a:rPr>
              <a:t>BRAIN BREAK</a:t>
            </a:r>
            <a:br>
              <a:rPr lang="en-US" sz="4000" spc="0" dirty="0">
                <a:solidFill>
                  <a:srgbClr val="006937"/>
                </a:solidFill>
                <a:latin typeface="Arial Black" pitchFamily="34" charset="0"/>
              </a:rPr>
            </a:br>
            <a:r>
              <a:rPr lang="en-US" sz="4000" spc="0" dirty="0">
                <a:solidFill>
                  <a:srgbClr val="006937"/>
                </a:solidFill>
                <a:latin typeface="Arial Black" pitchFamily="34" charset="0"/>
              </a:rPr>
              <a:t>Fresh Find</a:t>
            </a:r>
          </a:p>
        </p:txBody>
      </p:sp>
      <p:pic>
        <p:nvPicPr>
          <p:cNvPr id="3" name="Picture 2" descr="A green leaf with black background&#10;&#10;AI-generated content may be incorrect.">
            <a:extLst>
              <a:ext uri="{FF2B5EF4-FFF2-40B4-BE49-F238E27FC236}">
                <a16:creationId xmlns:a16="http://schemas.microsoft.com/office/drawing/2014/main" id="{CCC4BDB6-F47C-2930-FF57-0521D95389C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046206">
            <a:off x="1331457" y="3351091"/>
            <a:ext cx="2390345" cy="25959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961880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9695F942-54EB-35BE-6AB8-9C4AB8F0B8A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344428" y="2056128"/>
            <a:ext cx="5846736" cy="3279424"/>
          </a:xfrm>
          <a:prstGeom prst="rect">
            <a:avLst/>
          </a:prstGeom>
          <a:noFill/>
        </p:spPr>
        <p:txBody>
          <a:bodyPr wrap="square" numCol="1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4800" dirty="0"/>
              <a:t>2 + 4 + 1 = ______</a:t>
            </a:r>
          </a:p>
          <a:p>
            <a:pPr>
              <a:lnSpc>
                <a:spcPct val="150000"/>
              </a:lnSpc>
            </a:pPr>
            <a:endParaRPr lang="en-US" sz="4800" dirty="0"/>
          </a:p>
          <a:p>
            <a:pPr>
              <a:lnSpc>
                <a:spcPct val="150000"/>
              </a:lnSpc>
            </a:pPr>
            <a:r>
              <a:rPr lang="en-US" sz="4800" dirty="0"/>
              <a:t>6 – 2 + 1 = ______ </a:t>
            </a:r>
          </a:p>
        </p:txBody>
      </p:sp>
      <p:sp>
        <p:nvSpPr>
          <p:cNvPr id="6" name="Rectangle 5"/>
          <p:cNvSpPr/>
          <p:nvPr/>
        </p:nvSpPr>
        <p:spPr>
          <a:xfrm>
            <a:off x="1021460" y="2357691"/>
            <a:ext cx="2977333" cy="16683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dirty="0">
                <a:latin typeface="Arial" pitchFamily="34" charset="0"/>
                <a:cs typeface="Arial" pitchFamily="34" charset="0"/>
              </a:rPr>
              <a:t>Are the answers </a:t>
            </a:r>
            <a:r>
              <a:rPr lang="en-US" sz="28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even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 or </a:t>
            </a:r>
            <a:r>
              <a:rPr lang="en-US" sz="28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odd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 numbers?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A4B9F2A-2DC5-AA23-704C-39531D783CDF}"/>
              </a:ext>
            </a:extLst>
          </p:cNvPr>
          <p:cNvSpPr txBox="1">
            <a:spLocks/>
          </p:cNvSpPr>
          <p:nvPr/>
        </p:nvSpPr>
        <p:spPr>
          <a:xfrm>
            <a:off x="546100" y="327026"/>
            <a:ext cx="6318723" cy="1284060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100" kern="1200" cap="all" spc="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500" dirty="0">
                <a:solidFill>
                  <a:srgbClr val="0070C0"/>
                </a:solidFill>
                <a:latin typeface="Arial Black" pitchFamily="34" charset="0"/>
              </a:rPr>
              <a:t>K-2 Math </a:t>
            </a:r>
            <a:br>
              <a:rPr lang="en-US" sz="4000" dirty="0">
                <a:solidFill>
                  <a:schemeClr val="tx2">
                    <a:lumMod val="50000"/>
                    <a:lumOff val="50000"/>
                  </a:schemeClr>
                </a:solidFill>
                <a:latin typeface="Arial Black" pitchFamily="34" charset="0"/>
              </a:rPr>
            </a:br>
            <a:r>
              <a:rPr lang="en-US" sz="4000" b="1" dirty="0">
                <a:solidFill>
                  <a:srgbClr val="046733"/>
                </a:solidFill>
                <a:latin typeface="Arial" charset="0"/>
                <a:ea typeface="Arial" charset="0"/>
                <a:cs typeface="Arial" charset="0"/>
              </a:rPr>
              <a:t>Math Equations</a:t>
            </a:r>
          </a:p>
        </p:txBody>
      </p:sp>
      <p:pic>
        <p:nvPicPr>
          <p:cNvPr id="11" name="Picture 10" descr="A close up of a leaf&#10;&#10;Description automatically generated with medium confidence">
            <a:extLst>
              <a:ext uri="{FF2B5EF4-FFF2-40B4-BE49-F238E27FC236}">
                <a16:creationId xmlns:a16="http://schemas.microsoft.com/office/drawing/2014/main" id="{752D8C28-9611-9D0B-C08E-CC2E622D07E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25992" y="2039375"/>
            <a:ext cx="2437951" cy="981953"/>
          </a:xfrm>
          <a:prstGeom prst="rect">
            <a:avLst/>
          </a:prstGeom>
        </p:spPr>
      </p:pic>
      <p:pic>
        <p:nvPicPr>
          <p:cNvPr id="12" name="Picture 11" descr="A close up of a leaf&#10;&#10;Description automatically generated with medium confidence">
            <a:extLst>
              <a:ext uri="{FF2B5EF4-FFF2-40B4-BE49-F238E27FC236}">
                <a16:creationId xmlns:a16="http://schemas.microsoft.com/office/drawing/2014/main" id="{B7D67DA4-AEFC-1AE0-D942-59A2E33C5E2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8425991" y="4183861"/>
            <a:ext cx="2437951" cy="9819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009772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8D97F5EA-ACFA-2B40-193B-29B3C9E6C06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71FF0FA6-87D6-02F9-3FD3-7EECD6E68AC1}"/>
              </a:ext>
            </a:extLst>
          </p:cNvPr>
          <p:cNvSpPr/>
          <p:nvPr/>
        </p:nvSpPr>
        <p:spPr>
          <a:xfrm>
            <a:off x="5612791" y="0"/>
            <a:ext cx="6579209" cy="66572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E726C5F-27BE-588F-3990-995CF4D1AF5A}"/>
              </a:ext>
            </a:extLst>
          </p:cNvPr>
          <p:cNvSpPr/>
          <p:nvPr/>
        </p:nvSpPr>
        <p:spPr>
          <a:xfrm>
            <a:off x="376748" y="328194"/>
            <a:ext cx="3743332" cy="4247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4400">
              <a:lnSpc>
                <a:spcPct val="90000"/>
              </a:lnSpc>
              <a:spcBef>
                <a:spcPct val="0"/>
              </a:spcBef>
              <a:defRPr/>
            </a:pPr>
            <a:r>
              <a:rPr lang="en-US" sz="2400" dirty="0">
                <a:solidFill>
                  <a:srgbClr val="C00000"/>
                </a:solidFill>
                <a:latin typeface="Arial Black" pitchFamily="34" charset="0"/>
              </a:rPr>
              <a:t>K-2 SOCIAL STUDIES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9D848CD-75BF-CC1C-AB92-ACFC6804BE67}"/>
              </a:ext>
            </a:extLst>
          </p:cNvPr>
          <p:cNvSpPr/>
          <p:nvPr/>
        </p:nvSpPr>
        <p:spPr>
          <a:xfrm>
            <a:off x="376748" y="704621"/>
            <a:ext cx="4086375" cy="5770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4400">
              <a:lnSpc>
                <a:spcPct val="90000"/>
              </a:lnSpc>
              <a:spcBef>
                <a:spcPct val="0"/>
              </a:spcBef>
              <a:defRPr/>
            </a:pPr>
            <a:r>
              <a:rPr lang="en-US" sz="3500" b="1" spc="200" dirty="0">
                <a:solidFill>
                  <a:srgbClr val="046733"/>
                </a:solidFill>
                <a:latin typeface="Arial" charset="0"/>
                <a:ea typeface="Arial" charset="0"/>
                <a:cs typeface="Arial" charset="0"/>
              </a:rPr>
              <a:t>THREE SISTERS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0562B5E6-2FC0-A10A-8718-9C9F3FA5766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5602490" y="704581"/>
            <a:ext cx="3028553" cy="5328403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CE7E848E-CCE9-70C3-6C8E-B63223B6ADDC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30433" y="993161"/>
            <a:ext cx="3586636" cy="168136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457AE673-2B9B-E676-FF54-33002CD9FB58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236772" y="3905443"/>
            <a:ext cx="3480297" cy="2042655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825F87DF-A831-A250-71E4-E054D64766B0}"/>
              </a:ext>
            </a:extLst>
          </p:cNvPr>
          <p:cNvSpPr txBox="1"/>
          <p:nvPr/>
        </p:nvSpPr>
        <p:spPr>
          <a:xfrm>
            <a:off x="609648" y="1825398"/>
            <a:ext cx="418170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/>
              <a:t>Corn, beans and squash </a:t>
            </a:r>
            <a:r>
              <a:rPr lang="en-US" sz="2400" dirty="0"/>
              <a:t>are called the </a:t>
            </a:r>
            <a:r>
              <a:rPr lang="en-US" sz="2400" b="1" dirty="0"/>
              <a:t>Three Sisters </a:t>
            </a:r>
            <a:r>
              <a:rPr lang="en-US" sz="2400" dirty="0"/>
              <a:t>because when they are planted together, they each provide the other with something important, making all three thrive. Native Americans always planted these crops together.</a:t>
            </a:r>
          </a:p>
        </p:txBody>
      </p:sp>
    </p:spTree>
    <p:extLst>
      <p:ext uri="{BB962C8B-B14F-4D97-AF65-F5344CB8AC3E}">
        <p14:creationId xmlns:p14="http://schemas.microsoft.com/office/powerpoint/2010/main" val="2772702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91D82238-3029-7081-94DF-73888D33D6F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B552B40B-D780-31A1-E65D-D36D7499F724}"/>
              </a:ext>
            </a:extLst>
          </p:cNvPr>
          <p:cNvSpPr/>
          <p:nvPr/>
        </p:nvSpPr>
        <p:spPr>
          <a:xfrm>
            <a:off x="6858000" y="0"/>
            <a:ext cx="5334000" cy="66572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577752B-6AE9-3D95-9428-592ED0118E2F}"/>
              </a:ext>
            </a:extLst>
          </p:cNvPr>
          <p:cNvSpPr txBox="1"/>
          <p:nvPr/>
        </p:nvSpPr>
        <p:spPr>
          <a:xfrm>
            <a:off x="978908" y="1558281"/>
            <a:ext cx="5578010" cy="3908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accent4">
                    <a:lumMod val="75000"/>
                  </a:schemeClr>
                </a:solidFill>
                <a:latin typeface="Arial" charset="0"/>
                <a:ea typeface="Arial" charset="0"/>
                <a:cs typeface="Arial" charset="0"/>
              </a:rPr>
              <a:t>Corn</a:t>
            </a:r>
          </a:p>
          <a:p>
            <a:r>
              <a:rPr lang="en-US" sz="2000" dirty="0"/>
              <a:t>Corn, a whole-grain, provides a trellis for the beans to grow up.</a:t>
            </a:r>
          </a:p>
          <a:p>
            <a:endParaRPr lang="en-US" dirty="0"/>
          </a:p>
          <a:p>
            <a:r>
              <a:rPr lang="en-US" sz="2400" b="1" dirty="0">
                <a:solidFill>
                  <a:schemeClr val="accent4">
                    <a:lumMod val="75000"/>
                  </a:schemeClr>
                </a:solidFill>
                <a:latin typeface="Arial" charset="0"/>
                <a:ea typeface="Arial" charset="0"/>
                <a:cs typeface="Arial" charset="0"/>
              </a:rPr>
              <a:t>Beans</a:t>
            </a:r>
          </a:p>
          <a:p>
            <a:r>
              <a:rPr lang="en-US" sz="2000" dirty="0"/>
              <a:t>Beans, a plant-based protein source, provides the corn and squash with nutrients like nitrogen.</a:t>
            </a:r>
          </a:p>
          <a:p>
            <a:endParaRPr lang="en-US" b="1" dirty="0">
              <a:solidFill>
                <a:srgbClr val="2F9534"/>
              </a:solidFill>
              <a:latin typeface="Arial" charset="0"/>
              <a:ea typeface="Arial" charset="0"/>
              <a:cs typeface="Arial" charset="0"/>
            </a:endParaRPr>
          </a:p>
          <a:p>
            <a:r>
              <a:rPr lang="en-US" sz="2400" b="1" dirty="0">
                <a:solidFill>
                  <a:schemeClr val="accent4">
                    <a:lumMod val="75000"/>
                  </a:schemeClr>
                </a:solidFill>
                <a:latin typeface="Arial" charset="0"/>
                <a:ea typeface="Arial" charset="0"/>
                <a:cs typeface="Arial" charset="0"/>
              </a:rPr>
              <a:t>Squash</a:t>
            </a:r>
          </a:p>
          <a:p>
            <a:r>
              <a:rPr lang="en-US" sz="2000" dirty="0"/>
              <a:t>Squash, a hearty vegetable, is a ground cover that helps keep the soil moist and prevent weeds from growing.</a:t>
            </a:r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6E193529-2000-4156-1029-BCCF199B4D2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57853" y="113854"/>
            <a:ext cx="4172870" cy="6292688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AC7F7316-95E5-2929-010E-0AA1C6FDDEC5}"/>
              </a:ext>
            </a:extLst>
          </p:cNvPr>
          <p:cNvSpPr/>
          <p:nvPr/>
        </p:nvSpPr>
        <p:spPr>
          <a:xfrm>
            <a:off x="8487613" y="6406542"/>
            <a:ext cx="2027987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i="1" dirty="0"/>
              <a:t>Image Credit: </a:t>
            </a:r>
            <a:r>
              <a:rPr lang="en-US" sz="1100" i="1" dirty="0" err="1"/>
              <a:t>Almanac.com</a:t>
            </a:r>
            <a:endParaRPr lang="en-US" sz="1100" i="1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72B2657-B17A-7756-03BD-77727E9D8C54}"/>
              </a:ext>
            </a:extLst>
          </p:cNvPr>
          <p:cNvSpPr/>
          <p:nvPr/>
        </p:nvSpPr>
        <p:spPr>
          <a:xfrm>
            <a:off x="376748" y="328194"/>
            <a:ext cx="3743332" cy="4247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4400">
              <a:lnSpc>
                <a:spcPct val="90000"/>
              </a:lnSpc>
              <a:spcBef>
                <a:spcPct val="0"/>
              </a:spcBef>
              <a:defRPr/>
            </a:pPr>
            <a:r>
              <a:rPr lang="en-US" sz="2400" dirty="0">
                <a:solidFill>
                  <a:srgbClr val="C00000"/>
                </a:solidFill>
                <a:latin typeface="Arial Black" pitchFamily="34" charset="0"/>
              </a:rPr>
              <a:t>K-2 SOCIAL STUDIES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90BC4AD8-C42E-760B-C8D1-9E63456A4AC8}"/>
              </a:ext>
            </a:extLst>
          </p:cNvPr>
          <p:cNvSpPr/>
          <p:nvPr/>
        </p:nvSpPr>
        <p:spPr>
          <a:xfrm>
            <a:off x="376748" y="704621"/>
            <a:ext cx="4086375" cy="5770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4400">
              <a:lnSpc>
                <a:spcPct val="90000"/>
              </a:lnSpc>
              <a:spcBef>
                <a:spcPct val="0"/>
              </a:spcBef>
              <a:defRPr/>
            </a:pPr>
            <a:r>
              <a:rPr lang="en-US" sz="3500" b="1" spc="200" dirty="0">
                <a:solidFill>
                  <a:srgbClr val="046733"/>
                </a:solidFill>
                <a:latin typeface="Arial" charset="0"/>
                <a:ea typeface="Arial" charset="0"/>
                <a:cs typeface="Arial" charset="0"/>
              </a:rPr>
              <a:t>THREE SISTERS</a:t>
            </a:r>
          </a:p>
        </p:txBody>
      </p:sp>
    </p:spTree>
    <p:extLst>
      <p:ext uri="{BB962C8B-B14F-4D97-AF65-F5344CB8AC3E}">
        <p14:creationId xmlns:p14="http://schemas.microsoft.com/office/powerpoint/2010/main" val="158835007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BAE1214D-3C77-209E-E265-28E52CD30C0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D4F9F0E1-634A-872C-8A5F-1C5191174747}"/>
              </a:ext>
            </a:extLst>
          </p:cNvPr>
          <p:cNvSpPr/>
          <p:nvPr/>
        </p:nvSpPr>
        <p:spPr>
          <a:xfrm>
            <a:off x="0" y="1743659"/>
            <a:ext cx="12192000" cy="41217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/>
          <p:cNvSpPr txBox="1">
            <a:spLocks/>
          </p:cNvSpPr>
          <p:nvPr/>
        </p:nvSpPr>
        <p:spPr>
          <a:xfrm>
            <a:off x="867395" y="625989"/>
            <a:ext cx="4032152" cy="366625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2500" lnSpcReduction="10000"/>
          </a:bodyPr>
          <a:lstStyle/>
          <a:p>
            <a:pPr marL="0" marR="0" lvl="0" indent="0" defTabSz="91440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 Black" pitchFamily="34" charset="0"/>
              </a:rPr>
              <a:t>K-2 SOCIAL STUDIES</a:t>
            </a:r>
          </a:p>
        </p:txBody>
      </p:sp>
      <p:sp>
        <p:nvSpPr>
          <p:cNvPr id="27" name="Rectangle 26"/>
          <p:cNvSpPr/>
          <p:nvPr/>
        </p:nvSpPr>
        <p:spPr>
          <a:xfrm>
            <a:off x="867395" y="992614"/>
            <a:ext cx="5874600" cy="5909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u="none" strike="noStrike" kern="0" cap="all" spc="200" normalizeH="0" baseline="0" noProof="0" dirty="0">
                <a:ln>
                  <a:noFill/>
                </a:ln>
                <a:solidFill>
                  <a:srgbClr val="006937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What’s on My Plate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69625" y="1743659"/>
            <a:ext cx="4533900" cy="412172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39989" y="2275973"/>
            <a:ext cx="2402006" cy="152854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88475" y="2397064"/>
            <a:ext cx="3438590" cy="1407458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67287" y="3963397"/>
            <a:ext cx="3319555" cy="13092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211756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84D6776A-F1C6-AA4B-086A-8783AF237A0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947921" y="1174262"/>
            <a:ext cx="8508047" cy="5909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600" b="0" i="0" u="none" strike="noStrike" kern="0" cap="all" spc="20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883471" y="1944877"/>
            <a:ext cx="7373652" cy="23698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285750" lvl="0" indent="-28575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chemeClr val="accent4">
                    <a:lumMod val="75000"/>
                  </a:schemeClr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Native American diet</a:t>
            </a:r>
            <a:endParaRPr lang="en-US" sz="3200" dirty="0">
              <a:solidFill>
                <a:schemeClr val="accent4">
                  <a:lumMod val="75000"/>
                </a:schemeClr>
              </a:solidFill>
            </a:endParaRPr>
          </a:p>
          <a:p>
            <a:pPr marL="285750" indent="-28575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chemeClr val="accent4">
                    <a:lumMod val="75000"/>
                  </a:schemeClr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The Three Sisters in Florida</a:t>
            </a:r>
            <a:endParaRPr lang="en-US" sz="3200" dirty="0">
              <a:solidFill>
                <a:schemeClr val="accent4">
                  <a:lumMod val="75000"/>
                </a:schemeClr>
              </a:solidFill>
            </a:endParaRPr>
          </a:p>
          <a:p>
            <a:pPr marL="285750" indent="-28575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chemeClr val="accent4">
                    <a:lumMod val="75000"/>
                  </a:schemeClr>
                </a:solidFill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How to plant your own </a:t>
            </a:r>
            <a:br>
              <a:rPr lang="en-US" sz="3200" dirty="0">
                <a:solidFill>
                  <a:schemeClr val="accent4">
                    <a:lumMod val="75000"/>
                  </a:schemeClr>
                </a:solidFill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</a:br>
            <a:r>
              <a:rPr lang="en-US" sz="3200" dirty="0">
                <a:solidFill>
                  <a:schemeClr val="accent4">
                    <a:lumMod val="75000"/>
                  </a:schemeClr>
                </a:solidFill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Three Sisters Garden</a:t>
            </a:r>
            <a:endParaRPr lang="en-US" sz="3200" dirty="0">
              <a:solidFill>
                <a:schemeClr val="accent4">
                  <a:lumMod val="75000"/>
                </a:schemeClr>
              </a:solidFill>
              <a:latin typeface="Adobe Garamond Pro" pitchFamily="18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4676089"/>
            <a:ext cx="12192001" cy="2181911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8930DD73-C132-6946-9131-19CD9B7376EF}"/>
              </a:ext>
            </a:extLst>
          </p:cNvPr>
          <p:cNvSpPr txBox="1">
            <a:spLocks/>
          </p:cNvSpPr>
          <p:nvPr/>
        </p:nvSpPr>
        <p:spPr>
          <a:xfrm>
            <a:off x="867395" y="625989"/>
            <a:ext cx="4032152" cy="366625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2500" lnSpcReduction="10000"/>
          </a:bodyPr>
          <a:lstStyle/>
          <a:p>
            <a:pPr marL="0" marR="0" lvl="0" indent="0" defTabSz="91440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 Black" pitchFamily="34" charset="0"/>
              </a:rPr>
              <a:t>K-2 SOCIAL STUDIES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0ACDFAC-A44A-6521-91AA-F20FAEDDD455}"/>
              </a:ext>
            </a:extLst>
          </p:cNvPr>
          <p:cNvSpPr/>
          <p:nvPr/>
        </p:nvSpPr>
        <p:spPr>
          <a:xfrm>
            <a:off x="867394" y="992614"/>
            <a:ext cx="6925477" cy="5909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u="none" strike="noStrike" kern="0" cap="all" spc="200" normalizeH="0" baseline="0" noProof="0" dirty="0">
                <a:ln>
                  <a:noFill/>
                </a:ln>
                <a:solidFill>
                  <a:srgbClr val="006937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Additional Resources</a:t>
            </a:r>
          </a:p>
        </p:txBody>
      </p:sp>
    </p:spTree>
    <p:extLst>
      <p:ext uri="{BB962C8B-B14F-4D97-AF65-F5344CB8AC3E}">
        <p14:creationId xmlns:p14="http://schemas.microsoft.com/office/powerpoint/2010/main" val="97313963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D6B723B-35A5-59FE-FC50-A9DB8DF9DCC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26192" y="1608468"/>
            <a:ext cx="6167231" cy="411148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86435" y="1608468"/>
            <a:ext cx="2740991" cy="411148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Rectangle 6"/>
          <p:cNvSpPr/>
          <p:nvPr/>
        </p:nvSpPr>
        <p:spPr>
          <a:xfrm>
            <a:off x="6214280" y="673487"/>
            <a:ext cx="6096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sz="2800" dirty="0"/>
              <a:t>Plant the seed, watch it grow!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EC3F56C-9CB8-703B-5E66-5C9D74A116F4}"/>
              </a:ext>
            </a:extLst>
          </p:cNvPr>
          <p:cNvSpPr txBox="1">
            <a:spLocks/>
          </p:cNvSpPr>
          <p:nvPr/>
        </p:nvSpPr>
        <p:spPr>
          <a:xfrm>
            <a:off x="279565" y="261727"/>
            <a:ext cx="3443349" cy="56572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 defTabSz="914400">
              <a:lnSpc>
                <a:spcPct val="90000"/>
              </a:lnSpc>
              <a:spcBef>
                <a:spcPct val="0"/>
              </a:spcBef>
              <a:defRPr/>
            </a:pPr>
            <a:r>
              <a:rPr lang="en-US" sz="2400" b="1" dirty="0">
                <a:solidFill>
                  <a:srgbClr val="008F00"/>
                </a:solidFill>
                <a:latin typeface="Arial Black" panose="020B0A04020102020204" pitchFamily="34" charset="0"/>
              </a:rPr>
              <a:t>K-2 SCIENCE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B1E25DEC-9B75-2D0D-8E07-75CC70836A7B}"/>
              </a:ext>
            </a:extLst>
          </p:cNvPr>
          <p:cNvSpPr/>
          <p:nvPr/>
        </p:nvSpPr>
        <p:spPr>
          <a:xfrm>
            <a:off x="279565" y="639632"/>
            <a:ext cx="6830919" cy="5909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914400">
              <a:lnSpc>
                <a:spcPct val="90000"/>
              </a:lnSpc>
              <a:spcBef>
                <a:spcPct val="0"/>
              </a:spcBef>
              <a:defRPr/>
            </a:pPr>
            <a:r>
              <a:rPr lang="en-US" sz="3600" b="1" dirty="0">
                <a:solidFill>
                  <a:srgbClr val="046733"/>
                </a:solidFill>
                <a:latin typeface="Arial" charset="0"/>
                <a:ea typeface="Arial" charset="0"/>
                <a:cs typeface="Arial" charset="0"/>
              </a:rPr>
              <a:t>BEAN SEED GERMINATION</a:t>
            </a:r>
          </a:p>
        </p:txBody>
      </p:sp>
    </p:spTree>
    <p:extLst>
      <p:ext uri="{BB962C8B-B14F-4D97-AF65-F5344CB8AC3E}">
        <p14:creationId xmlns:p14="http://schemas.microsoft.com/office/powerpoint/2010/main" val="279047541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C17E591-5F31-3041-5455-1CFE49A92B8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3292" y="4338483"/>
            <a:ext cx="2624858" cy="174640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8" name="Right Arrow 17"/>
          <p:cNvSpPr/>
          <p:nvPr/>
        </p:nvSpPr>
        <p:spPr>
          <a:xfrm rot="5400000">
            <a:off x="9533537" y="3047089"/>
            <a:ext cx="1209368" cy="599033"/>
          </a:xfrm>
          <a:prstGeom prst="rightArrow">
            <a:avLst/>
          </a:prstGeom>
          <a:solidFill>
            <a:schemeClr val="accent4">
              <a:lumMod val="75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ight Arrow 16"/>
          <p:cNvSpPr/>
          <p:nvPr/>
        </p:nvSpPr>
        <p:spPr>
          <a:xfrm rot="10800000">
            <a:off x="3800923" y="4986554"/>
            <a:ext cx="1209368" cy="599033"/>
          </a:xfrm>
          <a:prstGeom prst="rightArrow">
            <a:avLst/>
          </a:prstGeom>
          <a:solidFill>
            <a:schemeClr val="accent4">
              <a:lumMod val="75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ight Arrow 14"/>
          <p:cNvSpPr/>
          <p:nvPr/>
        </p:nvSpPr>
        <p:spPr>
          <a:xfrm>
            <a:off x="7093058" y="2248270"/>
            <a:ext cx="1209368" cy="599033"/>
          </a:xfrm>
          <a:prstGeom prst="rightArrow">
            <a:avLst/>
          </a:prstGeom>
          <a:solidFill>
            <a:schemeClr val="accent4">
              <a:lumMod val="75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ight Arrow 2"/>
          <p:cNvSpPr/>
          <p:nvPr/>
        </p:nvSpPr>
        <p:spPr>
          <a:xfrm>
            <a:off x="3264687" y="2248270"/>
            <a:ext cx="1209368" cy="599033"/>
          </a:xfrm>
          <a:prstGeom prst="rightArrow">
            <a:avLst/>
          </a:prstGeom>
          <a:solidFill>
            <a:schemeClr val="accent4">
              <a:lumMod val="75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7"/>
          <p:cNvSpPr txBox="1">
            <a:spLocks/>
          </p:cNvSpPr>
          <p:nvPr/>
        </p:nvSpPr>
        <p:spPr>
          <a:xfrm>
            <a:off x="442075" y="479727"/>
            <a:ext cx="8770752" cy="4139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100" kern="1200" cap="all" spc="200" baseline="0">
                <a:solidFill>
                  <a:schemeClr val="tx2"/>
                </a:solidFill>
                <a:latin typeface="Avenir Heavy"/>
                <a:ea typeface="+mj-ea"/>
                <a:cs typeface="Avenir Heavy"/>
              </a:defRPr>
            </a:lvl1pPr>
          </a:lstStyle>
          <a:p>
            <a:r>
              <a:rPr lang="en-US" sz="3600" spc="0" dirty="0">
                <a:solidFill>
                  <a:srgbClr val="006937"/>
                </a:solidFill>
                <a:latin typeface="Arial Black" pitchFamily="34" charset="0"/>
              </a:rPr>
              <a:t>GROWING SNAP BEANS: </a:t>
            </a:r>
            <a:r>
              <a:rPr lang="en-US" sz="2800" cap="none" spc="0" dirty="0">
                <a:latin typeface="Arial" charset="0"/>
                <a:ea typeface="Arial" charset="0"/>
                <a:cs typeface="Arial" charset="0"/>
              </a:rPr>
              <a:t>Growth Cycle </a:t>
            </a:r>
            <a:endParaRPr lang="en-US" sz="2800" spc="0" dirty="0">
              <a:solidFill>
                <a:schemeClr val="tx2">
                  <a:lumMod val="90000"/>
                  <a:lumOff val="10000"/>
                </a:schemeClr>
              </a:solidFill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1449" y="1600199"/>
            <a:ext cx="2588546" cy="174640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16845" y="1600199"/>
            <a:ext cx="2616764" cy="174640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29963" y="1600199"/>
            <a:ext cx="2616516" cy="174640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864435" y="4338484"/>
            <a:ext cx="2842521" cy="174640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6" name="Right Arrow 15"/>
          <p:cNvSpPr/>
          <p:nvPr/>
        </p:nvSpPr>
        <p:spPr>
          <a:xfrm rot="10800000">
            <a:off x="7750527" y="4986555"/>
            <a:ext cx="1209368" cy="599033"/>
          </a:xfrm>
          <a:prstGeom prst="rightArrow">
            <a:avLst/>
          </a:prstGeom>
          <a:solidFill>
            <a:schemeClr val="accent4">
              <a:lumMod val="75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31032" y="4338483"/>
            <a:ext cx="2614380" cy="174640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TextBox 3"/>
          <p:cNvSpPr txBox="1"/>
          <p:nvPr/>
        </p:nvSpPr>
        <p:spPr>
          <a:xfrm>
            <a:off x="892277" y="1166031"/>
            <a:ext cx="25268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Arial" charset="0"/>
                <a:ea typeface="Arial" charset="0"/>
                <a:cs typeface="Arial" charset="0"/>
              </a:rPr>
              <a:t>Seed Germinates</a:t>
            </a:r>
            <a:endParaRPr lang="en-US" dirty="0"/>
          </a:p>
        </p:txBody>
      </p:sp>
      <p:sp>
        <p:nvSpPr>
          <p:cNvPr id="19" name="TextBox 18"/>
          <p:cNvSpPr txBox="1"/>
          <p:nvPr/>
        </p:nvSpPr>
        <p:spPr>
          <a:xfrm>
            <a:off x="4861782" y="1176532"/>
            <a:ext cx="25268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Arial" charset="0"/>
                <a:ea typeface="Arial" charset="0"/>
                <a:cs typeface="Arial" charset="0"/>
              </a:rPr>
              <a:t>Seedling Emerges</a:t>
            </a:r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8828417" y="1201631"/>
            <a:ext cx="25268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Arial" charset="0"/>
                <a:ea typeface="Arial" charset="0"/>
                <a:cs typeface="Arial" charset="0"/>
              </a:rPr>
              <a:t>Plant Grows</a:t>
            </a:r>
            <a:endParaRPr lang="en-US" dirty="0"/>
          </a:p>
        </p:txBody>
      </p:sp>
      <p:sp>
        <p:nvSpPr>
          <p:cNvPr id="21" name="TextBox 20"/>
          <p:cNvSpPr txBox="1"/>
          <p:nvPr/>
        </p:nvSpPr>
        <p:spPr>
          <a:xfrm>
            <a:off x="805329" y="3930466"/>
            <a:ext cx="25268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Arial" charset="0"/>
                <a:ea typeface="Arial" charset="0"/>
                <a:cs typeface="Arial" charset="0"/>
              </a:rPr>
              <a:t>Harvest</a:t>
            </a:r>
            <a:endParaRPr 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5010291" y="3880036"/>
            <a:ext cx="25268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Arial" charset="0"/>
                <a:ea typeface="Arial" charset="0"/>
                <a:cs typeface="Arial" charset="0"/>
              </a:rPr>
              <a:t>Fruit Forms</a:t>
            </a:r>
            <a:endParaRPr lang="en-US" dirty="0"/>
          </a:p>
        </p:txBody>
      </p:sp>
      <p:sp>
        <p:nvSpPr>
          <p:cNvPr id="23" name="TextBox 22"/>
          <p:cNvSpPr txBox="1"/>
          <p:nvPr/>
        </p:nvSpPr>
        <p:spPr>
          <a:xfrm>
            <a:off x="8874776" y="3930466"/>
            <a:ext cx="25268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Arial" charset="0"/>
                <a:ea typeface="Arial" charset="0"/>
                <a:cs typeface="Arial" charset="0"/>
              </a:rPr>
              <a:t>Plant Flowers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558522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A969CC76-2668-390F-EC47-FD5D7634974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14803" y="1077572"/>
            <a:ext cx="8069080" cy="458234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9450892" y="2953245"/>
            <a:ext cx="262737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chemeClr val="accent4">
                    <a:lumMod val="75000"/>
                  </a:schemeClr>
                </a:solidFill>
                <a:latin typeface="Avenir Next Demi Bold Italic"/>
                <a:cs typeface="Avenir Next Demi Bold Italic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Visit this link </a:t>
            </a:r>
            <a:br>
              <a:rPr lang="en-US" sz="2400" b="1" dirty="0">
                <a:solidFill>
                  <a:schemeClr val="accent4">
                    <a:lumMod val="75000"/>
                  </a:schemeClr>
                </a:solidFill>
                <a:latin typeface="Avenir Next Demi Bold Italic"/>
                <a:cs typeface="Avenir Next Demi Bold Italic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</a:br>
            <a:r>
              <a:rPr lang="en-US" sz="2400" b="1" dirty="0">
                <a:solidFill>
                  <a:schemeClr val="accent4">
                    <a:lumMod val="75000"/>
                  </a:schemeClr>
                </a:solidFill>
                <a:latin typeface="Avenir Next Demi Bold Italic"/>
                <a:cs typeface="Avenir Next Demi Bold Italic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to learn more!</a:t>
            </a:r>
            <a:endParaRPr lang="en-US" sz="2400" b="1" dirty="0">
              <a:solidFill>
                <a:schemeClr val="accent4">
                  <a:lumMod val="75000"/>
                </a:schemeClr>
              </a:solidFill>
              <a:latin typeface="Avenir Next Demi Bold Italic"/>
              <a:cs typeface="Avenir Next Demi Bold Italic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B0536F3-919D-A4A7-941B-3241694DE7B5}"/>
              </a:ext>
            </a:extLst>
          </p:cNvPr>
          <p:cNvSpPr txBox="1">
            <a:spLocks/>
          </p:cNvSpPr>
          <p:nvPr/>
        </p:nvSpPr>
        <p:spPr>
          <a:xfrm>
            <a:off x="279565" y="261727"/>
            <a:ext cx="3443349" cy="56572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 defTabSz="914400">
              <a:lnSpc>
                <a:spcPct val="90000"/>
              </a:lnSpc>
              <a:spcBef>
                <a:spcPct val="0"/>
              </a:spcBef>
              <a:defRPr/>
            </a:pPr>
            <a:r>
              <a:rPr lang="en-US" sz="2400" b="1" dirty="0">
                <a:solidFill>
                  <a:srgbClr val="008F00"/>
                </a:solidFill>
                <a:latin typeface="Arial Black" panose="020B0A04020102020204" pitchFamily="34" charset="0"/>
              </a:rPr>
              <a:t>K-2 SCIENCE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02FB1D3F-1E24-44B1-EF61-2B45AB31A4E0}"/>
              </a:ext>
            </a:extLst>
          </p:cNvPr>
          <p:cNvSpPr/>
          <p:nvPr/>
        </p:nvSpPr>
        <p:spPr>
          <a:xfrm>
            <a:off x="279565" y="639632"/>
            <a:ext cx="4004095" cy="5909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914400">
              <a:lnSpc>
                <a:spcPct val="90000"/>
              </a:lnSpc>
              <a:spcBef>
                <a:spcPct val="0"/>
              </a:spcBef>
              <a:defRPr/>
            </a:pPr>
            <a:r>
              <a:rPr lang="en-US" sz="3600" b="1" dirty="0">
                <a:solidFill>
                  <a:srgbClr val="046733"/>
                </a:solidFill>
                <a:latin typeface="Arial" charset="0"/>
                <a:ea typeface="Arial" charset="0"/>
                <a:cs typeface="Arial" charset="0"/>
              </a:rPr>
              <a:t>SOIL LAYERS</a:t>
            </a:r>
          </a:p>
        </p:txBody>
      </p:sp>
    </p:spTree>
    <p:extLst>
      <p:ext uri="{BB962C8B-B14F-4D97-AF65-F5344CB8AC3E}">
        <p14:creationId xmlns:p14="http://schemas.microsoft.com/office/powerpoint/2010/main" val="89858610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967DE26B-9E55-F30A-4B42-1AB4421130B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2" name="Rounded Rectangular Callout 5"/>
          <p:cNvSpPr/>
          <p:nvPr/>
        </p:nvSpPr>
        <p:spPr>
          <a:xfrm>
            <a:off x="983554" y="2382319"/>
            <a:ext cx="3069831" cy="209336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>
                <a:latin typeface="Arial" pitchFamily="34" charset="0"/>
                <a:cs typeface="Arial" pitchFamily="34" charset="0"/>
              </a:rPr>
              <a:t>Cut along the dotted lines. Fold the page in half along the center line.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 rot="10800000">
            <a:off x="4771973" y="1007085"/>
            <a:ext cx="6951045" cy="5371262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90000"/>
              </a:schemeClr>
            </a:solidFill>
          </a:ln>
          <a:effectLst/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88E29280-E425-F8A3-A952-94592E7DD4CB}"/>
              </a:ext>
            </a:extLst>
          </p:cNvPr>
          <p:cNvSpPr txBox="1">
            <a:spLocks/>
          </p:cNvSpPr>
          <p:nvPr/>
        </p:nvSpPr>
        <p:spPr>
          <a:xfrm>
            <a:off x="468982" y="714179"/>
            <a:ext cx="5252807" cy="585812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100" kern="1200" cap="all" spc="200" baseline="0">
                <a:solidFill>
                  <a:schemeClr val="tx2"/>
                </a:solidFill>
                <a:latin typeface="Avenir Heavy"/>
                <a:ea typeface="+mj-ea"/>
                <a:cs typeface="Avenir Heavy"/>
              </a:defRPr>
            </a:lvl1pPr>
          </a:lstStyle>
          <a:p>
            <a:r>
              <a:rPr lang="en-US" sz="3600" b="1" cap="none" spc="0" dirty="0">
                <a:solidFill>
                  <a:srgbClr val="046733"/>
                </a:solidFill>
                <a:latin typeface="Arial" charset="0"/>
                <a:ea typeface="Arial" charset="0"/>
                <a:cs typeface="Arial" charset="0"/>
              </a:rPr>
              <a:t>BEAN SPROUTS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A7BD8CC-FAF7-DF3B-FFA6-097334D30E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6100" y="327026"/>
            <a:ext cx="4874986" cy="387154"/>
          </a:xfrm>
        </p:spPr>
        <p:txBody>
          <a:bodyPr>
            <a:noAutofit/>
          </a:bodyPr>
          <a:lstStyle/>
          <a:p>
            <a:r>
              <a:rPr lang="en-US" sz="2400" dirty="0">
                <a:solidFill>
                  <a:srgbClr val="7030A0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K-2 Language Arts</a:t>
            </a:r>
          </a:p>
        </p:txBody>
      </p:sp>
    </p:spTree>
    <p:extLst>
      <p:ext uri="{BB962C8B-B14F-4D97-AF65-F5344CB8AC3E}">
        <p14:creationId xmlns:p14="http://schemas.microsoft.com/office/powerpoint/2010/main" val="8487416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FEC6396B-2B3E-73A3-9B76-6B19917BC30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3">
            <a:extLst>
              <a:ext uri="{FF2B5EF4-FFF2-40B4-BE49-F238E27FC236}">
                <a16:creationId xmlns:a16="http://schemas.microsoft.com/office/drawing/2014/main" id="{2EFD415F-3D59-730B-7361-38627A0F9BA2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1836971" y="2227008"/>
            <a:ext cx="8518059" cy="905691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>
                <a:solidFill>
                  <a:srgbClr val="006937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What we are learning today</a:t>
            </a:r>
          </a:p>
        </p:txBody>
      </p:sp>
      <p:sp>
        <p:nvSpPr>
          <p:cNvPr id="8" name="Content Placeholder 4">
            <a:extLst>
              <a:ext uri="{FF2B5EF4-FFF2-40B4-BE49-F238E27FC236}">
                <a16:creationId xmlns:a16="http://schemas.microsoft.com/office/drawing/2014/main" id="{EFB52AAD-FEB2-99A2-36DB-12D7FA423B8E}"/>
              </a:ext>
            </a:extLst>
          </p:cNvPr>
          <p:cNvSpPr txBox="1">
            <a:spLocks/>
          </p:cNvSpPr>
          <p:nvPr/>
        </p:nvSpPr>
        <p:spPr>
          <a:xfrm>
            <a:off x="2563838" y="3571463"/>
            <a:ext cx="7064324" cy="11595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Avenir Book"/>
                <a:ea typeface="+mn-ea"/>
                <a:cs typeface="Avenir Book"/>
              </a:defRPr>
            </a:lvl1pPr>
            <a:lvl2pPr marL="6858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Avenir Book"/>
                <a:ea typeface="+mn-ea"/>
                <a:cs typeface="Avenir Book"/>
              </a:defRPr>
            </a:lvl2pPr>
            <a:lvl3pPr marL="11430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Avenir Book"/>
                <a:ea typeface="+mn-ea"/>
                <a:cs typeface="Avenir Book"/>
              </a:defRPr>
            </a:lvl3pPr>
            <a:lvl4pPr marL="16002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Avenir Book"/>
                <a:ea typeface="+mn-ea"/>
                <a:cs typeface="Avenir Book"/>
              </a:defRPr>
            </a:lvl4pPr>
            <a:lvl5pPr marL="20574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Avenir Book"/>
                <a:ea typeface="+mn-ea"/>
                <a:cs typeface="Avenir Book"/>
              </a:defRPr>
            </a:lvl5pPr>
            <a:lvl6pPr marL="25146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dirty="0">
                <a:solidFill>
                  <a:schemeClr val="tx1"/>
                </a:solidFill>
              </a:rPr>
              <a:t>It’s time to learn about the Florida Green Bean.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US" dirty="0">
                <a:solidFill>
                  <a:schemeClr val="tx1"/>
                </a:solidFill>
              </a:rPr>
              <a:t>Let’s learn about this awesome vegetable!</a:t>
            </a:r>
          </a:p>
        </p:txBody>
      </p:sp>
    </p:spTree>
    <p:extLst>
      <p:ext uri="{BB962C8B-B14F-4D97-AF65-F5344CB8AC3E}">
        <p14:creationId xmlns:p14="http://schemas.microsoft.com/office/powerpoint/2010/main" val="290620302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8697548-2348-9326-47C9-C1889360BC7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2" name="Rounded Rectangular Callout 5">
            <a:extLst>
              <a:ext uri="{FF2B5EF4-FFF2-40B4-BE49-F238E27FC236}">
                <a16:creationId xmlns:a16="http://schemas.microsoft.com/office/drawing/2014/main" id="{C7D253D6-1F37-F306-CE24-543DDF58057E}"/>
              </a:ext>
            </a:extLst>
          </p:cNvPr>
          <p:cNvSpPr/>
          <p:nvPr/>
        </p:nvSpPr>
        <p:spPr>
          <a:xfrm>
            <a:off x="1069600" y="2390170"/>
            <a:ext cx="2979747" cy="131341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>
                <a:latin typeface="Arial" pitchFamily="34" charset="0"/>
                <a:cs typeface="Arial" pitchFamily="34" charset="0"/>
              </a:rPr>
              <a:t>Pretend you are a little seed. How do you grow?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88EEC510-CEB6-733E-B4E2-69ADF9F26C37}"/>
              </a:ext>
            </a:extLst>
          </p:cNvPr>
          <p:cNvSpPr/>
          <p:nvPr/>
        </p:nvSpPr>
        <p:spPr>
          <a:xfrm>
            <a:off x="5565913" y="948633"/>
            <a:ext cx="6096000" cy="501675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spcBef>
                <a:spcPts val="1200"/>
              </a:spcBef>
            </a:pPr>
            <a:r>
              <a:rPr lang="en-US" sz="2800" b="1" dirty="0">
                <a:solidFill>
                  <a:schemeClr val="accent4">
                    <a:lumMod val="75000"/>
                  </a:schemeClr>
                </a:solidFill>
              </a:rPr>
              <a:t>SEED</a:t>
            </a:r>
            <a:br>
              <a:rPr lang="en-US" sz="2800" dirty="0"/>
            </a:br>
            <a:r>
              <a:rPr lang="en-US" sz="2800" dirty="0"/>
              <a:t>Plant yourself on the ground. </a:t>
            </a:r>
          </a:p>
          <a:p>
            <a:pPr algn="ctr">
              <a:spcBef>
                <a:spcPts val="1200"/>
              </a:spcBef>
            </a:pPr>
            <a:r>
              <a:rPr lang="en-US" sz="2800" b="1" dirty="0">
                <a:solidFill>
                  <a:schemeClr val="accent4">
                    <a:lumMod val="75000"/>
                  </a:schemeClr>
                </a:solidFill>
              </a:rPr>
              <a:t>SPROUT</a:t>
            </a:r>
            <a:br>
              <a:rPr lang="en-US" sz="2800" dirty="0"/>
            </a:br>
            <a:r>
              <a:rPr lang="en-US" sz="2800" dirty="0"/>
              <a:t>Stand on your knees.</a:t>
            </a:r>
          </a:p>
          <a:p>
            <a:pPr algn="ctr">
              <a:spcBef>
                <a:spcPts val="1200"/>
              </a:spcBef>
            </a:pPr>
            <a:r>
              <a:rPr lang="en-US" sz="2800" b="1" dirty="0">
                <a:solidFill>
                  <a:schemeClr val="accent4">
                    <a:lumMod val="75000"/>
                  </a:schemeClr>
                </a:solidFill>
              </a:rPr>
              <a:t>SEEDLING</a:t>
            </a:r>
            <a:br>
              <a:rPr lang="en-US" sz="2800" dirty="0"/>
            </a:br>
            <a:r>
              <a:rPr lang="en-US" sz="2800" dirty="0"/>
              <a:t>Grow a leaf, or two!</a:t>
            </a:r>
          </a:p>
          <a:p>
            <a:pPr algn="ctr">
              <a:spcBef>
                <a:spcPts val="1200"/>
              </a:spcBef>
            </a:pPr>
            <a:r>
              <a:rPr lang="en-US" sz="2800" b="1" dirty="0">
                <a:solidFill>
                  <a:schemeClr val="accent4">
                    <a:lumMod val="75000"/>
                  </a:schemeClr>
                </a:solidFill>
              </a:rPr>
              <a:t>PLANT</a:t>
            </a:r>
            <a:br>
              <a:rPr lang="en-US" sz="2800" dirty="0"/>
            </a:br>
            <a:r>
              <a:rPr lang="en-US" sz="2800" dirty="0"/>
              <a:t>Stand up tall</a:t>
            </a:r>
          </a:p>
          <a:p>
            <a:pPr algn="ctr">
              <a:spcBef>
                <a:spcPts val="1200"/>
              </a:spcBef>
            </a:pPr>
            <a:r>
              <a:rPr lang="en-US" sz="2800" b="1" dirty="0">
                <a:solidFill>
                  <a:schemeClr val="accent4">
                    <a:lumMod val="75000"/>
                  </a:schemeClr>
                </a:solidFill>
              </a:rPr>
              <a:t>FLOWER</a:t>
            </a:r>
            <a:br>
              <a:rPr lang="en-US" sz="2800" dirty="0"/>
            </a:br>
            <a:r>
              <a:rPr lang="en-US" sz="2800" dirty="0"/>
              <a:t>Wave your hair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BC3D6AFB-A29A-1968-C66B-D5351D3A4344}"/>
              </a:ext>
            </a:extLst>
          </p:cNvPr>
          <p:cNvSpPr txBox="1">
            <a:spLocks/>
          </p:cNvSpPr>
          <p:nvPr/>
        </p:nvSpPr>
        <p:spPr>
          <a:xfrm>
            <a:off x="468982" y="714179"/>
            <a:ext cx="5252807" cy="585812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100" kern="1200" cap="all" spc="200" baseline="0">
                <a:solidFill>
                  <a:schemeClr val="tx2"/>
                </a:solidFill>
                <a:latin typeface="Avenir Heavy"/>
                <a:ea typeface="+mj-ea"/>
                <a:cs typeface="Avenir Heavy"/>
              </a:defRPr>
            </a:lvl1pPr>
          </a:lstStyle>
          <a:p>
            <a:r>
              <a:rPr lang="en-US" sz="3600" b="1" cap="none" spc="0" dirty="0">
                <a:solidFill>
                  <a:srgbClr val="046733"/>
                </a:solidFill>
                <a:latin typeface="Arial" charset="0"/>
                <a:ea typeface="Arial" charset="0"/>
                <a:cs typeface="Arial" charset="0"/>
              </a:rPr>
              <a:t>GROWING BEANS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EF5DF8AC-BCE5-4583-0AC8-CFC654F3F5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6100" y="327026"/>
            <a:ext cx="4874986" cy="387154"/>
          </a:xfrm>
        </p:spPr>
        <p:txBody>
          <a:bodyPr>
            <a:noAutofit/>
          </a:bodyPr>
          <a:lstStyle/>
          <a:p>
            <a:r>
              <a:rPr lang="en-US" sz="2400" dirty="0">
                <a:solidFill>
                  <a:srgbClr val="7030A0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K-2 Language Arts</a:t>
            </a:r>
          </a:p>
        </p:txBody>
      </p:sp>
    </p:spTree>
    <p:extLst>
      <p:ext uri="{BB962C8B-B14F-4D97-AF65-F5344CB8AC3E}">
        <p14:creationId xmlns:p14="http://schemas.microsoft.com/office/powerpoint/2010/main" val="223696055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A1CDEFE-CE90-DFCE-ADE0-9F267B03701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Content Placeholder 14">
            <a:extLst>
              <a:ext uri="{FF2B5EF4-FFF2-40B4-BE49-F238E27FC236}">
                <a16:creationId xmlns:a16="http://schemas.microsoft.com/office/drawing/2014/main" id="{7F1D36F3-9F62-CE61-211C-96C14E5FA3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9647" y="2665410"/>
            <a:ext cx="6191212" cy="3623193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buClr>
                <a:schemeClr val="tx2">
                  <a:lumMod val="25000"/>
                  <a:lumOff val="75000"/>
                </a:schemeClr>
              </a:buClr>
              <a:buNone/>
            </a:pPr>
            <a:r>
              <a:rPr lang="en-US" b="1" dirty="0">
                <a:solidFill>
                  <a:schemeClr val="accent4">
                    <a:lumMod val="75000"/>
                  </a:schemeClr>
                </a:solidFill>
              </a:rPr>
              <a:t>Potassium:</a:t>
            </a:r>
          </a:p>
          <a:p>
            <a:pPr>
              <a:lnSpc>
                <a:spcPct val="100000"/>
              </a:lnSpc>
              <a:buClr>
                <a:srgbClr val="046733"/>
              </a:buClr>
            </a:pPr>
            <a:r>
              <a:rPr lang="en-US" dirty="0"/>
              <a:t>Helps regulate fluids in the body</a:t>
            </a:r>
          </a:p>
          <a:p>
            <a:pPr>
              <a:lnSpc>
                <a:spcPct val="100000"/>
              </a:lnSpc>
              <a:buClr>
                <a:srgbClr val="046733"/>
              </a:buClr>
            </a:pPr>
            <a:r>
              <a:rPr lang="en-US" dirty="0"/>
              <a:t>Assists with muscle contraction </a:t>
            </a:r>
          </a:p>
          <a:p>
            <a:pPr>
              <a:lnSpc>
                <a:spcPct val="100000"/>
              </a:lnSpc>
              <a:buClr>
                <a:srgbClr val="046733"/>
              </a:buClr>
            </a:pPr>
            <a:r>
              <a:rPr lang="en-US" dirty="0"/>
              <a:t>Helps maintain normal blood pressure</a:t>
            </a:r>
          </a:p>
          <a:p>
            <a:pPr>
              <a:lnSpc>
                <a:spcPct val="100000"/>
              </a:lnSpc>
              <a:buClr>
                <a:schemeClr val="tx2">
                  <a:lumMod val="25000"/>
                  <a:lumOff val="75000"/>
                </a:schemeClr>
              </a:buClr>
            </a:pPr>
            <a:endParaRPr lang="en-US" dirty="0"/>
          </a:p>
          <a:p>
            <a:pPr marL="0" indent="0">
              <a:lnSpc>
                <a:spcPct val="100000"/>
              </a:lnSpc>
              <a:buClr>
                <a:schemeClr val="tx2">
                  <a:lumMod val="25000"/>
                  <a:lumOff val="75000"/>
                </a:schemeClr>
              </a:buClr>
              <a:buNone/>
            </a:pPr>
            <a:r>
              <a:rPr lang="en-US" b="1" dirty="0">
                <a:solidFill>
                  <a:schemeClr val="accent4">
                    <a:lumMod val="75000"/>
                  </a:schemeClr>
                </a:solidFill>
              </a:rPr>
              <a:t>Vitamin C</a:t>
            </a:r>
          </a:p>
          <a:p>
            <a:pPr>
              <a:lnSpc>
                <a:spcPct val="100000"/>
              </a:lnSpc>
              <a:buClr>
                <a:srgbClr val="046733"/>
              </a:buClr>
            </a:pPr>
            <a:r>
              <a:rPr lang="en-US" dirty="0"/>
              <a:t>Helps prevent cell damage in the body</a:t>
            </a:r>
          </a:p>
          <a:p>
            <a:pPr>
              <a:lnSpc>
                <a:spcPct val="100000"/>
              </a:lnSpc>
              <a:buClr>
                <a:srgbClr val="046733"/>
              </a:buClr>
            </a:pPr>
            <a:r>
              <a:rPr lang="en-US" dirty="0"/>
              <a:t>Plays a role in supporting the body’s immune system</a:t>
            </a:r>
          </a:p>
          <a:p>
            <a:pPr>
              <a:lnSpc>
                <a:spcPct val="100000"/>
              </a:lnSpc>
              <a:buClr>
                <a:srgbClr val="046733"/>
              </a:buClr>
            </a:pPr>
            <a:r>
              <a:rPr lang="en-US" dirty="0"/>
              <a:t>Produces collagen which makes healthy cartilage, joints, skin and blood vessels</a:t>
            </a:r>
          </a:p>
          <a:p>
            <a:pPr>
              <a:lnSpc>
                <a:spcPct val="100000"/>
              </a:lnSpc>
              <a:spcBef>
                <a:spcPts val="100"/>
              </a:spcBef>
              <a:buClr>
                <a:schemeClr val="tx2">
                  <a:lumMod val="25000"/>
                  <a:lumOff val="75000"/>
                </a:schemeClr>
              </a:buClr>
            </a:pPr>
            <a:endParaRPr lang="en-US" sz="1800" b="1" dirty="0">
              <a:solidFill>
                <a:schemeClr val="bg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5FF962B-9A88-915A-5365-0589237C8407}"/>
              </a:ext>
            </a:extLst>
          </p:cNvPr>
          <p:cNvSpPr txBox="1"/>
          <p:nvPr/>
        </p:nvSpPr>
        <p:spPr>
          <a:xfrm>
            <a:off x="5137972" y="1378911"/>
            <a:ext cx="563456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defTabSz="914400">
              <a:spcBef>
                <a:spcPts val="700"/>
              </a:spcBef>
              <a:buClr>
                <a:srgbClr val="2A1A00">
                  <a:lumMod val="25000"/>
                  <a:lumOff val="75000"/>
                </a:srgbClr>
              </a:buClr>
            </a:pPr>
            <a:r>
              <a:rPr lang="en-US" sz="2400" dirty="0">
                <a:latin typeface="Arial" charset="0"/>
                <a:ea typeface="Arial" charset="0"/>
                <a:cs typeface="Arial" charset="0"/>
              </a:rPr>
              <a:t>Green beans are a good source of </a:t>
            </a:r>
            <a:r>
              <a:rPr lang="en-US" sz="2400" b="1" dirty="0">
                <a:solidFill>
                  <a:schemeClr val="accent4">
                    <a:lumMod val="75000"/>
                  </a:schemeClr>
                </a:solidFill>
                <a:latin typeface="Arial" charset="0"/>
                <a:ea typeface="Arial" charset="0"/>
                <a:cs typeface="Arial" charset="0"/>
              </a:rPr>
              <a:t>Potassium</a:t>
            </a:r>
            <a:r>
              <a:rPr lang="en-US" sz="2400" dirty="0">
                <a:latin typeface="Arial" charset="0"/>
                <a:ea typeface="Arial" charset="0"/>
                <a:cs typeface="Arial" charset="0"/>
              </a:rPr>
              <a:t> and </a:t>
            </a:r>
            <a:r>
              <a:rPr lang="en-US" sz="2400" b="1" dirty="0">
                <a:solidFill>
                  <a:schemeClr val="accent4">
                    <a:lumMod val="75000"/>
                  </a:schemeClr>
                </a:solidFill>
                <a:latin typeface="Arial" charset="0"/>
                <a:ea typeface="Arial" charset="0"/>
                <a:cs typeface="Arial" charset="0"/>
              </a:rPr>
              <a:t>Vitamin C</a:t>
            </a:r>
            <a:r>
              <a:rPr lang="en-US" sz="2400" dirty="0">
                <a:latin typeface="Arial" charset="0"/>
                <a:ea typeface="Arial" charset="0"/>
                <a:cs typeface="Arial" charset="0"/>
              </a:rPr>
              <a:t>.</a:t>
            </a:r>
          </a:p>
        </p:txBody>
      </p:sp>
      <p:sp>
        <p:nvSpPr>
          <p:cNvPr id="12" name="Title 10">
            <a:extLst>
              <a:ext uri="{FF2B5EF4-FFF2-40B4-BE49-F238E27FC236}">
                <a16:creationId xmlns:a16="http://schemas.microsoft.com/office/drawing/2014/main" id="{01E62D68-9CF6-F522-28DC-5AF5C024E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13179" y="581233"/>
            <a:ext cx="4684146" cy="354012"/>
          </a:xfrm>
        </p:spPr>
        <p:txBody>
          <a:bodyPr/>
          <a:lstStyle/>
          <a:p>
            <a:pPr algn="ctr"/>
            <a:r>
              <a:rPr lang="en-US" dirty="0">
                <a:solidFill>
                  <a:srgbClr val="046733"/>
                </a:solidFill>
                <a:latin typeface="Arial Black" pitchFamily="34" charset="0"/>
              </a:rPr>
              <a:t>NUTRITION NUGGET</a:t>
            </a:r>
          </a:p>
        </p:txBody>
      </p:sp>
    </p:spTree>
    <p:extLst>
      <p:ext uri="{BB962C8B-B14F-4D97-AF65-F5344CB8AC3E}">
        <p14:creationId xmlns:p14="http://schemas.microsoft.com/office/powerpoint/2010/main" val="108622785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4375650-CD50-6F6E-0E0C-733DB846199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41E8D28A-C6E9-176E-215A-DD16849EF57A}"/>
              </a:ext>
            </a:extLst>
          </p:cNvPr>
          <p:cNvSpPr/>
          <p:nvPr/>
        </p:nvSpPr>
        <p:spPr>
          <a:xfrm>
            <a:off x="1354732" y="4814519"/>
            <a:ext cx="328525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  <a:latin typeface="Arial Black" pitchFamily="34" charset="0"/>
              </a:rPr>
              <a:t>Visit </a:t>
            </a:r>
            <a:r>
              <a:rPr lang="en-US" dirty="0">
                <a:solidFill>
                  <a:schemeClr val="bg1"/>
                </a:solidFill>
                <a:latin typeface="Arial Black" pitchFamily="34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Fresh From Florida</a:t>
            </a:r>
            <a:r>
              <a:rPr lang="en-US" dirty="0">
                <a:solidFill>
                  <a:schemeClr val="bg1"/>
                </a:solidFill>
                <a:latin typeface="Arial Black" pitchFamily="34" charset="0"/>
              </a:rPr>
              <a:t> </a:t>
            </a:r>
            <a:br>
              <a:rPr lang="en-US" dirty="0">
                <a:solidFill>
                  <a:schemeClr val="bg1"/>
                </a:solidFill>
                <a:latin typeface="Arial Black" pitchFamily="34" charset="0"/>
              </a:rPr>
            </a:br>
            <a:r>
              <a:rPr lang="en-US" dirty="0">
                <a:solidFill>
                  <a:schemeClr val="bg1"/>
                </a:solidFill>
                <a:latin typeface="Arial Black" pitchFamily="34" charset="0"/>
              </a:rPr>
              <a:t>for tasty recipes!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A17DE97-85AE-0CA3-1520-306DA975A07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6049" y="1294123"/>
            <a:ext cx="5102624" cy="3430097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854A927F-B807-218B-B237-51C5F9525E82}"/>
              </a:ext>
            </a:extLst>
          </p:cNvPr>
          <p:cNvSpPr txBox="1"/>
          <p:nvPr/>
        </p:nvSpPr>
        <p:spPr>
          <a:xfrm>
            <a:off x="2884715" y="295883"/>
            <a:ext cx="66228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006937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SUPER SNAP BEANS</a:t>
            </a:r>
          </a:p>
        </p:txBody>
      </p:sp>
      <p:sp>
        <p:nvSpPr>
          <p:cNvPr id="2" name="Text Placeholder 12">
            <a:extLst>
              <a:ext uri="{FF2B5EF4-FFF2-40B4-BE49-F238E27FC236}">
                <a16:creationId xmlns:a16="http://schemas.microsoft.com/office/drawing/2014/main" id="{63B1D324-B792-8C3B-459D-50130A616388}"/>
              </a:ext>
            </a:extLst>
          </p:cNvPr>
          <p:cNvSpPr txBox="1">
            <a:spLocks/>
          </p:cNvSpPr>
          <p:nvPr/>
        </p:nvSpPr>
        <p:spPr>
          <a:xfrm>
            <a:off x="5907618" y="1163494"/>
            <a:ext cx="5838333" cy="3430097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Avenir Book"/>
                <a:ea typeface="+mn-ea"/>
                <a:cs typeface="Avenir Book"/>
              </a:defRPr>
            </a:lvl1pPr>
            <a:lvl2pPr marL="6858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Avenir Book"/>
                <a:ea typeface="+mn-ea"/>
                <a:cs typeface="Avenir Book"/>
              </a:defRPr>
            </a:lvl2pPr>
            <a:lvl3pPr marL="11430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Avenir Book"/>
                <a:ea typeface="+mn-ea"/>
                <a:cs typeface="Avenir Book"/>
              </a:defRPr>
            </a:lvl3pPr>
            <a:lvl4pPr marL="16002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Avenir Book"/>
                <a:ea typeface="+mn-ea"/>
                <a:cs typeface="Avenir Book"/>
              </a:defRPr>
            </a:lvl4pPr>
            <a:lvl5pPr marL="20574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Avenir Book"/>
                <a:ea typeface="+mn-ea"/>
                <a:cs typeface="Avenir Book"/>
              </a:defRPr>
            </a:lvl5pPr>
            <a:lvl6pPr marL="25146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spcBef>
                <a:spcPts val="1200"/>
              </a:spcBef>
              <a:buClr>
                <a:srgbClr val="046733"/>
              </a:buClr>
            </a:pPr>
            <a:r>
              <a:rPr lang="en-US" sz="2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Green beans can be served raw, roasted or lightly steamed. </a:t>
            </a:r>
          </a:p>
          <a:p>
            <a:pPr marL="285750" indent="-285750">
              <a:spcBef>
                <a:spcPts val="1200"/>
              </a:spcBef>
              <a:buClr>
                <a:srgbClr val="046733"/>
              </a:buClr>
            </a:pPr>
            <a:r>
              <a:rPr lang="en-US" sz="2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Put fresh green beans on a raw veggie tray.</a:t>
            </a:r>
          </a:p>
          <a:p>
            <a:pPr marL="285750" indent="-285750">
              <a:spcBef>
                <a:spcPts val="1200"/>
              </a:spcBef>
              <a:buClr>
                <a:srgbClr val="046733"/>
              </a:buClr>
            </a:pPr>
            <a:r>
              <a:rPr lang="en-US" sz="2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Plunge steamed green beans in cold water to prevent them from over-cooking. </a:t>
            </a:r>
          </a:p>
          <a:p>
            <a:pPr marL="285750" indent="-285750">
              <a:spcBef>
                <a:spcPts val="1200"/>
              </a:spcBef>
              <a:buClr>
                <a:srgbClr val="046733"/>
              </a:buClr>
            </a:pPr>
            <a:r>
              <a:rPr lang="en-US" sz="2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Green beans make a great side </a:t>
            </a:r>
            <a:br>
              <a:rPr lang="en-US" sz="2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dish to any main meal. </a:t>
            </a:r>
          </a:p>
        </p:txBody>
      </p:sp>
    </p:spTree>
    <p:extLst>
      <p:ext uri="{BB962C8B-B14F-4D97-AF65-F5344CB8AC3E}">
        <p14:creationId xmlns:p14="http://schemas.microsoft.com/office/powerpoint/2010/main" val="257492414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536831D1-B71B-D49C-4AE6-71E100927AF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3">
            <a:extLst>
              <a:ext uri="{FF2B5EF4-FFF2-40B4-BE49-F238E27FC236}">
                <a16:creationId xmlns:a16="http://schemas.microsoft.com/office/drawing/2014/main" id="{84A57F3D-3DD4-0C9B-B35C-4C12E02A0C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43248" y="889041"/>
            <a:ext cx="3166280" cy="638791"/>
          </a:xfrm>
        </p:spPr>
        <p:txBody>
          <a:bodyPr>
            <a:noAutofit/>
          </a:bodyPr>
          <a:lstStyle/>
          <a:p>
            <a:pPr algn="ctr"/>
            <a:r>
              <a:rPr lang="en-US" sz="3600" cap="none" spc="0" dirty="0">
                <a:solidFill>
                  <a:schemeClr val="accent4">
                    <a:lumMod val="75000"/>
                  </a:schemeClr>
                </a:solidFill>
                <a:latin typeface="Arial" charset="0"/>
                <a:ea typeface="Arial" charset="0"/>
                <a:cs typeface="Arial" charset="0"/>
              </a:rPr>
              <a:t>Jelly Beans!</a:t>
            </a:r>
          </a:p>
        </p:txBody>
      </p:sp>
      <p:sp>
        <p:nvSpPr>
          <p:cNvPr id="3" name="Title 3">
            <a:extLst>
              <a:ext uri="{FF2B5EF4-FFF2-40B4-BE49-F238E27FC236}">
                <a16:creationId xmlns:a16="http://schemas.microsoft.com/office/drawing/2014/main" id="{C3D0A775-3BDC-2DC7-0FBC-CF6D969ACF7B}"/>
              </a:ext>
            </a:extLst>
          </p:cNvPr>
          <p:cNvSpPr txBox="1">
            <a:spLocks/>
          </p:cNvSpPr>
          <p:nvPr/>
        </p:nvSpPr>
        <p:spPr>
          <a:xfrm>
            <a:off x="7231956" y="5594776"/>
            <a:ext cx="4782197" cy="50111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100" kern="1200" cap="all" spc="200" baseline="0">
                <a:solidFill>
                  <a:schemeClr val="tx2"/>
                </a:solidFill>
                <a:latin typeface="Avenir Heavy"/>
                <a:ea typeface="+mj-ea"/>
                <a:cs typeface="Avenir Heavy"/>
              </a:defRPr>
            </a:lvl1pPr>
          </a:lstStyle>
          <a:p>
            <a:pPr algn="ctr"/>
            <a:r>
              <a:rPr lang="en-US" sz="3600" cap="none" spc="0">
                <a:solidFill>
                  <a:schemeClr val="accent4">
                    <a:lumMod val="75000"/>
                  </a:schemeClr>
                </a:solidFill>
                <a:latin typeface="Arial" charset="0"/>
                <a:ea typeface="Arial" charset="0"/>
                <a:cs typeface="Arial" charset="0"/>
              </a:rPr>
              <a:t>To find inner peas!</a:t>
            </a:r>
            <a:endParaRPr lang="en-US" sz="3600" cap="none" spc="0" dirty="0">
              <a:solidFill>
                <a:schemeClr val="accent4">
                  <a:lumMod val="75000"/>
                </a:schemeClr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AA45EF55-A50F-FBD2-6087-5C17B1668A0E}"/>
              </a:ext>
            </a:extLst>
          </p:cNvPr>
          <p:cNvSpPr txBox="1">
            <a:spLocks/>
          </p:cNvSpPr>
          <p:nvPr/>
        </p:nvSpPr>
        <p:spPr>
          <a:xfrm>
            <a:off x="3989079" y="3109604"/>
            <a:ext cx="8196592" cy="63879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100" kern="1200" cap="all" spc="200" baseline="0">
                <a:solidFill>
                  <a:schemeClr val="tx2"/>
                </a:solidFill>
                <a:latin typeface="Avenir Heavy"/>
                <a:ea typeface="+mj-ea"/>
                <a:cs typeface="Avenir Heavy"/>
              </a:defRPr>
            </a:lvl1pPr>
          </a:lstStyle>
          <a:p>
            <a:pPr algn="r"/>
            <a:r>
              <a:rPr lang="en-US" sz="3600" cap="none" spc="0">
                <a:solidFill>
                  <a:schemeClr val="accent4">
                    <a:lumMod val="75000"/>
                  </a:schemeClr>
                </a:solidFill>
                <a:latin typeface="Arial" charset="0"/>
                <a:ea typeface="Arial" charset="0"/>
                <a:cs typeface="Arial" charset="0"/>
              </a:rPr>
              <a:t>Don’t worry, we’ve all bean there.</a:t>
            </a:r>
            <a:endParaRPr lang="en-US" sz="3600" cap="none" spc="0" dirty="0">
              <a:solidFill>
                <a:schemeClr val="accent4">
                  <a:lumMod val="75000"/>
                </a:schemeClr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D17FAC6-95EE-C6D0-F4A6-2EF927B8DD07}"/>
              </a:ext>
            </a:extLst>
          </p:cNvPr>
          <p:cNvSpPr txBox="1">
            <a:spLocks/>
          </p:cNvSpPr>
          <p:nvPr/>
        </p:nvSpPr>
        <p:spPr>
          <a:xfrm>
            <a:off x="258729" y="354055"/>
            <a:ext cx="9230959" cy="53498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228600" lvl="0" indent="-228600" defTabSz="914400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defRPr/>
            </a:pPr>
            <a:r>
              <a:rPr lang="en-US" sz="3200" b="1" dirty="0">
                <a:solidFill>
                  <a:srgbClr val="046733"/>
                </a:solidFill>
                <a:latin typeface="Arial" charset="0"/>
                <a:ea typeface="Arial" charset="0"/>
                <a:cs typeface="Arial" charset="0"/>
              </a:rPr>
              <a:t>What kind of beans cannot grow in a garden?</a:t>
            </a:r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80E5EA5B-E5FC-EC40-5894-77F4AB0A3C6C}"/>
              </a:ext>
            </a:extLst>
          </p:cNvPr>
          <p:cNvSpPr txBox="1">
            <a:spLocks/>
          </p:cNvSpPr>
          <p:nvPr/>
        </p:nvSpPr>
        <p:spPr>
          <a:xfrm>
            <a:off x="2310999" y="4972112"/>
            <a:ext cx="7475034" cy="63879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228600" lvl="0" indent="-228600" algn="ctr" defTabSz="914400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defRPr/>
            </a:pPr>
            <a:r>
              <a:rPr lang="en-US" sz="3200" b="1" dirty="0">
                <a:solidFill>
                  <a:srgbClr val="046733"/>
                </a:solidFill>
                <a:latin typeface="Arial" charset="0"/>
                <a:ea typeface="Arial" charset="0"/>
                <a:cs typeface="Arial" charset="0"/>
              </a:rPr>
              <a:t>Why do green beans meditate?</a:t>
            </a:r>
            <a:br>
              <a:rPr lang="en-US" sz="3200" b="1" dirty="0">
                <a:solidFill>
                  <a:srgbClr val="046733"/>
                </a:solidFill>
                <a:latin typeface="Arial" charset="0"/>
                <a:ea typeface="Arial" charset="0"/>
                <a:cs typeface="Arial" charset="0"/>
              </a:rPr>
            </a:br>
            <a:endParaRPr lang="en-US" sz="3200" b="1" dirty="0">
              <a:solidFill>
                <a:srgbClr val="046733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AB9E80D8-F8D1-B534-7131-84577E3CBE39}"/>
              </a:ext>
            </a:extLst>
          </p:cNvPr>
          <p:cNvSpPr txBox="1">
            <a:spLocks/>
          </p:cNvSpPr>
          <p:nvPr/>
        </p:nvSpPr>
        <p:spPr>
          <a:xfrm>
            <a:off x="383305" y="2539559"/>
            <a:ext cx="9239750" cy="3937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228600" lvl="0" indent="-228600" algn="ctr" defTabSz="914400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defRPr/>
            </a:pPr>
            <a:r>
              <a:rPr lang="en-US" sz="3200" b="1" dirty="0">
                <a:solidFill>
                  <a:srgbClr val="046733"/>
                </a:solidFill>
                <a:latin typeface="Arial" charset="0"/>
                <a:ea typeface="Arial" charset="0"/>
                <a:cs typeface="Arial" charset="0"/>
              </a:rPr>
              <a:t>What did the green bean say to his sad friend?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28E234DA-BDDC-7068-784B-E2A84195BBE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813268">
            <a:off x="150985" y="4075727"/>
            <a:ext cx="1503938" cy="15039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330326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DAEDD5CF-6A9A-B6B1-BDE8-8EA204E8FC86}"/>
              </a:ext>
            </a:extLst>
          </p:cNvPr>
          <p:cNvSpPr/>
          <p:nvPr/>
        </p:nvSpPr>
        <p:spPr>
          <a:xfrm>
            <a:off x="799296" y="504929"/>
            <a:ext cx="11014848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5100" dirty="0">
                <a:solidFill>
                  <a:srgbClr val="046733"/>
                </a:solidFill>
                <a:latin typeface="Arial Black" pitchFamily="34" charset="0"/>
                <a:cs typeface="Avenir Heavy"/>
              </a:rPr>
              <a:t>ADDITIONAL RESOURCES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31345FA-78AF-5B1A-5446-5DB64DDBEE33}"/>
              </a:ext>
            </a:extLst>
          </p:cNvPr>
          <p:cNvSpPr/>
          <p:nvPr/>
        </p:nvSpPr>
        <p:spPr>
          <a:xfrm>
            <a:off x="1029761" y="1720840"/>
            <a:ext cx="1013247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914400">
              <a:defRPr/>
            </a:pPr>
            <a:r>
              <a:rPr lang="en-US" sz="2400" dirty="0">
                <a:latin typeface="Arial" panose="020B0604020202020204" pitchFamily="34" charset="0"/>
                <a:cs typeface="Arial" pitchFamily="34" charset="0"/>
              </a:rPr>
              <a:t>Starting a school garden? </a:t>
            </a:r>
          </a:p>
          <a:p>
            <a:pPr lvl="0" algn="ctr" defTabSz="914400">
              <a:defRPr/>
            </a:pPr>
            <a:endParaRPr lang="en-US" sz="2400" dirty="0">
              <a:latin typeface="Arial" panose="020B0604020202020204" pitchFamily="34" charset="0"/>
              <a:cs typeface="Arial" pitchFamily="34" charset="0"/>
            </a:endParaRPr>
          </a:p>
          <a:p>
            <a:pPr lvl="0" algn="ctr" defTabSz="914400">
              <a:defRPr/>
            </a:pPr>
            <a:r>
              <a:rPr lang="en-US" sz="2400" dirty="0">
                <a:latin typeface="Arial" panose="020B0604020202020204" pitchFamily="34" charset="0"/>
                <a:cs typeface="Arial" pitchFamily="34" charset="0"/>
              </a:rPr>
              <a:t>Looking for additional teaching resources? </a:t>
            </a:r>
          </a:p>
          <a:p>
            <a:pPr lvl="0" algn="ctr" defTabSz="914400">
              <a:defRPr/>
            </a:pPr>
            <a:endParaRPr lang="en-US" sz="2400" dirty="0">
              <a:latin typeface="Arial" panose="020B0604020202020204" pitchFamily="34" charset="0"/>
              <a:cs typeface="Arial" pitchFamily="34" charset="0"/>
            </a:endParaRPr>
          </a:p>
          <a:p>
            <a:pPr lvl="0" algn="ctr" defTabSz="914400">
              <a:defRPr/>
            </a:pPr>
            <a:r>
              <a:rPr lang="en-US" sz="2400" dirty="0">
                <a:latin typeface="Arial" panose="020B0604020202020204" pitchFamily="34" charset="0"/>
                <a:cs typeface="Arial" pitchFamily="34" charset="0"/>
              </a:rPr>
              <a:t>Interested in grant opportunities or how to incorporate local commodities in your lunchroom? </a:t>
            </a:r>
          </a:p>
          <a:p>
            <a:pPr lvl="0" algn="ctr" defTabSz="914400">
              <a:defRPr/>
            </a:pPr>
            <a:endParaRPr lang="en-US" sz="2400" dirty="0">
              <a:latin typeface="Arial" panose="020B0604020202020204" pitchFamily="34" charset="0"/>
              <a:cs typeface="Arial" pitchFamily="34" charset="0"/>
            </a:endParaRPr>
          </a:p>
          <a:p>
            <a:pPr lvl="0" algn="ctr" defTabSz="914400">
              <a:defRPr/>
            </a:pPr>
            <a:r>
              <a:rPr lang="en-US" sz="2400" dirty="0">
                <a:latin typeface="Arial" panose="020B0604020202020204" pitchFamily="34" charset="0"/>
                <a:cs typeface="Arial" pitchFamily="34" charset="0"/>
              </a:rPr>
              <a:t>Head over to the </a:t>
            </a:r>
          </a:p>
          <a:p>
            <a:pPr lvl="0" algn="ctr" defTabSz="914400">
              <a:defRPr/>
            </a:pPr>
            <a:r>
              <a:rPr lang="en-US" sz="2400" b="1" dirty="0">
                <a:solidFill>
                  <a:srgbClr val="92D050"/>
                </a:solidFill>
                <a:latin typeface="Arial" panose="020B0604020202020204" pitchFamily="34" charset="0"/>
                <a:cs typeface="Arial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Florida Farm to School website</a:t>
            </a:r>
            <a:r>
              <a:rPr lang="en-US" sz="2400" dirty="0">
                <a:latin typeface="Arial" panose="020B0604020202020204" pitchFamily="34" charset="0"/>
                <a:cs typeface="Arial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6361778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704098D5-E878-9BA0-E5BA-0FBDA45EA48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3" name="Title 7">
            <a:extLst>
              <a:ext uri="{FF2B5EF4-FFF2-40B4-BE49-F238E27FC236}">
                <a16:creationId xmlns:a16="http://schemas.microsoft.com/office/drawing/2014/main" id="{D4939DAA-100C-CA4A-2EBC-907E6BF302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1678" y="382385"/>
            <a:ext cx="8895932" cy="596023"/>
          </a:xfrm>
        </p:spPr>
        <p:txBody>
          <a:bodyPr>
            <a:normAutofit fontScale="90000"/>
          </a:bodyPr>
          <a:lstStyle/>
          <a:p>
            <a:pPr algn="ctr"/>
            <a:r>
              <a:rPr lang="en-US" sz="4000" dirty="0">
                <a:solidFill>
                  <a:schemeClr val="accent4">
                    <a:lumMod val="50000"/>
                  </a:schemeClr>
                </a:solidFill>
                <a:latin typeface="Arial Black" pitchFamily="34" charset="0"/>
              </a:rPr>
              <a:t>FUN FACTS</a:t>
            </a:r>
          </a:p>
        </p:txBody>
      </p:sp>
      <p:sp>
        <p:nvSpPr>
          <p:cNvPr id="14" name="Content Placeholder 3">
            <a:extLst>
              <a:ext uri="{FF2B5EF4-FFF2-40B4-BE49-F238E27FC236}">
                <a16:creationId xmlns:a16="http://schemas.microsoft.com/office/drawing/2014/main" id="{A3AB144B-A3DA-2970-DF68-6DDEA72B5B3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5239" y="1661532"/>
            <a:ext cx="5485517" cy="3821716"/>
          </a:xfrm>
        </p:spPr>
        <p:txBody>
          <a:bodyPr>
            <a:normAutofit/>
          </a:bodyPr>
          <a:lstStyle/>
          <a:p>
            <a:pPr marL="285750" lvl="0" indent="-285750">
              <a:buClr>
                <a:srgbClr val="046733"/>
              </a:buClr>
              <a:buFont typeface="Arial" pitchFamily="34" charset="0"/>
              <a:buChar char="•"/>
            </a:pPr>
            <a:r>
              <a:rPr lang="en-US" sz="2400" b="1" dirty="0"/>
              <a:t>Green beans are also known as string beans or snap beans.</a:t>
            </a:r>
            <a:endParaRPr lang="en-US" sz="2400" b="1" i="1" dirty="0"/>
          </a:p>
          <a:p>
            <a:pPr marL="285750" lvl="0" indent="-285750">
              <a:buClr>
                <a:srgbClr val="046733"/>
              </a:buClr>
              <a:buFont typeface="Arial" pitchFamily="34" charset="0"/>
              <a:buChar char="•"/>
            </a:pPr>
            <a:r>
              <a:rPr lang="en-US" sz="2400" b="1" dirty="0"/>
              <a:t>They are a member of the legume family, just like black beans and chickpeas.</a:t>
            </a:r>
          </a:p>
          <a:p>
            <a:pPr marL="285750" lvl="0" indent="-285750">
              <a:buClr>
                <a:srgbClr val="046733"/>
              </a:buClr>
              <a:buFont typeface="Arial" pitchFamily="34" charset="0"/>
              <a:buChar char="•"/>
            </a:pPr>
            <a:r>
              <a:rPr lang="en-US" sz="2400" b="1" dirty="0"/>
              <a:t>Fresh green beans should be crisp and snap in half.</a:t>
            </a:r>
          </a:p>
        </p:txBody>
      </p:sp>
      <p:sp>
        <p:nvSpPr>
          <p:cNvPr id="15" name="Title 7">
            <a:extLst>
              <a:ext uri="{FF2B5EF4-FFF2-40B4-BE49-F238E27FC236}">
                <a16:creationId xmlns:a16="http://schemas.microsoft.com/office/drawing/2014/main" id="{EE8C44D5-0A16-FF42-A82F-C365BFFACB3C}"/>
              </a:ext>
            </a:extLst>
          </p:cNvPr>
          <p:cNvSpPr txBox="1">
            <a:spLocks/>
          </p:cNvSpPr>
          <p:nvPr/>
        </p:nvSpPr>
        <p:spPr>
          <a:xfrm>
            <a:off x="6319510" y="5078138"/>
            <a:ext cx="2569386" cy="88009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200" b="1" i="0" kern="1200" cap="all" spc="0" baseline="0">
                <a:solidFill>
                  <a:schemeClr val="accent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en-US" sz="2400" dirty="0">
                <a:solidFill>
                  <a:schemeClr val="accent4">
                    <a:lumMod val="75000"/>
                  </a:schemeClr>
                </a:solidFill>
                <a:latin typeface="Arial Black" pitchFamily="34" charset="0"/>
              </a:rPr>
              <a:t>Black </a:t>
            </a:r>
            <a:br>
              <a:rPr lang="en-US" sz="2400" dirty="0">
                <a:solidFill>
                  <a:schemeClr val="accent4">
                    <a:lumMod val="75000"/>
                  </a:schemeClr>
                </a:solidFill>
                <a:latin typeface="Arial Black" pitchFamily="34" charset="0"/>
              </a:rPr>
            </a:br>
            <a:r>
              <a:rPr lang="en-US" sz="2400" dirty="0">
                <a:solidFill>
                  <a:schemeClr val="accent4">
                    <a:lumMod val="75000"/>
                  </a:schemeClr>
                </a:solidFill>
                <a:latin typeface="Arial Black" pitchFamily="34" charset="0"/>
              </a:rPr>
              <a:t>Beans</a:t>
            </a:r>
          </a:p>
        </p:txBody>
      </p:sp>
      <p:sp>
        <p:nvSpPr>
          <p:cNvPr id="16" name="Title 7">
            <a:extLst>
              <a:ext uri="{FF2B5EF4-FFF2-40B4-BE49-F238E27FC236}">
                <a16:creationId xmlns:a16="http://schemas.microsoft.com/office/drawing/2014/main" id="{6BE40DEC-EA11-2638-EFFE-26F345186408}"/>
              </a:ext>
            </a:extLst>
          </p:cNvPr>
          <p:cNvSpPr txBox="1">
            <a:spLocks/>
          </p:cNvSpPr>
          <p:nvPr/>
        </p:nvSpPr>
        <p:spPr>
          <a:xfrm>
            <a:off x="9544555" y="5078138"/>
            <a:ext cx="2569386" cy="88009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200" b="1" i="0" kern="1200" cap="all" spc="0" baseline="0">
                <a:solidFill>
                  <a:schemeClr val="accent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en-US" sz="2400" dirty="0">
                <a:solidFill>
                  <a:schemeClr val="accent4">
                    <a:lumMod val="75000"/>
                  </a:schemeClr>
                </a:solidFill>
                <a:latin typeface="Arial Black" pitchFamily="34" charset="0"/>
              </a:rPr>
              <a:t>Chick </a:t>
            </a:r>
            <a:br>
              <a:rPr lang="en-US" sz="2400" dirty="0">
                <a:solidFill>
                  <a:schemeClr val="accent4">
                    <a:lumMod val="75000"/>
                  </a:schemeClr>
                </a:solidFill>
                <a:latin typeface="Arial Black" pitchFamily="34" charset="0"/>
              </a:rPr>
            </a:br>
            <a:r>
              <a:rPr lang="en-US" sz="2400" dirty="0">
                <a:solidFill>
                  <a:schemeClr val="accent4">
                    <a:lumMod val="75000"/>
                  </a:schemeClr>
                </a:solidFill>
                <a:latin typeface="Arial Black" pitchFamily="34" charset="0"/>
              </a:rPr>
              <a:t>peas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2351DCED-3677-C2FB-A978-61C4BFC058F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28586" y="1661532"/>
            <a:ext cx="5320223" cy="3239901"/>
          </a:xfrm>
          <a:prstGeom prst="rect">
            <a:avLst/>
          </a:prstGeom>
        </p:spPr>
      </p:pic>
      <p:sp>
        <p:nvSpPr>
          <p:cNvPr id="18" name="Title 7">
            <a:extLst>
              <a:ext uri="{FF2B5EF4-FFF2-40B4-BE49-F238E27FC236}">
                <a16:creationId xmlns:a16="http://schemas.microsoft.com/office/drawing/2014/main" id="{5A9C30BC-BDCD-0570-4624-C12AEC0941CA}"/>
              </a:ext>
            </a:extLst>
          </p:cNvPr>
          <p:cNvSpPr txBox="1">
            <a:spLocks/>
          </p:cNvSpPr>
          <p:nvPr/>
        </p:nvSpPr>
        <p:spPr>
          <a:xfrm>
            <a:off x="7804004" y="2537942"/>
            <a:ext cx="2569386" cy="488825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2500"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200" b="1" i="0" kern="1200" cap="all" spc="0" baseline="0">
                <a:solidFill>
                  <a:schemeClr val="accent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en-US" sz="2400" dirty="0">
                <a:solidFill>
                  <a:schemeClr val="accent4">
                    <a:lumMod val="75000"/>
                  </a:schemeClr>
                </a:solidFill>
                <a:latin typeface="Arial Black" pitchFamily="34" charset="0"/>
              </a:rPr>
              <a:t>GREEN beans</a:t>
            </a:r>
          </a:p>
        </p:txBody>
      </p:sp>
    </p:spTree>
    <p:extLst>
      <p:ext uri="{BB962C8B-B14F-4D97-AF65-F5344CB8AC3E}">
        <p14:creationId xmlns:p14="http://schemas.microsoft.com/office/powerpoint/2010/main" val="24682107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D9D95D8A-A8E9-048D-1217-F09C02273BC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Content Placeholder 8">
            <a:extLst>
              <a:ext uri="{FF2B5EF4-FFF2-40B4-BE49-F238E27FC236}">
                <a16:creationId xmlns:a16="http://schemas.microsoft.com/office/drawing/2014/main" id="{878EC095-2D80-5BD0-FF50-C821E4B090C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6101" y="2223219"/>
            <a:ext cx="4424293" cy="3296635"/>
          </a:xfrm>
        </p:spPr>
        <p:txBody>
          <a:bodyPr>
            <a:normAutofit/>
          </a:bodyPr>
          <a:lstStyle/>
          <a:p>
            <a:pPr marL="0" lvl="0" indent="0" algn="ctr">
              <a:lnSpc>
                <a:spcPct val="100000"/>
              </a:lnSpc>
              <a:buClr>
                <a:schemeClr val="tx2">
                  <a:lumMod val="25000"/>
                  <a:lumOff val="75000"/>
                </a:schemeClr>
              </a:buClr>
              <a:buNone/>
            </a:pPr>
            <a:r>
              <a:rPr lang="en-US" sz="2400" b="1" dirty="0"/>
              <a:t>Green beans are mainly grown in Miami-Dade and Palm Beach counties. </a:t>
            </a:r>
          </a:p>
          <a:p>
            <a:pPr marL="0" lvl="0" indent="0" algn="ctr">
              <a:lnSpc>
                <a:spcPct val="100000"/>
              </a:lnSpc>
              <a:buClr>
                <a:schemeClr val="tx2">
                  <a:lumMod val="25000"/>
                  <a:lumOff val="75000"/>
                </a:schemeClr>
              </a:buClr>
              <a:buNone/>
            </a:pPr>
            <a:endParaRPr lang="en-US" sz="2400" b="1" dirty="0"/>
          </a:p>
          <a:p>
            <a:pPr marL="0" lvl="0" indent="0" algn="ctr">
              <a:lnSpc>
                <a:spcPct val="100000"/>
              </a:lnSpc>
              <a:buClr>
                <a:schemeClr val="tx2">
                  <a:lumMod val="25000"/>
                  <a:lumOff val="75000"/>
                </a:schemeClr>
              </a:buClr>
              <a:buNone/>
            </a:pPr>
            <a:r>
              <a:rPr lang="en-US" sz="2400" b="1" dirty="0"/>
              <a:t>However, they are </a:t>
            </a:r>
            <a:br>
              <a:rPr lang="en-US" sz="2400" b="1" dirty="0"/>
            </a:br>
            <a:r>
              <a:rPr lang="en-US" sz="2400" b="1" dirty="0"/>
              <a:t>also grown in Alachua, Bradford, Hendry and Suwannee counties.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6975875A-424E-00FC-C93E-35365CE64FF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19854" y="-1"/>
            <a:ext cx="6672147" cy="6672147"/>
          </a:xfrm>
          <a:prstGeom prst="rect">
            <a:avLst/>
          </a:prstGeom>
        </p:spPr>
      </p:pic>
      <p:sp>
        <p:nvSpPr>
          <p:cNvPr id="13" name="Title 7">
            <a:extLst>
              <a:ext uri="{FF2B5EF4-FFF2-40B4-BE49-F238E27FC236}">
                <a16:creationId xmlns:a16="http://schemas.microsoft.com/office/drawing/2014/main" id="{8CC9C171-4C64-EF50-4765-90D4ED6DFE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6101" y="453450"/>
            <a:ext cx="4312338" cy="1452467"/>
          </a:xfrm>
        </p:spPr>
        <p:txBody>
          <a:bodyPr>
            <a:normAutofit/>
          </a:bodyPr>
          <a:lstStyle/>
          <a:p>
            <a:pPr algn="ctr"/>
            <a:r>
              <a:rPr lang="en-US" sz="4400" dirty="0">
                <a:solidFill>
                  <a:srgbClr val="046733"/>
                </a:solidFill>
                <a:latin typeface="Arial Black" pitchFamily="34" charset="0"/>
              </a:rPr>
              <a:t>Spot it on the map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50DF1CC-9AE4-21CA-901F-58A5991032EC}"/>
              </a:ext>
            </a:extLst>
          </p:cNvPr>
          <p:cNvSpPr txBox="1"/>
          <p:nvPr/>
        </p:nvSpPr>
        <p:spPr>
          <a:xfrm>
            <a:off x="6200774" y="348260"/>
            <a:ext cx="5229225" cy="175432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600" dirty="0"/>
              <a:t>Florida green beans are primarily grown in the following counties: 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5049742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5E7E51DE-6D1D-2B3B-2138-A0964FA9E31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3" name="Title 7">
            <a:extLst>
              <a:ext uri="{FF2B5EF4-FFF2-40B4-BE49-F238E27FC236}">
                <a16:creationId xmlns:a16="http://schemas.microsoft.com/office/drawing/2014/main" id="{A7B72E22-074D-B698-63E9-18F5A2D338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51725" y="620713"/>
            <a:ext cx="5357162" cy="587374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>
                <a:solidFill>
                  <a:srgbClr val="046733"/>
                </a:solidFill>
                <a:latin typeface="Arial Black" pitchFamily="34" charset="0"/>
              </a:rPr>
              <a:t>Have you tried a Florida GREEN Bean?</a:t>
            </a:r>
          </a:p>
        </p:txBody>
      </p:sp>
      <p:sp>
        <p:nvSpPr>
          <p:cNvPr id="14" name="Content Placeholder 8">
            <a:extLst>
              <a:ext uri="{FF2B5EF4-FFF2-40B4-BE49-F238E27FC236}">
                <a16:creationId xmlns:a16="http://schemas.microsoft.com/office/drawing/2014/main" id="{4CF6365C-F41F-A68E-14A2-52C1D7DCD5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77329" y="1896521"/>
            <a:ext cx="4505953" cy="2329792"/>
          </a:xfrm>
        </p:spPr>
        <p:txBody>
          <a:bodyPr>
            <a:normAutofit/>
          </a:bodyPr>
          <a:lstStyle/>
          <a:p>
            <a:pPr marL="0" lvl="0" indent="0" algn="ctr">
              <a:lnSpc>
                <a:spcPct val="100000"/>
              </a:lnSpc>
              <a:buClr>
                <a:schemeClr val="tx2">
                  <a:lumMod val="25000"/>
                  <a:lumOff val="75000"/>
                </a:schemeClr>
              </a:buClr>
              <a:buNone/>
            </a:pPr>
            <a:r>
              <a:rPr lang="en-US" sz="2400" dirty="0"/>
              <a:t>Florida green beans are planted in the late summer and spring.</a:t>
            </a:r>
          </a:p>
          <a:p>
            <a:pPr marL="0" lvl="0" indent="0" algn="ctr">
              <a:lnSpc>
                <a:spcPct val="100000"/>
              </a:lnSpc>
              <a:buClr>
                <a:schemeClr val="tx2">
                  <a:lumMod val="25000"/>
                  <a:lumOff val="75000"/>
                </a:schemeClr>
              </a:buClr>
              <a:buNone/>
            </a:pPr>
            <a:endParaRPr lang="en-US" sz="2400" b="1" dirty="0"/>
          </a:p>
          <a:p>
            <a:pPr marL="0" lvl="0" indent="0" algn="ctr">
              <a:lnSpc>
                <a:spcPct val="100000"/>
              </a:lnSpc>
              <a:buClr>
                <a:schemeClr val="tx2">
                  <a:lumMod val="25000"/>
                  <a:lumOff val="75000"/>
                </a:schemeClr>
              </a:buClr>
              <a:buNone/>
            </a:pPr>
            <a:r>
              <a:rPr lang="en-US" sz="2400" b="1" dirty="0"/>
              <a:t>They are available from </a:t>
            </a:r>
            <a:br>
              <a:rPr lang="en-US" sz="2400" b="1" dirty="0"/>
            </a:br>
            <a:r>
              <a:rPr lang="en-US" sz="2400" b="1" dirty="0"/>
              <a:t>October through May.</a:t>
            </a:r>
          </a:p>
        </p:txBody>
      </p:sp>
      <p:sp>
        <p:nvSpPr>
          <p:cNvPr id="15" name="Rounded Rectangular Callout 5">
            <a:extLst>
              <a:ext uri="{FF2B5EF4-FFF2-40B4-BE49-F238E27FC236}">
                <a16:creationId xmlns:a16="http://schemas.microsoft.com/office/drawing/2014/main" id="{250B7061-BF67-33E1-948A-553F6F37FDC1}"/>
              </a:ext>
            </a:extLst>
          </p:cNvPr>
          <p:cNvSpPr/>
          <p:nvPr/>
        </p:nvSpPr>
        <p:spPr>
          <a:xfrm>
            <a:off x="7903674" y="5031458"/>
            <a:ext cx="3448891" cy="796122"/>
          </a:xfrm>
          <a:prstGeom prst="wedgeRoundRectCallout">
            <a:avLst>
              <a:gd name="adj1" fmla="val -44447"/>
              <a:gd name="adj2" fmla="val 92877"/>
              <a:gd name="adj3" fmla="val 16667"/>
            </a:avLst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rial" pitchFamily="34" charset="0"/>
                <a:cs typeface="Arial" pitchFamily="34" charset="0"/>
              </a:rPr>
              <a:t>Look for this logo to find Florida-grown green beans!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A907567A-CF30-6907-CD40-877D412E467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4744" t="-8056" r="-2276" b="-6749"/>
          <a:stretch/>
        </p:blipFill>
        <p:spPr>
          <a:xfrm>
            <a:off x="4873572" y="4644134"/>
            <a:ext cx="3194892" cy="1570770"/>
          </a:xfrm>
          <a:prstGeom prst="round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294772393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C48A4ED-340F-D4C4-01D9-5028B7DAD57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35DA5F8-8CAB-616E-57BD-6C52C87FBC5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94663" y="762952"/>
            <a:ext cx="7497338" cy="5898591"/>
          </a:xfrm>
          <a:prstGeom prst="rect">
            <a:avLst/>
          </a:prstGeom>
        </p:spPr>
      </p:pic>
      <p:sp>
        <p:nvSpPr>
          <p:cNvPr id="11" name="Title 7">
            <a:extLst>
              <a:ext uri="{FF2B5EF4-FFF2-40B4-BE49-F238E27FC236}">
                <a16:creationId xmlns:a16="http://schemas.microsoft.com/office/drawing/2014/main" id="{5FFF9E9F-9592-141A-52FD-1C204E0B7FD3}"/>
              </a:ext>
            </a:extLst>
          </p:cNvPr>
          <p:cNvSpPr txBox="1">
            <a:spLocks/>
          </p:cNvSpPr>
          <p:nvPr/>
        </p:nvSpPr>
        <p:spPr>
          <a:xfrm>
            <a:off x="739412" y="207607"/>
            <a:ext cx="10179050" cy="4661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100" kern="1200" cap="all" spc="200" baseline="0">
                <a:solidFill>
                  <a:schemeClr val="tx2"/>
                </a:solidFill>
                <a:latin typeface="Avenir Heavy"/>
                <a:ea typeface="+mj-ea"/>
                <a:cs typeface="Avenir Heavy"/>
              </a:defRPr>
            </a:lvl1pPr>
          </a:lstStyle>
          <a:p>
            <a:pPr algn="ctr"/>
            <a:r>
              <a:rPr lang="en-US" sz="2400" dirty="0">
                <a:solidFill>
                  <a:srgbClr val="006937"/>
                </a:solidFill>
                <a:latin typeface="Arial Black" pitchFamily="34" charset="0"/>
              </a:rPr>
              <a:t>Did You Know?</a:t>
            </a:r>
          </a:p>
        </p:txBody>
      </p:sp>
      <p:sp>
        <p:nvSpPr>
          <p:cNvPr id="12" name="Content Placeholder 3">
            <a:extLst>
              <a:ext uri="{FF2B5EF4-FFF2-40B4-BE49-F238E27FC236}">
                <a16:creationId xmlns:a16="http://schemas.microsoft.com/office/drawing/2014/main" id="{1C78A8ED-5728-3274-92D1-71E59503CFD0}"/>
              </a:ext>
            </a:extLst>
          </p:cNvPr>
          <p:cNvSpPr txBox="1">
            <a:spLocks/>
          </p:cNvSpPr>
          <p:nvPr/>
        </p:nvSpPr>
        <p:spPr>
          <a:xfrm>
            <a:off x="613317" y="1636924"/>
            <a:ext cx="3635297" cy="33922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Avenir Book"/>
                <a:ea typeface="+mn-ea"/>
                <a:cs typeface="Avenir Book"/>
              </a:defRPr>
            </a:lvl1pPr>
            <a:lvl2pPr marL="6858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Avenir Book"/>
                <a:ea typeface="+mn-ea"/>
                <a:cs typeface="Avenir Book"/>
              </a:defRPr>
            </a:lvl2pPr>
            <a:lvl3pPr marL="11430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Avenir Book"/>
                <a:ea typeface="+mn-ea"/>
                <a:cs typeface="Avenir Book"/>
              </a:defRPr>
            </a:lvl3pPr>
            <a:lvl4pPr marL="16002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Avenir Book"/>
                <a:ea typeface="+mn-ea"/>
                <a:cs typeface="Avenir Book"/>
              </a:defRPr>
            </a:lvl4pPr>
            <a:lvl5pPr marL="20574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Avenir Book"/>
                <a:ea typeface="+mn-ea"/>
                <a:cs typeface="Avenir Book"/>
              </a:defRPr>
            </a:lvl5pPr>
            <a:lvl6pPr marL="25146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spcBef>
                <a:spcPts val="1300"/>
              </a:spcBef>
              <a:buClr>
                <a:srgbClr val="046733"/>
              </a:buClr>
            </a:pPr>
            <a:r>
              <a:rPr lang="en-US" sz="2400" dirty="0">
                <a:solidFill>
                  <a:schemeClr val="tx1"/>
                </a:solidFill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Florida is the top producing green bean state in th</a:t>
            </a:r>
            <a:r>
              <a:rPr lang="en-US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 nation</a:t>
            </a:r>
            <a:r>
              <a:rPr lang="en-US" sz="2400" dirty="0">
                <a:solidFill>
                  <a:schemeClr val="tx1"/>
                </a:solidFill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.  </a:t>
            </a:r>
          </a:p>
          <a:p>
            <a:pPr fontAlgn="base">
              <a:spcBef>
                <a:spcPts val="1300"/>
              </a:spcBef>
              <a:buClr>
                <a:srgbClr val="046733"/>
              </a:buClr>
            </a:pPr>
            <a:r>
              <a:rPr lang="en-US" sz="2400" dirty="0">
                <a:solidFill>
                  <a:schemeClr val="tx1"/>
                </a:solidFill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One quarter of all green beans are eaten fresh. The rest are processed by canning or freezing.</a:t>
            </a:r>
          </a:p>
        </p:txBody>
      </p:sp>
    </p:spTree>
    <p:extLst>
      <p:ext uri="{BB962C8B-B14F-4D97-AF65-F5344CB8AC3E}">
        <p14:creationId xmlns:p14="http://schemas.microsoft.com/office/powerpoint/2010/main" val="58900105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F98CFD73-422E-ADFE-4065-44D37A3ADA8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59998959-B22F-8BB2-3F63-AAE4875CD66A}"/>
              </a:ext>
            </a:extLst>
          </p:cNvPr>
          <p:cNvSpPr/>
          <p:nvPr/>
        </p:nvSpPr>
        <p:spPr>
          <a:xfrm>
            <a:off x="829111" y="3662754"/>
            <a:ext cx="3536300" cy="1755648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itle 7">
            <a:extLst>
              <a:ext uri="{FF2B5EF4-FFF2-40B4-BE49-F238E27FC236}">
                <a16:creationId xmlns:a16="http://schemas.microsoft.com/office/drawing/2014/main" id="{185DB819-6AB2-4F02-89DF-3819C6B728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1646" y="441125"/>
            <a:ext cx="4337426" cy="530123"/>
          </a:xfrm>
        </p:spPr>
        <p:txBody>
          <a:bodyPr>
            <a:normAutofit/>
          </a:bodyPr>
          <a:lstStyle/>
          <a:p>
            <a:r>
              <a:rPr lang="en-US" sz="2400" dirty="0">
                <a:solidFill>
                  <a:srgbClr val="046733"/>
                </a:solidFill>
                <a:latin typeface="Arial Black" pitchFamily="34" charset="0"/>
              </a:rPr>
              <a:t>Bushels of Beans</a:t>
            </a:r>
          </a:p>
        </p:txBody>
      </p:sp>
      <p:sp>
        <p:nvSpPr>
          <p:cNvPr id="13" name="Content Placeholder 11">
            <a:extLst>
              <a:ext uri="{FF2B5EF4-FFF2-40B4-BE49-F238E27FC236}">
                <a16:creationId xmlns:a16="http://schemas.microsoft.com/office/drawing/2014/main" id="{5F9FBBA7-639C-85A8-8819-178D210B0DE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2925" y="1260089"/>
            <a:ext cx="3788673" cy="3869472"/>
          </a:xfrm>
          <a:ln>
            <a:noFill/>
          </a:ln>
        </p:spPr>
        <p:txBody>
          <a:bodyPr>
            <a:noAutofit/>
          </a:bodyPr>
          <a:lstStyle/>
          <a:p>
            <a:pPr marL="0" lvl="0" indent="0">
              <a:lnSpc>
                <a:spcPct val="100000"/>
              </a:lnSpc>
              <a:buClr>
                <a:schemeClr val="tx2">
                  <a:lumMod val="25000"/>
                  <a:lumOff val="75000"/>
                </a:schemeClr>
              </a:buClr>
              <a:buNone/>
            </a:pPr>
            <a:r>
              <a:rPr lang="en-US" sz="2400" b="1" dirty="0">
                <a:latin typeface="Avenir Book"/>
              </a:rPr>
              <a:t>There are several types of beans:</a:t>
            </a:r>
          </a:p>
          <a:p>
            <a:pPr marL="914400">
              <a:lnSpc>
                <a:spcPct val="100000"/>
              </a:lnSpc>
              <a:buClr>
                <a:srgbClr val="046733"/>
              </a:buClr>
            </a:pPr>
            <a:r>
              <a:rPr lang="en-US" sz="2400" b="1" dirty="0">
                <a:latin typeface="Avenir Book"/>
              </a:rPr>
              <a:t>Bush</a:t>
            </a:r>
          </a:p>
          <a:p>
            <a:pPr marL="914400">
              <a:lnSpc>
                <a:spcPct val="100000"/>
              </a:lnSpc>
              <a:buClr>
                <a:srgbClr val="046733"/>
              </a:buClr>
            </a:pPr>
            <a:r>
              <a:rPr lang="en-US" sz="2400" b="1" dirty="0">
                <a:latin typeface="Avenir Book"/>
              </a:rPr>
              <a:t>Pole</a:t>
            </a:r>
          </a:p>
          <a:p>
            <a:pPr marL="914400">
              <a:lnSpc>
                <a:spcPct val="100000"/>
              </a:lnSpc>
              <a:buClr>
                <a:srgbClr val="046733"/>
              </a:buClr>
            </a:pPr>
            <a:r>
              <a:rPr lang="en-US" sz="2400" b="1" dirty="0">
                <a:latin typeface="Avenir Book"/>
              </a:rPr>
              <a:t>Dried</a:t>
            </a:r>
            <a:br>
              <a:rPr lang="en-US" sz="2800" b="1" dirty="0">
                <a:latin typeface="Avenir Book"/>
              </a:rPr>
            </a:br>
            <a:endParaRPr lang="en-US" sz="2800" b="1" dirty="0">
              <a:latin typeface="Avenir Book"/>
            </a:endParaRPr>
          </a:p>
          <a:p>
            <a:pPr marL="0" lvl="0" indent="0" algn="ctr">
              <a:lnSpc>
                <a:spcPct val="100000"/>
              </a:lnSpc>
              <a:spcAft>
                <a:spcPts val="500"/>
              </a:spcAft>
              <a:buClr>
                <a:schemeClr val="tx2">
                  <a:lumMod val="25000"/>
                  <a:lumOff val="75000"/>
                </a:schemeClr>
              </a:buClr>
              <a:buNone/>
            </a:pPr>
            <a:r>
              <a:rPr lang="en-US" b="1" i="1" dirty="0">
                <a:solidFill>
                  <a:srgbClr val="046733"/>
                </a:solidFill>
              </a:rPr>
              <a:t>Check out</a:t>
            </a:r>
          </a:p>
          <a:p>
            <a:pPr marL="0" lvl="0" indent="0" algn="ctr">
              <a:lnSpc>
                <a:spcPct val="100000"/>
              </a:lnSpc>
              <a:spcAft>
                <a:spcPts val="500"/>
              </a:spcAft>
              <a:buClr>
                <a:schemeClr val="tx2">
                  <a:lumMod val="25000"/>
                  <a:lumOff val="75000"/>
                </a:schemeClr>
              </a:buClr>
              <a:buNone/>
            </a:pPr>
            <a:r>
              <a:rPr lang="en-US" b="1" dirty="0">
                <a:solidFill>
                  <a:schemeClr val="bg1"/>
                </a:solidFill>
                <a:hlinkClick r:id="rId4"/>
              </a:rPr>
              <a:t>Johnny’s Selected Seeds </a:t>
            </a:r>
            <a:endParaRPr lang="en-US" b="1" dirty="0">
              <a:solidFill>
                <a:schemeClr val="bg1"/>
              </a:solidFill>
            </a:endParaRPr>
          </a:p>
          <a:p>
            <a:pPr marL="0" lvl="0" indent="0" algn="ctr">
              <a:lnSpc>
                <a:spcPct val="100000"/>
              </a:lnSpc>
              <a:spcAft>
                <a:spcPts val="500"/>
              </a:spcAft>
              <a:buClr>
                <a:schemeClr val="tx2">
                  <a:lumMod val="25000"/>
                  <a:lumOff val="75000"/>
                </a:schemeClr>
              </a:buClr>
              <a:buNone/>
            </a:pPr>
            <a:r>
              <a:rPr lang="en-US" b="1" i="1" dirty="0">
                <a:solidFill>
                  <a:srgbClr val="046733"/>
                </a:solidFill>
              </a:rPr>
              <a:t>to see more bean varieties.</a:t>
            </a:r>
            <a:endParaRPr lang="en-US" b="1" dirty="0">
              <a:solidFill>
                <a:srgbClr val="046733"/>
              </a:solidFill>
              <a:hlinkClick r:id="rId4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0BE5A0A6-E217-7EE3-8CB0-2D9C571AC274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75611" y="-1"/>
            <a:ext cx="6616390" cy="6668429"/>
          </a:xfrm>
          <a:prstGeom prst="rect">
            <a:avLst/>
          </a:prstGeom>
          <a:noFill/>
          <a:ln w="88900" cap="sq">
            <a:noFill/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428545718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5735B8F-FF5B-B2D2-68D9-A3950FB5B2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Title 7">
            <a:extLst>
              <a:ext uri="{FF2B5EF4-FFF2-40B4-BE49-F238E27FC236}">
                <a16:creationId xmlns:a16="http://schemas.microsoft.com/office/drawing/2014/main" id="{E58E0D03-96AD-8A7A-4315-A326878E95E1}"/>
              </a:ext>
            </a:extLst>
          </p:cNvPr>
          <p:cNvSpPr txBox="1">
            <a:spLocks/>
          </p:cNvSpPr>
          <p:nvPr/>
        </p:nvSpPr>
        <p:spPr>
          <a:xfrm>
            <a:off x="1179356" y="567390"/>
            <a:ext cx="9833288" cy="46833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100" kern="1200" cap="all" spc="200" baseline="0">
                <a:solidFill>
                  <a:schemeClr val="tx2"/>
                </a:solidFill>
                <a:latin typeface="Avenir Heavy"/>
                <a:ea typeface="+mj-ea"/>
                <a:cs typeface="Avenir Heavy"/>
              </a:defRPr>
            </a:lvl1pPr>
          </a:lstStyle>
          <a:p>
            <a:pPr algn="ctr"/>
            <a:r>
              <a:rPr lang="en-US" sz="3200" spc="0" dirty="0">
                <a:solidFill>
                  <a:srgbClr val="006937"/>
                </a:solidFill>
                <a:latin typeface="Arial Black" pitchFamily="34" charset="0"/>
              </a:rPr>
              <a:t>Bean plants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24018C1D-9FF0-5687-0949-B920C63E670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58368" y="1388187"/>
            <a:ext cx="3814518" cy="381451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/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CBD39787-2345-4E3E-8F3C-542C446D0F17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534662" y="1388187"/>
            <a:ext cx="4014392" cy="381451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/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9A67B626-ED74-D1D3-0F48-5E564168A7B9}"/>
              </a:ext>
            </a:extLst>
          </p:cNvPr>
          <p:cNvSpPr txBox="1"/>
          <p:nvPr/>
        </p:nvSpPr>
        <p:spPr>
          <a:xfrm>
            <a:off x="1958368" y="5452946"/>
            <a:ext cx="37001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</a:rPr>
              <a:t>Bush Beans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D8B07CF-933D-56A0-F995-5BBD58E1F536}"/>
              </a:ext>
            </a:extLst>
          </p:cNvPr>
          <p:cNvSpPr txBox="1"/>
          <p:nvPr/>
        </p:nvSpPr>
        <p:spPr>
          <a:xfrm>
            <a:off x="7029639" y="5452946"/>
            <a:ext cx="32039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</a:rPr>
              <a:t>Pole Beans</a:t>
            </a:r>
          </a:p>
        </p:txBody>
      </p:sp>
    </p:spTree>
    <p:extLst>
      <p:ext uri="{BB962C8B-B14F-4D97-AF65-F5344CB8AC3E}">
        <p14:creationId xmlns:p14="http://schemas.microsoft.com/office/powerpoint/2010/main" val="182538305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3F8C54FF-CA2D-88E9-D0FC-51922119B3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5492217" y="1718913"/>
            <a:ext cx="5674314" cy="37904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itle 7">
            <a:extLst>
              <a:ext uri="{FF2B5EF4-FFF2-40B4-BE49-F238E27FC236}">
                <a16:creationId xmlns:a16="http://schemas.microsoft.com/office/drawing/2014/main" id="{ADDFC515-B297-C759-6338-751CA6FDD3F4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783091" y="153988"/>
            <a:ext cx="10167937" cy="501650"/>
          </a:xfrm>
        </p:spPr>
        <p:txBody>
          <a:bodyPr>
            <a:noAutofit/>
          </a:bodyPr>
          <a:lstStyle/>
          <a:p>
            <a:pPr algn="ctr"/>
            <a:r>
              <a:rPr lang="en-US" sz="3600" dirty="0">
                <a:solidFill>
                  <a:srgbClr val="006937"/>
                </a:solidFill>
                <a:latin typeface="Arial Black" pitchFamily="34" charset="0"/>
              </a:rPr>
              <a:t>GROWING </a:t>
            </a:r>
            <a:r>
              <a:rPr lang="en-US" sz="3600" spc="-150" dirty="0" err="1">
                <a:solidFill>
                  <a:srgbClr val="006937"/>
                </a:solidFill>
                <a:latin typeface="Arial Black" pitchFamily="34" charset="0"/>
              </a:rPr>
              <a:t>beanS</a:t>
            </a:r>
            <a:endParaRPr lang="en-US" sz="3600" spc="-150" dirty="0">
              <a:solidFill>
                <a:srgbClr val="006937"/>
              </a:solidFill>
              <a:latin typeface="Arial Black" pitchFamily="34" charset="0"/>
            </a:endParaRPr>
          </a:p>
        </p:txBody>
      </p:sp>
      <p:sp>
        <p:nvSpPr>
          <p:cNvPr id="6" name="Content Placeholder 8">
            <a:extLst>
              <a:ext uri="{FF2B5EF4-FFF2-40B4-BE49-F238E27FC236}">
                <a16:creationId xmlns:a16="http://schemas.microsoft.com/office/drawing/2014/main" id="{86B3DFEC-2841-5E3A-2F3B-2C4197E3B490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1025469" y="1851138"/>
            <a:ext cx="3695700" cy="1985962"/>
          </a:xfrm>
        </p:spPr>
        <p:txBody>
          <a:bodyPr>
            <a:normAutofit/>
          </a:bodyPr>
          <a:lstStyle/>
          <a:p>
            <a:pPr marL="0" lvl="0" indent="0" algn="ctr">
              <a:lnSpc>
                <a:spcPct val="100000"/>
              </a:lnSpc>
              <a:buClr>
                <a:schemeClr val="tx2">
                  <a:lumMod val="25000"/>
                  <a:lumOff val="75000"/>
                </a:schemeClr>
              </a:buClr>
              <a:buNone/>
            </a:pPr>
            <a:r>
              <a:rPr lang="en-US" sz="2400" dirty="0">
                <a:latin typeface="Arial" charset="0"/>
                <a:ea typeface="Arial" charset="0"/>
                <a:cs typeface="Arial" charset="0"/>
              </a:rPr>
              <a:t>Visit Bonnie Plants to </a:t>
            </a:r>
            <a:br>
              <a:rPr lang="en-US" sz="2400" dirty="0">
                <a:latin typeface="Arial" charset="0"/>
                <a:ea typeface="Arial" charset="0"/>
                <a:cs typeface="Arial" charset="0"/>
              </a:rPr>
            </a:br>
            <a:r>
              <a:rPr lang="en-US" sz="2400" dirty="0">
                <a:latin typeface="Arial" charset="0"/>
                <a:ea typeface="Arial" charset="0"/>
                <a:cs typeface="Arial" charset="0"/>
              </a:rPr>
              <a:t>learn how to grow </a:t>
            </a:r>
            <a:br>
              <a:rPr lang="en-US" sz="2400" dirty="0">
                <a:latin typeface="Arial" charset="0"/>
                <a:ea typeface="Arial" charset="0"/>
                <a:cs typeface="Arial" charset="0"/>
              </a:rPr>
            </a:br>
            <a:r>
              <a:rPr lang="en-US" sz="2400" dirty="0">
                <a:latin typeface="Arial" charset="0"/>
                <a:ea typeface="Arial" charset="0"/>
                <a:cs typeface="Arial" charset="0"/>
              </a:rPr>
              <a:t>beans in your </a:t>
            </a:r>
            <a:br>
              <a:rPr lang="en-US" sz="2400" dirty="0">
                <a:latin typeface="Arial" charset="0"/>
                <a:ea typeface="Arial" charset="0"/>
                <a:cs typeface="Arial" charset="0"/>
              </a:rPr>
            </a:br>
            <a:r>
              <a:rPr lang="en-US" sz="2400" dirty="0">
                <a:latin typeface="Arial" charset="0"/>
                <a:ea typeface="Arial" charset="0"/>
                <a:cs typeface="Arial" charset="0"/>
              </a:rPr>
              <a:t>school garden.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870FF98-BC61-B9E6-03E8-9D77D9621BDE}"/>
              </a:ext>
            </a:extLst>
          </p:cNvPr>
          <p:cNvSpPr txBox="1"/>
          <p:nvPr/>
        </p:nvSpPr>
        <p:spPr>
          <a:xfrm>
            <a:off x="349709" y="4288649"/>
            <a:ext cx="46649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rgbClr val="046733"/>
                </a:solidFill>
                <a:latin typeface="Avenir Next Demi Bold Italic"/>
                <a:cs typeface="Avenir Next Demi Bold Italic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Growing Snap Beans</a:t>
            </a:r>
            <a:endParaRPr lang="en-US" sz="2400" dirty="0">
              <a:solidFill>
                <a:srgbClr val="046733"/>
              </a:solidFill>
              <a:latin typeface="Avenir Next Demi Bold Italic"/>
              <a:cs typeface="Avenir Next Demi Bold Italic"/>
            </a:endParaRPr>
          </a:p>
        </p:txBody>
      </p:sp>
      <p:pic>
        <p:nvPicPr>
          <p:cNvPr id="12" name="Picture 11" descr="shutterstock_203873560_ipad.png">
            <a:extLst>
              <a:ext uri="{FF2B5EF4-FFF2-40B4-BE49-F238E27FC236}">
                <a16:creationId xmlns:a16="http://schemas.microsoft.com/office/drawing/2014/main" id="{53990A84-B138-F9E8-457B-B178A4CA1F1F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6227864" y="492787"/>
            <a:ext cx="4378465" cy="6217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4244484"/>
      </p:ext>
    </p:extLst>
  </p:cSld>
  <p:clrMapOvr>
    <a:masterClrMapping/>
  </p:clrMapOvr>
</p:sld>
</file>

<file path=ppt/theme/theme1.xml><?xml version="1.0" encoding="utf-8"?>
<a:theme xmlns:a="http://schemas.openxmlformats.org/drawingml/2006/main" name="Badge">
  <a:themeElements>
    <a:clrScheme name="Custom 3">
      <a:dk1>
        <a:srgbClr val="000000"/>
      </a:dk1>
      <a:lt1>
        <a:srgbClr val="FFFFFF"/>
      </a:lt1>
      <a:dk2>
        <a:srgbClr val="2A1A00"/>
      </a:dk2>
      <a:lt2>
        <a:srgbClr val="F3F3F2"/>
      </a:lt2>
      <a:accent1>
        <a:srgbClr val="F8B323"/>
      </a:accent1>
      <a:accent2>
        <a:srgbClr val="656A59"/>
      </a:accent2>
      <a:accent3>
        <a:srgbClr val="46B2B5"/>
      </a:accent3>
      <a:accent4>
        <a:srgbClr val="8CAA7E"/>
      </a:accent4>
      <a:accent5>
        <a:srgbClr val="D36F68"/>
      </a:accent5>
      <a:accent6>
        <a:srgbClr val="826276"/>
      </a:accent6>
      <a:hlink>
        <a:srgbClr val="AA7941"/>
      </a:hlink>
      <a:folHlink>
        <a:srgbClr val="A46694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adg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12700" cap="flat" cmpd="sng" algn="in">
          <a:solidFill>
            <a:schemeClr val="phClr"/>
          </a:solidFill>
          <a:prstDash val="solid"/>
        </a:ln>
        <a:ln w="5080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5400" dir="5400000" algn="ctr" rotWithShape="0">
              <a:srgbClr val="000000">
                <a:alpha val="2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dge" id="{71A07785-5930-41D4-9A83-E23602B48E98}" vid="{771EA782-DFA6-45B1-AEA3-661F1715B31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Moore_Doc" ma:contentTypeID="0x010100D33A1EDB640DCA48B78E86B83249CD9100E1DA9B0D74EF844B984552015F84E79D" ma:contentTypeVersion="51" ma:contentTypeDescription="" ma:contentTypeScope="" ma:versionID="0b3c223b7931070556dfde4715778cc0">
  <xsd:schema xmlns:xsd="http://www.w3.org/2001/XMLSchema" xmlns:xs="http://www.w3.org/2001/XMLSchema" xmlns:p="http://schemas.microsoft.com/office/2006/metadata/properties" xmlns:ns2="d89cb2b0-926c-4eba-8e4a-de87571ecc8d" targetNamespace="http://schemas.microsoft.com/office/2006/metadata/properties" ma:root="true" ma:fieldsID="40dac33b05a18407c1fc07b6b9c86fde" ns2:_="">
    <xsd:import namespace="d89cb2b0-926c-4eba-8e4a-de87571ecc8d"/>
    <xsd:element name="properties">
      <xsd:complexType>
        <xsd:sequence>
          <xsd:element name="documentManagement">
            <xsd:complexType>
              <xsd:all>
                <xsd:element ref="ns2:c2b9d7a7afc94cbc843d56b0cc8d2f4f" minOccurs="0"/>
                <xsd:element ref="ns2:TaxCatchAll" minOccurs="0"/>
                <xsd:element ref="ns2:TaxCatchAllLabel" minOccurs="0"/>
                <xsd:element ref="ns2:fd3a56ea09924bb598a3fa99cfe3380e" minOccurs="0"/>
                <xsd:element ref="ns2:fcbc10e3ae62436582ca3e68a6350284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89cb2b0-926c-4eba-8e4a-de87571ecc8d" elementFormDefault="qualified">
    <xsd:import namespace="http://schemas.microsoft.com/office/2006/documentManagement/types"/>
    <xsd:import namespace="http://schemas.microsoft.com/office/infopath/2007/PartnerControls"/>
    <xsd:element name="c2b9d7a7afc94cbc843d56b0cc8d2f4f" ma:index="8" nillable="true" ma:taxonomy="true" ma:internalName="c2b9d7a7afc94cbc843d56b0cc8d2f4f" ma:taxonomyFieldName="Clients" ma:displayName="Client" ma:default="" ma:fieldId="{c2b9d7a7-afc9-4cbc-843d-56b0cc8d2f4f}" ma:taxonomyMulti="true" ma:sspId="0ce2ccbd-e98b-40c7-b37a-730b965eff4c" ma:termSetId="d064d9b3-e8a0-4ac3-b49c-7d29c5721557" ma:anchorId="00000000-0000-0000-0000-000000000000" ma:open="true" ma:isKeyword="false">
      <xsd:complexType>
        <xsd:sequence>
          <xsd:element ref="pc:Terms" minOccurs="0" maxOccurs="1"/>
        </xsd:sequence>
      </xsd:complexType>
    </xsd:element>
    <xsd:element name="TaxCatchAll" ma:index="9" nillable="true" ma:displayName="Taxonomy Catch All Column" ma:hidden="true" ma:list="{73f37552-9357-46cd-a134-b2343c3f5578}" ma:internalName="TaxCatchAll" ma:showField="CatchAllData" ma:web="3aec77b9-7c1e-4eed-aa4a-3bdaf8edbb8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0" nillable="true" ma:displayName="Taxonomy Catch All Column1" ma:hidden="true" ma:list="{73f37552-9357-46cd-a134-b2343c3f5578}" ma:internalName="TaxCatchAllLabel" ma:readOnly="true" ma:showField="CatchAllDataLabel" ma:web="3aec77b9-7c1e-4eed-aa4a-3bdaf8edbb8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fd3a56ea09924bb598a3fa99cfe3380e" ma:index="12" nillable="true" ma:taxonomy="true" ma:internalName="fd3a56ea09924bb598a3fa99cfe3380e" ma:taxonomyFieldName="Tasks" ma:displayName="Implementation" ma:default="" ma:fieldId="{fd3a56ea-0992-4bb5-98a3-fa99cfe3380e}" ma:taxonomyMulti="true" ma:sspId="0ce2ccbd-e98b-40c7-b37a-730b965eff4c" ma:termSetId="173a5504-dcd9-4388-bc93-cc1181f2343f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fcbc10e3ae62436582ca3e68a6350284" ma:index="14" nillable="true" ma:taxonomy="true" ma:internalName="fcbc10e3ae62436582ca3e68a6350284" ma:taxonomyFieldName="Feeder_Firm" ma:displayName="Feeder_Firm" ma:default="" ma:fieldId="{fcbc10e3-ae62-4365-82ca-3e68a6350284}" ma:sspId="0ce2ccbd-e98b-40c7-b37a-730b965eff4c" ma:termSetId="a7586230-b234-4585-8b0e-e21a758d973b" ma:anchorId="00000000-0000-0000-0000-000000000000" ma:open="false" ma:isKeyword="false">
      <xsd:complexType>
        <xsd:sequence>
          <xsd:element ref="pc:Terms" minOccurs="0" maxOccurs="1"/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SharedContentType xmlns="Microsoft.SharePoint.Taxonomy.ContentTypeSync" SourceId="0ce2ccbd-e98b-40c7-b37a-730b965eff4c" ContentTypeId="0x010100D33A1EDB640DCA48B78E86B83249CD91" PreviousValue="false"/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d89cb2b0-926c-4eba-8e4a-de87571ecc8d" xsi:nil="true"/>
    <fcbc10e3ae62436582ca3e68a6350284 xmlns="d89cb2b0-926c-4eba-8e4a-de87571ecc8d">
      <Terms xmlns="http://schemas.microsoft.com/office/infopath/2007/PartnerControls"/>
    </fcbc10e3ae62436582ca3e68a6350284>
    <fd3a56ea09924bb598a3fa99cfe3380e xmlns="d89cb2b0-926c-4eba-8e4a-de87571ecc8d">
      <Terms xmlns="http://schemas.microsoft.com/office/infopath/2007/PartnerControls"/>
    </fd3a56ea09924bb598a3fa99cfe3380e>
    <c2b9d7a7afc94cbc843d56b0cc8d2f4f xmlns="d89cb2b0-926c-4eba-8e4a-de87571ecc8d">
      <Terms xmlns="http://schemas.microsoft.com/office/infopath/2007/PartnerControls"/>
    </c2b9d7a7afc94cbc843d56b0cc8d2f4f>
  </documentManagement>
</p:properties>
</file>

<file path=customXml/itemProps1.xml><?xml version="1.0" encoding="utf-8"?>
<ds:datastoreItem xmlns:ds="http://schemas.openxmlformats.org/officeDocument/2006/customXml" ds:itemID="{85184853-9F6A-4826-9FAA-FB7023968CD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1B16D214-E6E1-49DB-BBD3-4C155939A70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89cb2b0-926c-4eba-8e4a-de87571ecc8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50C080FC-B89D-49B0-B587-E8A1F71E7A15}">
  <ds:schemaRefs>
    <ds:schemaRef ds:uri="Microsoft.SharePoint.Taxonomy.ContentTypeSync"/>
  </ds:schemaRefs>
</ds:datastoreItem>
</file>

<file path=customXml/itemProps4.xml><?xml version="1.0" encoding="utf-8"?>
<ds:datastoreItem xmlns:ds="http://schemas.openxmlformats.org/officeDocument/2006/customXml" ds:itemID="{14341E93-9B8C-484B-8B54-D889732D35C2}">
  <ds:schemaRefs>
    <ds:schemaRef ds:uri="http://schemas.microsoft.com/office/2006/metadata/properties"/>
    <ds:schemaRef ds:uri="http://schemas.microsoft.com/office/infopath/2007/PartnerControls"/>
    <ds:schemaRef ds:uri="d89cb2b0-926c-4eba-8e4a-de87571ecc8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TM10001106[[fn=Badge]]</Template>
  <TotalTime>16177</TotalTime>
  <Words>1119</Words>
  <Application>Microsoft Macintosh PowerPoint</Application>
  <PresentationFormat>Widescreen</PresentationFormat>
  <Paragraphs>197</Paragraphs>
  <Slides>24</Slides>
  <Notes>24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34" baseType="lpstr">
      <vt:lpstr>Adobe Garamond Pro</vt:lpstr>
      <vt:lpstr>Arial</vt:lpstr>
      <vt:lpstr>Arial Black</vt:lpstr>
      <vt:lpstr>Arial Narrow</vt:lpstr>
      <vt:lpstr>Avenir Book</vt:lpstr>
      <vt:lpstr>Avenir Heavy</vt:lpstr>
      <vt:lpstr>Avenir Next Demi Bold Italic</vt:lpstr>
      <vt:lpstr>Calibri</vt:lpstr>
      <vt:lpstr>Gill Sans MT</vt:lpstr>
      <vt:lpstr>Badge</vt:lpstr>
      <vt:lpstr>PowerPoint Presentation</vt:lpstr>
      <vt:lpstr>What we are learning today</vt:lpstr>
      <vt:lpstr>FUN FACTS</vt:lpstr>
      <vt:lpstr>Spot it on the map</vt:lpstr>
      <vt:lpstr>Have you tried a Florida GREEN Bean?</vt:lpstr>
      <vt:lpstr>PowerPoint Presentation</vt:lpstr>
      <vt:lpstr>Bushels of Beans</vt:lpstr>
      <vt:lpstr>PowerPoint Presentation</vt:lpstr>
      <vt:lpstr>GROWING beanS</vt:lpstr>
      <vt:lpstr>BRAIN BREAK Fresh Find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K-2 Language Arts</vt:lpstr>
      <vt:lpstr>K-2 Language Arts</vt:lpstr>
      <vt:lpstr>NUTRITION NUGGET</vt:lpstr>
      <vt:lpstr>PowerPoint Presentation</vt:lpstr>
      <vt:lpstr>Jelly Beans!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HOM Tomato PPT K-2</dc:title>
  <dc:creator>Rachel Shaffer;Hatakka, Kristi</dc:creator>
  <cp:lastModifiedBy>Selby Proctor</cp:lastModifiedBy>
  <cp:revision>368</cp:revision>
  <cp:lastPrinted>2017-03-14T15:14:50Z</cp:lastPrinted>
  <dcterms:created xsi:type="dcterms:W3CDTF">2016-08-25T17:43:54Z</dcterms:created>
  <dcterms:modified xsi:type="dcterms:W3CDTF">2025-08-19T13:39:40Z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0x01010034E71B123DFF9B4DAF14ED6606B4F2D9</vt:lpwstr>
  </property>
  <property fmtid="{D5CDD505-2E9C-101B-9397-08002B2CF9AE}" pid="3" name="Feeder_Firm">
    <vt:lpwstr/>
  </property>
  <property fmtid="{D5CDD505-2E9C-101B-9397-08002B2CF9AE}" pid="4" name="Clients">
    <vt:lpwstr/>
  </property>
  <property fmtid="{D5CDD505-2E9C-101B-9397-08002B2CF9AE}" pid="5" name="Tasks">
    <vt:lpwstr/>
  </property>
</Properties>
</file>