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27"/>
  </p:notesMasterIdLst>
  <p:sldIdLst>
    <p:sldId id="256" r:id="rId6"/>
    <p:sldId id="258" r:id="rId7"/>
    <p:sldId id="277" r:id="rId8"/>
    <p:sldId id="306" r:id="rId9"/>
    <p:sldId id="304" r:id="rId10"/>
    <p:sldId id="338" r:id="rId11"/>
    <p:sldId id="264" r:id="rId12"/>
    <p:sldId id="337" r:id="rId13"/>
    <p:sldId id="305" r:id="rId14"/>
    <p:sldId id="263" r:id="rId15"/>
    <p:sldId id="351" r:id="rId16"/>
    <p:sldId id="358" r:id="rId17"/>
    <p:sldId id="359" r:id="rId18"/>
    <p:sldId id="360" r:id="rId19"/>
    <p:sldId id="354" r:id="rId20"/>
    <p:sldId id="355" r:id="rId21"/>
    <p:sldId id="356" r:id="rId22"/>
    <p:sldId id="273" r:id="rId23"/>
    <p:sldId id="276" r:id="rId24"/>
    <p:sldId id="274" r:id="rId25"/>
    <p:sldId id="272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937"/>
    <a:srgbClr val="046733"/>
    <a:srgbClr val="21AEE4"/>
    <a:srgbClr val="EBAA4B"/>
    <a:srgbClr val="FFD28A"/>
    <a:srgbClr val="0092D2"/>
    <a:srgbClr val="F44275"/>
    <a:srgbClr val="2AA85D"/>
    <a:srgbClr val="D56161"/>
    <a:srgbClr val="092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60" autoAdjust="0"/>
    <p:restoredTop sz="91958" autoAdjust="0"/>
  </p:normalViewPr>
  <p:slideViewPr>
    <p:cSldViewPr snapToGrid="0">
      <p:cViewPr varScale="1">
        <p:scale>
          <a:sx n="83" d="100"/>
          <a:sy n="83" d="100"/>
        </p:scale>
        <p:origin x="224" y="6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EF848D-BB6A-463E-ADE4-B4C89F66527F}" type="datetimeFigureOut">
              <a:rPr lang="en-US" smtClean="0"/>
              <a:t>8/19/25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1B57EC-FDE0-4863-A8CA-C6576D3DA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695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ahtonka.com/food.html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reneesgarden.com/articles/3sisters.html" TargetMode="External"/><Relationship Id="rId4" Type="http://schemas.openxmlformats.org/officeDocument/2006/relationships/hyperlink" Target="http://web3.cas.usf.edu/tbsg/gardeningactivities.aspx" TargetMode="Externa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Green Bean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2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5118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Angles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of an obtuse (greater than 90 degrees), acute (less than 90 degrees) and right angle (90 degrees)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7769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https://www.almanac.com/content/three-sisters-corn-bean-and-squash</a:t>
            </a:r>
          </a:p>
          <a:p>
            <a:endParaRPr lang="en-US" dirty="0"/>
          </a:p>
          <a:p>
            <a:r>
              <a:rPr lang="en-US" dirty="0">
                <a:effectLst/>
              </a:rPr>
              <a:t>Corn, beans, and squash are called the “</a:t>
            </a:r>
            <a:r>
              <a:rPr lang="en-US" b="1" dirty="0">
                <a:effectLst/>
              </a:rPr>
              <a:t>three sisters</a:t>
            </a:r>
            <a:r>
              <a:rPr lang="en-US" dirty="0">
                <a:effectLst/>
              </a:rPr>
              <a:t>.” Native Americans always inter-planted this trio because they thrive together, much like three inseparable sisters.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0856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 Slide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Sisters image of plot with all three plants – CORN BEANS SQUASH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368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Character: Check out these resources for more information!</a:t>
            </a:r>
          </a:p>
          <a:p>
            <a:endParaRPr lang="en-US" dirty="0"/>
          </a:p>
          <a:p>
            <a:r>
              <a:rPr lang="en-US" sz="1200" dirty="0">
                <a:hlinkClick r:id="rId3"/>
              </a:rPr>
              <a:t>http://www.tahtonka.com/food.html</a:t>
            </a:r>
            <a:r>
              <a:rPr lang="en-US" sz="1200" dirty="0"/>
              <a:t>  This website looks good</a:t>
            </a:r>
            <a:endParaRPr lang="en-US" dirty="0"/>
          </a:p>
          <a:p>
            <a:endParaRPr lang="en-US" dirty="0"/>
          </a:p>
          <a:p>
            <a:r>
              <a:rPr lang="en-US" sz="1200" dirty="0">
                <a:hlinkClick r:id="rId4"/>
              </a:rPr>
              <a:t>http://web3.cas.usf.edu/tbsg/gardeningactivities.aspx</a:t>
            </a:r>
            <a:r>
              <a:rPr lang="en-US" sz="1200" dirty="0"/>
              <a:t>  This website doesn’t work  REPLACE</a:t>
            </a:r>
            <a:r>
              <a:rPr lang="en-US" sz="1200" baseline="0" dirty="0"/>
              <a:t> with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hlinkClick r:id="rId5"/>
              </a:rPr>
              <a:t>http://www.reneesgarden.com/articles/3sisters.html</a:t>
            </a:r>
            <a:r>
              <a:rPr lang="en-US" sz="1200" dirty="0"/>
              <a:t>  Don’t like</a:t>
            </a:r>
            <a:r>
              <a:rPr lang="en-US" sz="1200" baseline="0" dirty="0"/>
              <a:t> this website REPLACE with https://kidsgardening.org/lesson-plans-three-sisters-garden/</a:t>
            </a:r>
            <a:endParaRPr lang="en-US" dirty="0"/>
          </a:p>
          <a:p>
            <a:endParaRPr lang="en-US" sz="1200" baseline="0" dirty="0"/>
          </a:p>
          <a:p>
            <a:endParaRPr lang="en-US" sz="1200" baseline="0" dirty="0"/>
          </a:p>
          <a:p>
            <a:endParaRPr lang="en-US" sz="1200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1851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6157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Life Cycle of a Bean Plant (similar to Bell Pepper Life Cycle Diagram)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Sprout, Seedling, Plant, Flowers, Fruit, Seeds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1B57EC-FDE0-4863-A8CA-C6576D3DAD34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762144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4539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0081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Super Green Beans</a:t>
            </a:r>
          </a:p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299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1953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0312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544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022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50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" marR="41910">
              <a:lnSpc>
                <a:spcPct val="10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649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dobe Garamond Pro" pitchFamily="18" charset="0"/>
              </a:rPr>
              <a:t>Florida is the top producing Green bean state in the nation!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dobe Garamond Pro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dobe Garamond Pro" pitchFamily="18" charset="0"/>
              </a:rPr>
              <a:t>One quarter of all Green beans are eaten fresh. The rest are processed by canning or freezing.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dobe Garamond Pro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67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Types of Beans</a:t>
            </a:r>
          </a:p>
          <a:p>
            <a:r>
              <a:rPr lang="en-US" dirty="0"/>
              <a:t>Bush Beans: Contender &amp; Cherokee Wax (yellow)</a:t>
            </a:r>
          </a:p>
          <a:p>
            <a:r>
              <a:rPr lang="en-US" dirty="0"/>
              <a:t>Pole Beans: Kentucky Wonder</a:t>
            </a:r>
          </a:p>
          <a:p>
            <a:r>
              <a:rPr lang="en-US" dirty="0"/>
              <a:t>Unique: Amethyst (purple) or Dragon’s Tongue (purple speckled)</a:t>
            </a:r>
          </a:p>
          <a:p>
            <a:r>
              <a:rPr lang="en-US" dirty="0"/>
              <a:t>Dried: Red Kidney, Black Turtle, Navy </a:t>
            </a:r>
          </a:p>
          <a:p>
            <a:endParaRPr lang="en-US" dirty="0"/>
          </a:p>
          <a:p>
            <a:r>
              <a:rPr lang="en-US" dirty="0"/>
              <a:t>http://gardeningsolutions.ifas.ufl.edu/plants/edibles/vegetables/beans.html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9479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Bush Beans &amp; Pole Beans (on a trellis or bamboo teepee)</a:t>
            </a:r>
          </a:p>
          <a:p>
            <a:endParaRPr lang="en-US" dirty="0"/>
          </a:p>
          <a:p>
            <a:r>
              <a:rPr lang="en-US" dirty="0"/>
              <a:t>Pole beans have tendrils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453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u="none" baseline="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599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C81379B-8A28-753F-FF7C-B5B1B6CA6B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CB12F95-4D2F-9BD7-B2DA-06F3BCFD73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63261" y="1788286"/>
            <a:ext cx="7983415" cy="1307016"/>
          </a:xfrm>
          <a:prstGeom prst="rect">
            <a:avLst/>
          </a:prstGeom>
        </p:spPr>
        <p:txBody>
          <a:bodyPr anchor="b"/>
          <a:lstStyle>
            <a:lvl1pPr algn="ctr">
              <a:defRPr sz="5400" b="1">
                <a:solidFill>
                  <a:srgbClr val="EA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D46029BD-EF31-BE42-1F57-03BCCF5145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6003" y="3110192"/>
            <a:ext cx="5099994" cy="373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3200" b="0" i="0">
                <a:solidFill>
                  <a:srgbClr val="0C693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spc="300" dirty="0">
              <a:solidFill>
                <a:srgbClr val="026134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5654D56-0933-3A5C-2746-1AD3C9523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2D224007-44E1-D5AE-E2A3-3C1E847EC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238" y="311611"/>
            <a:ext cx="2911523" cy="1250877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63EF7E3C-06C8-70BF-91FF-27BA6CF432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00" y="5327374"/>
            <a:ext cx="1828800" cy="153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999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334D819-9F07-4261-B09B-9E467E5D9002}" type="datetimeFigureOut">
              <a:rPr lang="en-US" smtClean="0"/>
              <a:pPr/>
              <a:t>8/19/25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C9D80013-0B42-534D-A661-5D34F77CD0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4F573531-3C56-972C-F890-77F37BA652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27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D6261A-C5C8-973C-0BF8-57A190FE86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3AEC4665-BA35-CB0F-C1FF-BE9B2947D8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340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4B7FD3-CF77-83FB-4C69-19678B941F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ECE71B-7D7A-BB32-CB52-F53AE4363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3F370A-DDD2-6FBF-FF64-022FE0850F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100" y="5943600"/>
            <a:ext cx="1357075" cy="58304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1EC3FD3-3306-2C90-F9BB-BBD58B968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8214" y="327026"/>
            <a:ext cx="7104185" cy="354012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>
                <a:solidFill>
                  <a:srgbClr val="EA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E3915F2-3061-D2E1-87C6-84168BE484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8214" y="914400"/>
            <a:ext cx="7104185" cy="5262563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A close up of some leaves&#10;&#10;Description automatically generated with low confidence">
            <a:extLst>
              <a:ext uri="{FF2B5EF4-FFF2-40B4-BE49-F238E27FC236}">
                <a16:creationId xmlns:a16="http://schemas.microsoft.com/office/drawing/2014/main" id="{06DD6952-7AA8-D4F8-91C2-BAC6DE4403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9878"/>
            <a:ext cx="4071115" cy="670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73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81036"/>
            <a:ext cx="12192000" cy="6176963"/>
          </a:xfrm>
          <a:prstGeom prst="rect">
            <a:avLst/>
          </a:prstGeom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7970CF46-51BD-D8B6-5FB3-3BF43A5A4C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AEEC47E-6780-00EF-7745-13038DEC8E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88841"/>
          <a:stretch/>
        </p:blipFill>
        <p:spPr>
          <a:xfrm>
            <a:off x="0" y="0"/>
            <a:ext cx="12192000" cy="76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070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E40836-0A2A-37A0-B9AE-CCDB72BD97B1}"/>
              </a:ext>
            </a:extLst>
          </p:cNvPr>
          <p:cNvSpPr/>
          <p:nvPr userDrawn="1"/>
        </p:nvSpPr>
        <p:spPr>
          <a:xfrm>
            <a:off x="0" y="6370983"/>
            <a:ext cx="12192000" cy="4870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B9E47A-3318-D068-0142-967E26361F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2718" y="5436704"/>
            <a:ext cx="1282148" cy="12821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8A33076-115E-D79D-FA29-48117D17E07B}"/>
              </a:ext>
            </a:extLst>
          </p:cNvPr>
          <p:cNvSpPr txBox="1"/>
          <p:nvPr userDrawn="1"/>
        </p:nvSpPr>
        <p:spPr>
          <a:xfrm>
            <a:off x="1966290" y="6429825"/>
            <a:ext cx="825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 Agriculture and Consumer Services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98C845-00D6-E116-C26F-2BE0336903F7}"/>
              </a:ext>
            </a:extLst>
          </p:cNvPr>
          <p:cNvSpPr txBox="1"/>
          <p:nvPr userDrawn="1"/>
        </p:nvSpPr>
        <p:spPr>
          <a:xfrm>
            <a:off x="3531704" y="6015095"/>
            <a:ext cx="512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i="1" dirty="0">
                <a:solidFill>
                  <a:srgbClr val="1B1B1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This institution is an equal opportunity provider.</a:t>
            </a:r>
            <a:endParaRPr 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2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0545" y="382384"/>
            <a:ext cx="3937000" cy="1998865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rgbClr val="0092D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729595" y="2635250"/>
            <a:ext cx="3949700" cy="3619500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5125229" y="555624"/>
            <a:ext cx="6322079" cy="5699125"/>
          </a:xfrm>
        </p:spPr>
        <p:txBody>
          <a:bodyPr/>
          <a:lstStyle>
            <a:lvl1pPr>
              <a:defRPr>
                <a:solidFill>
                  <a:srgbClr val="2A1A00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solidFill>
                  <a:srgbClr val="2A1A00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solidFill>
                  <a:srgbClr val="2A1A00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solidFill>
                  <a:srgbClr val="2A1A00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solidFill>
                  <a:srgbClr val="2A1A00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5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Avenir Heavy"/>
          <a:ea typeface="+mj-ea"/>
          <a:cs typeface="Avenir Heavy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venir Book"/>
          <a:ea typeface="+mn-ea"/>
          <a:cs typeface="Avenir Book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venir Book"/>
          <a:ea typeface="+mn-ea"/>
          <a:cs typeface="Avenir Book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Avenir Book"/>
          <a:ea typeface="+mn-ea"/>
          <a:cs typeface="Avenir Book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Avenir Book"/>
          <a:ea typeface="+mn-ea"/>
          <a:cs typeface="Avenir Book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Avenir Book"/>
          <a:ea typeface="+mn-ea"/>
          <a:cs typeface="Avenir Book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eneesgarden.com/articles/3sisters.html" TargetMode="External"/><Relationship Id="rId5" Type="http://schemas.openxmlformats.org/officeDocument/2006/relationships/hyperlink" Target="http://web3.cas.usf.edu/tbsg/gardeningactivities.aspx" TargetMode="External"/><Relationship Id="rId4" Type="http://schemas.openxmlformats.org/officeDocument/2006/relationships/hyperlink" Target="http://www.tahtonka.com/food.html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25.emf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png"/><Relationship Id="rId9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oils4teachers.org/lessons-and-activities/teachers-guide/soil-formation" TargetMode="External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0.png"/><Relationship Id="rId4" Type="http://schemas.openxmlformats.org/officeDocument/2006/relationships/hyperlink" Target="http://www.freshfromflorida.com/Recipes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shfromflorida.com/Divisions-Offices/Food-Nutrition-and-Wellness/National-School-Lunch-Program/Farm-to-School/School-Garden-Resources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hyperlink" Target="http://www.johnnyseeds.com/vegetables/beans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hyperlink" Target="https://bonnieplants.com/growing/growing-snap-beans/" TargetMode="External"/><Relationship Id="rId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FE0609-385E-A62C-E69C-427421497D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34ED5584-FB6C-42E9-9955-5F52CBE109FE}"/>
              </a:ext>
            </a:extLst>
          </p:cNvPr>
          <p:cNvSpPr txBox="1">
            <a:spLocks/>
          </p:cNvSpPr>
          <p:nvPr/>
        </p:nvSpPr>
        <p:spPr>
          <a:xfrm>
            <a:off x="2104292" y="2041673"/>
            <a:ext cx="7983415" cy="13070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 cap="all" spc="200" baseline="0">
                <a:solidFill>
                  <a:srgbClr val="EA4F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8000" cap="none" dirty="0">
                <a:solidFill>
                  <a:srgbClr val="04673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Green Bean</a:t>
            </a:r>
          </a:p>
        </p:txBody>
      </p:sp>
    </p:spTree>
    <p:extLst>
      <p:ext uri="{BB962C8B-B14F-4D97-AF65-F5344CB8AC3E}">
        <p14:creationId xmlns:p14="http://schemas.microsoft.com/office/powerpoint/2010/main" val="1354506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7AD8E9-C07C-D38D-A7E9-4FFD41F4EB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053261" y="469231"/>
            <a:ext cx="6930190" cy="5943600"/>
          </a:xfrm>
          <a:prstGeom prst="rect">
            <a:avLst/>
          </a:prstGeom>
          <a:solidFill>
            <a:srgbClr val="046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half" idx="4294967295"/>
          </p:nvPr>
        </p:nvSpPr>
        <p:spPr>
          <a:xfrm>
            <a:off x="467736" y="1755776"/>
            <a:ext cx="4489439" cy="2046790"/>
          </a:xfrm>
        </p:spPr>
        <p:txBody>
          <a:bodyPr numCol="2">
            <a:normAutofit/>
          </a:bodyPr>
          <a:lstStyle/>
          <a:p>
            <a:r>
              <a:rPr lang="en-US" sz="20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Snap Bean</a:t>
            </a:r>
          </a:p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Green</a:t>
            </a:r>
            <a:endParaRPr lang="en-US" sz="20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r>
              <a:rPr lang="en-US" sz="20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String</a:t>
            </a:r>
            <a:endParaRPr lang="en-US" sz="20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r>
              <a:rPr lang="en-US" sz="20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Legume</a:t>
            </a:r>
            <a:endParaRPr lang="en-US" sz="20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r>
              <a:rPr lang="en-US" sz="20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Bush</a:t>
            </a:r>
            <a:endParaRPr lang="en-US" sz="20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r>
              <a:rPr lang="en-US" sz="20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Pole</a:t>
            </a:r>
            <a:endParaRPr lang="en-US" sz="20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r>
              <a:rPr lang="en-US" sz="20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Crisp</a:t>
            </a:r>
            <a:endParaRPr lang="en-US" sz="20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r>
              <a:rPr lang="en-US" sz="20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Folate</a:t>
            </a:r>
            <a:endParaRPr lang="en-US" sz="20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1045" y="867770"/>
            <a:ext cx="6221321" cy="5222581"/>
          </a:xfrm>
          <a:prstGeom prst="rect">
            <a:avLst/>
          </a:prstGeom>
        </p:spPr>
      </p:pic>
      <p:sp>
        <p:nvSpPr>
          <p:cNvPr id="6" name="Title 16">
            <a:extLst>
              <a:ext uri="{FF2B5EF4-FFF2-40B4-BE49-F238E27FC236}">
                <a16:creationId xmlns:a16="http://schemas.microsoft.com/office/drawing/2014/main" id="{A679C05F-4F41-FF39-A210-BFD28CB63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4706" y="612450"/>
            <a:ext cx="4489439" cy="905691"/>
          </a:xfrm>
        </p:spPr>
        <p:txBody>
          <a:bodyPr>
            <a:noAutofit/>
          </a:bodyPr>
          <a:lstStyle/>
          <a:p>
            <a:pPr algn="ctr"/>
            <a:r>
              <a:rPr lang="en-US" sz="4000" spc="0" dirty="0">
                <a:solidFill>
                  <a:srgbClr val="006937"/>
                </a:solidFill>
                <a:latin typeface="Arial Black" pitchFamily="34" charset="0"/>
              </a:rPr>
              <a:t>BRAIN BREAK</a:t>
            </a:r>
            <a:br>
              <a:rPr lang="en-US" sz="4000" spc="0" dirty="0">
                <a:solidFill>
                  <a:srgbClr val="006937"/>
                </a:solidFill>
                <a:latin typeface="Arial Black" pitchFamily="34" charset="0"/>
              </a:rPr>
            </a:br>
            <a:r>
              <a:rPr lang="en-US" sz="4000" spc="0" dirty="0">
                <a:solidFill>
                  <a:srgbClr val="006937"/>
                </a:solidFill>
                <a:latin typeface="Arial Black" pitchFamily="34" charset="0"/>
              </a:rPr>
              <a:t>Fresh Find</a:t>
            </a:r>
          </a:p>
        </p:txBody>
      </p:sp>
      <p:pic>
        <p:nvPicPr>
          <p:cNvPr id="7" name="Picture 6" descr="A green leaf with black background&#10;&#10;AI-generated content may be incorrect.">
            <a:extLst>
              <a:ext uri="{FF2B5EF4-FFF2-40B4-BE49-F238E27FC236}">
                <a16:creationId xmlns:a16="http://schemas.microsoft.com/office/drawing/2014/main" id="{16B530D2-6CFD-6B7A-0E9F-E0A1FEF3C2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46206">
            <a:off x="1331457" y="3351091"/>
            <a:ext cx="2390345" cy="259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18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04E68D8-A06A-2E5B-7E54-CCE46A22D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0672F41-78B7-FE64-7377-923BB7E28DDC}"/>
              </a:ext>
            </a:extLst>
          </p:cNvPr>
          <p:cNvSpPr/>
          <p:nvPr/>
        </p:nvSpPr>
        <p:spPr>
          <a:xfrm>
            <a:off x="4493941" y="0"/>
            <a:ext cx="7698059" cy="6657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063" y="1518054"/>
            <a:ext cx="3768811" cy="19109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3875" y="3691747"/>
            <a:ext cx="3286125" cy="2333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9600" y="164721"/>
            <a:ext cx="3480342" cy="21338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36718" y="3613140"/>
            <a:ext cx="2720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Acute Angle</a:t>
            </a:r>
          </a:p>
          <a:p>
            <a:pPr algn="ctr"/>
            <a:r>
              <a:rPr lang="en-US" dirty="0"/>
              <a:t>Less that 90 degrees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098977" y="2188475"/>
            <a:ext cx="289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Obtuse</a:t>
            </a:r>
          </a:p>
          <a:p>
            <a:pPr algn="ctr"/>
            <a:r>
              <a:rPr lang="en-US" dirty="0"/>
              <a:t>Greater than 90 degrees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28627" y="5702206"/>
            <a:ext cx="289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Right Angle</a:t>
            </a:r>
          </a:p>
          <a:p>
            <a:pPr algn="ctr"/>
            <a:r>
              <a:rPr lang="en-US" dirty="0"/>
              <a:t>Exactly 90 degrees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ED155E-0D12-C5FC-5538-84638C0EB3FC}"/>
              </a:ext>
            </a:extLst>
          </p:cNvPr>
          <p:cNvSpPr txBox="1">
            <a:spLocks/>
          </p:cNvSpPr>
          <p:nvPr/>
        </p:nvSpPr>
        <p:spPr>
          <a:xfrm>
            <a:off x="546101" y="327026"/>
            <a:ext cx="4319814" cy="128406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70C0"/>
                </a:solidFill>
                <a:latin typeface="Arial Black" pitchFamily="34" charset="0"/>
              </a:rPr>
              <a:t>3-5 Math </a:t>
            </a:r>
            <a:b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</a:br>
            <a:r>
              <a:rPr lang="en-US" sz="4000" b="1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Angles</a:t>
            </a:r>
          </a:p>
        </p:txBody>
      </p:sp>
      <p:sp>
        <p:nvSpPr>
          <p:cNvPr id="16" name="Content Placeholder 8">
            <a:extLst>
              <a:ext uri="{FF2B5EF4-FFF2-40B4-BE49-F238E27FC236}">
                <a16:creationId xmlns:a16="http://schemas.microsoft.com/office/drawing/2014/main" id="{3CBD90B3-48A6-D790-8946-1A458C1C7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937" y="2878250"/>
            <a:ext cx="2520484" cy="1101500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All kinds of different angles</a:t>
            </a:r>
          </a:p>
        </p:txBody>
      </p:sp>
    </p:spTree>
    <p:extLst>
      <p:ext uri="{BB962C8B-B14F-4D97-AF65-F5344CB8AC3E}">
        <p14:creationId xmlns:p14="http://schemas.microsoft.com/office/powerpoint/2010/main" val="367395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2309F7D-23B8-2A0C-CB0E-5EDAB6F07E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E9FCC06-D623-0146-B08B-4CE67808890F}"/>
              </a:ext>
            </a:extLst>
          </p:cNvPr>
          <p:cNvSpPr/>
          <p:nvPr/>
        </p:nvSpPr>
        <p:spPr>
          <a:xfrm>
            <a:off x="5612791" y="0"/>
            <a:ext cx="6579209" cy="6657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76748" y="328194"/>
            <a:ext cx="3692036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dirty="0">
                <a:solidFill>
                  <a:srgbClr val="C00000"/>
                </a:solidFill>
                <a:latin typeface="Arial Black" pitchFamily="34" charset="0"/>
              </a:rPr>
              <a:t>3-5 SOCIAL STUDIES</a:t>
            </a:r>
          </a:p>
        </p:txBody>
      </p:sp>
      <p:sp>
        <p:nvSpPr>
          <p:cNvPr id="3" name="Rectangle 2"/>
          <p:cNvSpPr/>
          <p:nvPr/>
        </p:nvSpPr>
        <p:spPr>
          <a:xfrm>
            <a:off x="376748" y="704621"/>
            <a:ext cx="4086375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500" b="1" spc="200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THREE SISTERS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02490" y="704581"/>
            <a:ext cx="3028553" cy="53284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0433" y="993161"/>
            <a:ext cx="3586636" cy="168136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6772" y="3905443"/>
            <a:ext cx="3480297" cy="204265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09648" y="1825398"/>
            <a:ext cx="41817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Corn, beans and squash </a:t>
            </a:r>
            <a:r>
              <a:rPr lang="en-US" sz="2400" dirty="0"/>
              <a:t>are called the </a:t>
            </a:r>
            <a:r>
              <a:rPr lang="en-US" sz="2400" b="1" dirty="0"/>
              <a:t>Three Sisters </a:t>
            </a:r>
            <a:r>
              <a:rPr lang="en-US" sz="2400" dirty="0"/>
              <a:t>because when they are planted together, they each provide the other with something important, making all three thrive. Native Americans always planted these crops together.</a:t>
            </a:r>
          </a:p>
        </p:txBody>
      </p:sp>
    </p:spTree>
    <p:extLst>
      <p:ext uri="{BB962C8B-B14F-4D97-AF65-F5344CB8AC3E}">
        <p14:creationId xmlns:p14="http://schemas.microsoft.com/office/powerpoint/2010/main" val="308095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2A0899-59CD-F7DC-90DD-D0EF4763D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0AE398A-46EC-F6A0-3772-1B0DF9D8605D}"/>
              </a:ext>
            </a:extLst>
          </p:cNvPr>
          <p:cNvSpPr/>
          <p:nvPr/>
        </p:nvSpPr>
        <p:spPr>
          <a:xfrm>
            <a:off x="6858000" y="0"/>
            <a:ext cx="5334000" cy="6657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78908" y="1558281"/>
            <a:ext cx="557801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Corn</a:t>
            </a:r>
          </a:p>
          <a:p>
            <a:r>
              <a:rPr lang="en-US" sz="2000" dirty="0"/>
              <a:t>Corn, a whole-grain, provides a trellis for the beans to grow up.</a:t>
            </a:r>
          </a:p>
          <a:p>
            <a:endParaRPr lang="en-US" dirty="0"/>
          </a:p>
          <a:p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Beans</a:t>
            </a:r>
          </a:p>
          <a:p>
            <a:r>
              <a:rPr lang="en-US" sz="2000" dirty="0"/>
              <a:t>Beans, a plant-based protein source, provides the corn and squash with nutrients like nitrogen.</a:t>
            </a:r>
          </a:p>
          <a:p>
            <a:endParaRPr lang="en-US" b="1" dirty="0">
              <a:solidFill>
                <a:srgbClr val="2F9534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Squash</a:t>
            </a:r>
          </a:p>
          <a:p>
            <a:r>
              <a:rPr lang="en-US" sz="2000" dirty="0"/>
              <a:t>Squash, a hearty vegetable, is a ground cover that helps keep the soil moist and prevent weeds from growing.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7853" y="113854"/>
            <a:ext cx="4172870" cy="6292688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8487613" y="6406542"/>
            <a:ext cx="202798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i="1" dirty="0"/>
              <a:t>Image Credit: </a:t>
            </a:r>
            <a:r>
              <a:rPr lang="en-US" sz="1100" i="1" dirty="0" err="1"/>
              <a:t>Almanac.com</a:t>
            </a:r>
            <a:endParaRPr lang="en-US" sz="1100" i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542613-8FC2-8043-D848-125FD8FDD9A8}"/>
              </a:ext>
            </a:extLst>
          </p:cNvPr>
          <p:cNvSpPr/>
          <p:nvPr/>
        </p:nvSpPr>
        <p:spPr>
          <a:xfrm>
            <a:off x="376748" y="328194"/>
            <a:ext cx="3692036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dirty="0">
                <a:solidFill>
                  <a:srgbClr val="C00000"/>
                </a:solidFill>
                <a:latin typeface="Arial Black" pitchFamily="34" charset="0"/>
              </a:rPr>
              <a:t>3-5 SOCIAL STUDIES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C1EA4F-21CC-EE3B-C55D-8176ABB32A5B}"/>
              </a:ext>
            </a:extLst>
          </p:cNvPr>
          <p:cNvSpPr/>
          <p:nvPr/>
        </p:nvSpPr>
        <p:spPr>
          <a:xfrm>
            <a:off x="376748" y="704621"/>
            <a:ext cx="4086375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500" b="1" spc="200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THREE SISTERS</a:t>
            </a:r>
          </a:p>
        </p:txBody>
      </p:sp>
    </p:spTree>
    <p:extLst>
      <p:ext uri="{BB962C8B-B14F-4D97-AF65-F5344CB8AC3E}">
        <p14:creationId xmlns:p14="http://schemas.microsoft.com/office/powerpoint/2010/main" val="2245465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A05584C-34B6-CCE3-3C17-E622BA3674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7921" y="1174262"/>
            <a:ext cx="8508047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0" cap="all" spc="2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47921" y="1174262"/>
            <a:ext cx="8508047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0" cap="all" spc="2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6032" y="1760501"/>
            <a:ext cx="6040648" cy="2369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4">
                    <a:lumMod val="7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Native American diet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4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Three Sisters in Florida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4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How to plant your own </a:t>
            </a:r>
            <a:br>
              <a:rPr lang="en-US" sz="3200" dirty="0">
                <a:solidFill>
                  <a:schemeClr val="accent4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-US" sz="3200" dirty="0">
                <a:solidFill>
                  <a:schemeClr val="accent4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Three Sisters Garden</a:t>
            </a:r>
            <a:endParaRPr lang="en-US" sz="3200" dirty="0">
              <a:solidFill>
                <a:schemeClr val="accent4">
                  <a:lumMod val="75000"/>
                </a:schemeClr>
              </a:solidFill>
              <a:latin typeface="Adobe Garamond Pro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4667365"/>
            <a:ext cx="12192000" cy="224881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51258AC-8C20-228F-CB20-F60DA990A0C7}"/>
              </a:ext>
            </a:extLst>
          </p:cNvPr>
          <p:cNvSpPr/>
          <p:nvPr/>
        </p:nvSpPr>
        <p:spPr>
          <a:xfrm>
            <a:off x="376748" y="328194"/>
            <a:ext cx="3692036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dirty="0">
                <a:solidFill>
                  <a:srgbClr val="C00000"/>
                </a:solidFill>
                <a:latin typeface="Arial Black" pitchFamily="34" charset="0"/>
              </a:rPr>
              <a:t>3-5 SOCIAL STUDIES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9B2BA9-A166-F36D-D12D-D29CBE7A48CA}"/>
              </a:ext>
            </a:extLst>
          </p:cNvPr>
          <p:cNvSpPr/>
          <p:nvPr/>
        </p:nvSpPr>
        <p:spPr>
          <a:xfrm>
            <a:off x="376748" y="704621"/>
            <a:ext cx="642509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500" b="1" spc="200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ADDITIONAL RESOURCES</a:t>
            </a:r>
          </a:p>
        </p:txBody>
      </p:sp>
    </p:spTree>
    <p:extLst>
      <p:ext uri="{BB962C8B-B14F-4D97-AF65-F5344CB8AC3E}">
        <p14:creationId xmlns:p14="http://schemas.microsoft.com/office/powerpoint/2010/main" val="4390085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926DE31-6849-E20A-B305-9643F09078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2914" y="613646"/>
            <a:ext cx="7370158" cy="565621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A1C6A4E-49A4-B72D-42A5-5A10C255DB24}"/>
              </a:ext>
            </a:extLst>
          </p:cNvPr>
          <p:cNvSpPr txBox="1">
            <a:spLocks/>
          </p:cNvSpPr>
          <p:nvPr/>
        </p:nvSpPr>
        <p:spPr>
          <a:xfrm>
            <a:off x="279565" y="261727"/>
            <a:ext cx="3443349" cy="56572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dirty="0">
                <a:solidFill>
                  <a:srgbClr val="008F00"/>
                </a:solidFill>
                <a:latin typeface="Arial Black" panose="020B0A04020102020204" pitchFamily="34" charset="0"/>
              </a:rPr>
              <a:t>3-5 SCIENCE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A75458-6A6F-CD82-A6CD-1F530130EC97}"/>
              </a:ext>
            </a:extLst>
          </p:cNvPr>
          <p:cNvSpPr/>
          <p:nvPr/>
        </p:nvSpPr>
        <p:spPr>
          <a:xfrm>
            <a:off x="279565" y="639632"/>
            <a:ext cx="4004095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b="1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BEAN SEED GERMINATION</a:t>
            </a:r>
          </a:p>
        </p:txBody>
      </p:sp>
    </p:spTree>
    <p:extLst>
      <p:ext uri="{BB962C8B-B14F-4D97-AF65-F5344CB8AC3E}">
        <p14:creationId xmlns:p14="http://schemas.microsoft.com/office/powerpoint/2010/main" val="733621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D3078A-0AB2-D30B-8FDF-89E403867F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292" y="4338483"/>
            <a:ext cx="2624858" cy="1746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Right Arrow 24"/>
          <p:cNvSpPr/>
          <p:nvPr/>
        </p:nvSpPr>
        <p:spPr>
          <a:xfrm rot="5400000">
            <a:off x="9533537" y="3047089"/>
            <a:ext cx="1209368" cy="599033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10800000">
            <a:off x="3800923" y="4986554"/>
            <a:ext cx="1209368" cy="599033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>
            <a:off x="7093058" y="2248270"/>
            <a:ext cx="1209368" cy="599033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3264687" y="2248270"/>
            <a:ext cx="1209368" cy="599033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449" y="1600199"/>
            <a:ext cx="2588546" cy="1746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6845" y="1600199"/>
            <a:ext cx="2616764" cy="1746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9963" y="1600199"/>
            <a:ext cx="2616516" cy="1746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4435" y="4338484"/>
            <a:ext cx="2842521" cy="1746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" name="Right Arrow 32"/>
          <p:cNvSpPr/>
          <p:nvPr/>
        </p:nvSpPr>
        <p:spPr>
          <a:xfrm rot="10800000">
            <a:off x="7750527" y="4986555"/>
            <a:ext cx="1209368" cy="599033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1032" y="4338483"/>
            <a:ext cx="2614380" cy="1746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5" name="TextBox 34"/>
          <p:cNvSpPr txBox="1"/>
          <p:nvPr/>
        </p:nvSpPr>
        <p:spPr>
          <a:xfrm>
            <a:off x="892277" y="1166031"/>
            <a:ext cx="2526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Seed Germinates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4861782" y="1176532"/>
            <a:ext cx="2526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Seedling Emerges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8828417" y="1201631"/>
            <a:ext cx="2526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Plant Grows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805329" y="3930466"/>
            <a:ext cx="2526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Harvest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5022250" y="3893577"/>
            <a:ext cx="2526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Fruit Forms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8874776" y="3930466"/>
            <a:ext cx="2526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Plant Flowers</a:t>
            </a:r>
            <a:endParaRPr lang="en-US" dirty="0"/>
          </a:p>
        </p:txBody>
      </p:sp>
      <p:sp>
        <p:nvSpPr>
          <p:cNvPr id="41" name="Title 7"/>
          <p:cNvSpPr txBox="1">
            <a:spLocks/>
          </p:cNvSpPr>
          <p:nvPr/>
        </p:nvSpPr>
        <p:spPr>
          <a:xfrm>
            <a:off x="442074" y="479727"/>
            <a:ext cx="9802305" cy="4139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r>
              <a:rPr lang="en-US" sz="3600" spc="0" dirty="0">
                <a:solidFill>
                  <a:srgbClr val="046733"/>
                </a:solidFill>
                <a:latin typeface="Arial Black" pitchFamily="34" charset="0"/>
              </a:rPr>
              <a:t>GROWING Green BEANS: </a:t>
            </a:r>
            <a:r>
              <a:rPr lang="en-US" sz="2800" cap="none" spc="0" dirty="0">
                <a:latin typeface="Arial" charset="0"/>
                <a:ea typeface="Arial" charset="0"/>
                <a:cs typeface="Arial" charset="0"/>
              </a:rPr>
              <a:t>Growth Cycle </a:t>
            </a:r>
            <a:endParaRPr lang="en-US" sz="2800" spc="0" dirty="0">
              <a:solidFill>
                <a:schemeClr val="tx2">
                  <a:lumMod val="90000"/>
                  <a:lumOff val="1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968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6E1B94F-2C81-B647-A9AA-73869368BE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80DFA56-BC27-1C4D-1278-CD827A484FFE}"/>
              </a:ext>
            </a:extLst>
          </p:cNvPr>
          <p:cNvSpPr txBox="1">
            <a:spLocks/>
          </p:cNvSpPr>
          <p:nvPr/>
        </p:nvSpPr>
        <p:spPr>
          <a:xfrm>
            <a:off x="279565" y="261727"/>
            <a:ext cx="3443349" cy="56572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dirty="0">
                <a:solidFill>
                  <a:srgbClr val="008F00"/>
                </a:solidFill>
                <a:latin typeface="Arial Black" panose="020B0A04020102020204" pitchFamily="34" charset="0"/>
              </a:rPr>
              <a:t>3-5 SCIENCE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1CFDF7E-1A62-D59F-F42F-471AF1805A72}"/>
              </a:ext>
            </a:extLst>
          </p:cNvPr>
          <p:cNvSpPr/>
          <p:nvPr/>
        </p:nvSpPr>
        <p:spPr>
          <a:xfrm>
            <a:off x="279565" y="639632"/>
            <a:ext cx="4004095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b="1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SOIL LAYERS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66703C6-41AC-5F60-E94F-4A219BB471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4803" y="1077572"/>
            <a:ext cx="8069080" cy="45823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646336B-9A62-F8AA-D5A1-365C84DC9894}"/>
              </a:ext>
            </a:extLst>
          </p:cNvPr>
          <p:cNvSpPr txBox="1"/>
          <p:nvPr/>
        </p:nvSpPr>
        <p:spPr>
          <a:xfrm>
            <a:off x="9450892" y="2953245"/>
            <a:ext cx="26273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Avenir Next Demi Bold Italic"/>
                <a:cs typeface="Avenir Next Demi Bold Italic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Visit this link </a:t>
            </a:r>
            <a:b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Avenir Next Demi Bold Italic"/>
                <a:cs typeface="Avenir Next Demi Bold Italic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Avenir Next Demi Bold Italic"/>
                <a:cs typeface="Avenir Next Demi Bold Italic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to learn more!</a:t>
            </a:r>
            <a:endParaRPr lang="en-US" sz="2400" b="1" dirty="0">
              <a:solidFill>
                <a:schemeClr val="accent4">
                  <a:lumMod val="75000"/>
                </a:schemeClr>
              </a:solidFill>
              <a:latin typeface="Avenir Next Demi Bold Italic"/>
              <a:cs typeface="Avenir Next Demi Bold Italic"/>
            </a:endParaRPr>
          </a:p>
        </p:txBody>
      </p:sp>
    </p:spTree>
    <p:extLst>
      <p:ext uri="{BB962C8B-B14F-4D97-AF65-F5344CB8AC3E}">
        <p14:creationId xmlns:p14="http://schemas.microsoft.com/office/powerpoint/2010/main" val="29834019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BB911A-0B6D-C196-9CF0-A6513FF966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859647" y="2665410"/>
            <a:ext cx="6191212" cy="362319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Potassium:</a:t>
            </a:r>
          </a:p>
          <a:p>
            <a:pPr>
              <a:lnSpc>
                <a:spcPct val="100000"/>
              </a:lnSpc>
              <a:buClr>
                <a:srgbClr val="046733"/>
              </a:buClr>
            </a:pPr>
            <a:r>
              <a:rPr lang="en-US" dirty="0"/>
              <a:t>Helps regulate fluids in the body</a:t>
            </a:r>
          </a:p>
          <a:p>
            <a:pPr>
              <a:lnSpc>
                <a:spcPct val="100000"/>
              </a:lnSpc>
              <a:buClr>
                <a:srgbClr val="046733"/>
              </a:buClr>
            </a:pPr>
            <a:r>
              <a:rPr lang="en-US" dirty="0"/>
              <a:t>Assists with muscle contraction </a:t>
            </a:r>
          </a:p>
          <a:p>
            <a:pPr>
              <a:lnSpc>
                <a:spcPct val="100000"/>
              </a:lnSpc>
              <a:buClr>
                <a:srgbClr val="046733"/>
              </a:buClr>
            </a:pPr>
            <a:r>
              <a:rPr lang="en-US" dirty="0"/>
              <a:t>Helps maintain normal blood pressure</a:t>
            </a:r>
          </a:p>
          <a:p>
            <a:pPr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</a:pPr>
            <a:endParaRPr lang="en-US" dirty="0"/>
          </a:p>
          <a:p>
            <a:pPr marL="0" indent="0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Vitamin C</a:t>
            </a:r>
          </a:p>
          <a:p>
            <a:pPr>
              <a:lnSpc>
                <a:spcPct val="100000"/>
              </a:lnSpc>
              <a:buClr>
                <a:srgbClr val="046733"/>
              </a:buClr>
            </a:pPr>
            <a:r>
              <a:rPr lang="en-US" dirty="0"/>
              <a:t>Helps prevent cell damage in the body</a:t>
            </a:r>
          </a:p>
          <a:p>
            <a:pPr>
              <a:lnSpc>
                <a:spcPct val="100000"/>
              </a:lnSpc>
              <a:buClr>
                <a:srgbClr val="046733"/>
              </a:buClr>
            </a:pPr>
            <a:r>
              <a:rPr lang="en-US" dirty="0"/>
              <a:t>Plays a role in supporting the body’s immune system</a:t>
            </a:r>
          </a:p>
          <a:p>
            <a:pPr>
              <a:lnSpc>
                <a:spcPct val="100000"/>
              </a:lnSpc>
              <a:buClr>
                <a:srgbClr val="046733"/>
              </a:buClr>
            </a:pPr>
            <a:r>
              <a:rPr lang="en-US" dirty="0"/>
              <a:t>Produces collagen which makes healthy cartilage, joints, skin and blood vessels</a:t>
            </a:r>
          </a:p>
          <a:p>
            <a:pPr>
              <a:lnSpc>
                <a:spcPct val="100000"/>
              </a:lnSpc>
              <a:spcBef>
                <a:spcPts val="100"/>
              </a:spcBef>
              <a:buClr>
                <a:schemeClr val="tx2">
                  <a:lumMod val="25000"/>
                  <a:lumOff val="75000"/>
                </a:schemeClr>
              </a:buClr>
            </a:pP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7972" y="1378911"/>
            <a:ext cx="56345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ts val="700"/>
              </a:spcBef>
              <a:buClr>
                <a:srgbClr val="2A1A00">
                  <a:lumMod val="25000"/>
                  <a:lumOff val="75000"/>
                </a:srgbClr>
              </a:buClr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Green beans are a good source of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Potassium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and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Vitamin C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774" t="12634" r="8279" b="13817"/>
          <a:stretch/>
        </p:blipFill>
        <p:spPr>
          <a:xfrm>
            <a:off x="0" y="1378911"/>
            <a:ext cx="4070195" cy="3524067"/>
          </a:xfrm>
          <a:prstGeom prst="rect">
            <a:avLst/>
          </a:prstGeom>
        </p:spPr>
      </p:pic>
      <p:sp>
        <p:nvSpPr>
          <p:cNvPr id="5" name="Title 10">
            <a:extLst>
              <a:ext uri="{FF2B5EF4-FFF2-40B4-BE49-F238E27FC236}">
                <a16:creationId xmlns:a16="http://schemas.microsoft.com/office/drawing/2014/main" id="{AE4B9ADA-CFC5-5C39-A1DB-0FC98C001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3179" y="581233"/>
            <a:ext cx="4684146" cy="354012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46733"/>
                </a:solidFill>
                <a:latin typeface="Arial Black" pitchFamily="34" charset="0"/>
              </a:rPr>
              <a:t>NUTRITION NUGGET</a:t>
            </a:r>
          </a:p>
        </p:txBody>
      </p:sp>
    </p:spTree>
    <p:extLst>
      <p:ext uri="{BB962C8B-B14F-4D97-AF65-F5344CB8AC3E}">
        <p14:creationId xmlns:p14="http://schemas.microsoft.com/office/powerpoint/2010/main" val="10862278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EBFDAC-C745-2905-183C-DE8420DBD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half" idx="4294967295"/>
          </p:nvPr>
        </p:nvSpPr>
        <p:spPr>
          <a:xfrm>
            <a:off x="5907618" y="1163494"/>
            <a:ext cx="5838333" cy="3430097"/>
          </a:xfrm>
        </p:spPr>
        <p:txBody>
          <a:bodyPr>
            <a:normAutofit lnSpcReduction="10000"/>
          </a:bodyPr>
          <a:lstStyle/>
          <a:p>
            <a:pPr marL="285750" lvl="0" indent="-285750">
              <a:spcBef>
                <a:spcPts val="1200"/>
              </a:spcBef>
              <a:buClr>
                <a:srgbClr val="046733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 beans can be served raw, roasted or lightly steamed. </a:t>
            </a:r>
          </a:p>
          <a:p>
            <a:pPr marL="285750" lvl="0" indent="-285750">
              <a:spcBef>
                <a:spcPts val="1200"/>
              </a:spcBef>
              <a:buClr>
                <a:srgbClr val="046733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Put fresh green beans on a raw veggie tray.</a:t>
            </a:r>
          </a:p>
          <a:p>
            <a:pPr marL="285750" lvl="0" indent="-285750">
              <a:spcBef>
                <a:spcPts val="1200"/>
              </a:spcBef>
              <a:buClr>
                <a:srgbClr val="046733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Plunge steamed green beans in cold water to prevent them from over-cooking. </a:t>
            </a:r>
          </a:p>
          <a:p>
            <a:pPr marL="285750" lvl="0" indent="-285750">
              <a:spcBef>
                <a:spcPts val="1200"/>
              </a:spcBef>
              <a:buClr>
                <a:srgbClr val="046733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 beans make a great side </a:t>
            </a:r>
            <a:b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dish to any main meal. </a:t>
            </a:r>
          </a:p>
        </p:txBody>
      </p:sp>
      <p:sp>
        <p:nvSpPr>
          <p:cNvPr id="6" name="Rectangle 5"/>
          <p:cNvSpPr/>
          <p:nvPr/>
        </p:nvSpPr>
        <p:spPr>
          <a:xfrm>
            <a:off x="1354732" y="4814519"/>
            <a:ext cx="32852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 Black" pitchFamily="34" charset="0"/>
              </a:rPr>
              <a:t>Visit </a:t>
            </a:r>
            <a:r>
              <a:rPr lang="en-US" dirty="0">
                <a:solidFill>
                  <a:schemeClr val="bg1"/>
                </a:solidFill>
                <a:latin typeface="Arial Black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Fresh From Florida</a:t>
            </a:r>
            <a:r>
              <a:rPr lang="en-US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br>
              <a:rPr lang="en-US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 Black" pitchFamily="34" charset="0"/>
              </a:rPr>
              <a:t>for tasty recipes!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049" y="1294123"/>
            <a:ext cx="5102624" cy="34300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360B43D-91CA-41AF-0DB0-889D0B466F3E}"/>
              </a:ext>
            </a:extLst>
          </p:cNvPr>
          <p:cNvSpPr txBox="1"/>
          <p:nvPr/>
        </p:nvSpPr>
        <p:spPr>
          <a:xfrm>
            <a:off x="2884715" y="295883"/>
            <a:ext cx="662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4673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SUPER GREEN BEANS</a:t>
            </a:r>
          </a:p>
        </p:txBody>
      </p:sp>
    </p:spTree>
    <p:extLst>
      <p:ext uri="{BB962C8B-B14F-4D97-AF65-F5344CB8AC3E}">
        <p14:creationId xmlns:p14="http://schemas.microsoft.com/office/powerpoint/2010/main" val="2574924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68F1282-7BFA-F5D2-87B8-4C1A1034F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7641410E-EDD5-593B-8DAD-7092D58DDB4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836971" y="1846008"/>
            <a:ext cx="8518059" cy="905691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04673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What we are learning today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EE01B51F-C55D-69AE-3233-15BE4CAAC970}"/>
              </a:ext>
            </a:extLst>
          </p:cNvPr>
          <p:cNvSpPr txBox="1">
            <a:spLocks/>
          </p:cNvSpPr>
          <p:nvPr/>
        </p:nvSpPr>
        <p:spPr>
          <a:xfrm>
            <a:off x="2563838" y="3310205"/>
            <a:ext cx="7064324" cy="1159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It’s time to learn about the Florida Green Bean.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Let’s learn about this awesome vegetable!</a:t>
            </a:r>
          </a:p>
        </p:txBody>
      </p:sp>
    </p:spTree>
    <p:extLst>
      <p:ext uri="{BB962C8B-B14F-4D97-AF65-F5344CB8AC3E}">
        <p14:creationId xmlns:p14="http://schemas.microsoft.com/office/powerpoint/2010/main" val="29062030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45FCFC3-A7D5-8CE9-70FD-08AF80F50D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4968" y="0"/>
            <a:ext cx="12192000" cy="6858000"/>
          </a:xfrm>
          <a:prstGeom prst="rect">
            <a:avLst/>
          </a:prstGeom>
        </p:spPr>
      </p:pic>
      <p:sp>
        <p:nvSpPr>
          <p:cNvPr id="21" name="Title 3"/>
          <p:cNvSpPr>
            <a:spLocks noGrp="1"/>
          </p:cNvSpPr>
          <p:nvPr>
            <p:ph type="title"/>
          </p:nvPr>
        </p:nvSpPr>
        <p:spPr>
          <a:xfrm>
            <a:off x="8076224" y="889042"/>
            <a:ext cx="3476439" cy="727195"/>
          </a:xfrm>
        </p:spPr>
        <p:txBody>
          <a:bodyPr>
            <a:noAutofit/>
          </a:bodyPr>
          <a:lstStyle/>
          <a:p>
            <a:pPr algn="ctr"/>
            <a:r>
              <a:rPr lang="en-US" sz="3600" cap="none" spc="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Jelly Beans!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 idx="4294967295"/>
          </p:nvPr>
        </p:nvSpPr>
        <p:spPr>
          <a:xfrm>
            <a:off x="7231956" y="5594776"/>
            <a:ext cx="4782197" cy="501115"/>
          </a:xfrm>
        </p:spPr>
        <p:txBody>
          <a:bodyPr>
            <a:noAutofit/>
          </a:bodyPr>
          <a:lstStyle/>
          <a:p>
            <a:pPr algn="ctr"/>
            <a:r>
              <a:rPr lang="en-US" sz="3600" cap="none" spc="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To find inner peas!</a:t>
            </a:r>
          </a:p>
        </p:txBody>
      </p:sp>
      <p:sp>
        <p:nvSpPr>
          <p:cNvPr id="10" name="Title 3"/>
          <p:cNvSpPr>
            <a:spLocks noGrp="1"/>
          </p:cNvSpPr>
          <p:nvPr>
            <p:ph type="title" idx="4294967295"/>
          </p:nvPr>
        </p:nvSpPr>
        <p:spPr>
          <a:xfrm>
            <a:off x="3989079" y="3109604"/>
            <a:ext cx="8196592" cy="638791"/>
          </a:xfrm>
        </p:spPr>
        <p:txBody>
          <a:bodyPr>
            <a:noAutofit/>
          </a:bodyPr>
          <a:lstStyle/>
          <a:p>
            <a:pPr algn="r"/>
            <a:r>
              <a:rPr lang="en-US" sz="3600" cap="none" spc="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Don’t worry, we’ve all bean there.</a:t>
            </a:r>
          </a:p>
        </p:txBody>
      </p:sp>
      <p:sp>
        <p:nvSpPr>
          <p:cNvPr id="22" name="Text Placeholder 4"/>
          <p:cNvSpPr txBox="1">
            <a:spLocks/>
          </p:cNvSpPr>
          <p:nvPr/>
        </p:nvSpPr>
        <p:spPr>
          <a:xfrm>
            <a:off x="258729" y="354055"/>
            <a:ext cx="9230959" cy="5349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200" b="1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What kind of beans cannot grow in a garden?</a:t>
            </a:r>
          </a:p>
        </p:txBody>
      </p:sp>
      <p:sp>
        <p:nvSpPr>
          <p:cNvPr id="9" name="Text Placeholder 4"/>
          <p:cNvSpPr txBox="1">
            <a:spLocks/>
          </p:cNvSpPr>
          <p:nvPr/>
        </p:nvSpPr>
        <p:spPr>
          <a:xfrm>
            <a:off x="2310999" y="4972112"/>
            <a:ext cx="7475034" cy="6387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algn="ctr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200" b="1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Why do green beans meditate?</a:t>
            </a:r>
            <a:br>
              <a:rPr lang="en-US" sz="3200" b="1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</a:br>
            <a:endParaRPr lang="en-US" sz="3200" b="1" dirty="0">
              <a:solidFill>
                <a:srgbClr val="046733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 Placeholder 4"/>
          <p:cNvSpPr txBox="1">
            <a:spLocks/>
          </p:cNvSpPr>
          <p:nvPr/>
        </p:nvSpPr>
        <p:spPr>
          <a:xfrm>
            <a:off x="383305" y="2539559"/>
            <a:ext cx="9239750" cy="3937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algn="ctr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200" b="1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What did the green bean say to his sad friend?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C77962-FEF5-A71B-C33F-A862200B47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13268">
            <a:off x="199385" y="3675144"/>
            <a:ext cx="1817263" cy="181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3032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99296" y="504929"/>
            <a:ext cx="1101484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100" dirty="0">
                <a:solidFill>
                  <a:srgbClr val="046733"/>
                </a:solidFill>
                <a:latin typeface="Arial Black" pitchFamily="34" charset="0"/>
                <a:cs typeface="Avenir Heavy"/>
              </a:rPr>
              <a:t>ADDITIONAL RESOURCES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9761" y="1720840"/>
            <a:ext cx="101324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Starting a school garden?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Looking for additional teaching resources?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Interested in grant opportunities or how to incorporate local commodities in your lunchroom?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Head over to the </a:t>
            </a:r>
          </a:p>
          <a:p>
            <a:pPr lvl="0" algn="ctr" defTabSz="914400">
              <a:defRPr/>
            </a:pPr>
            <a:r>
              <a:rPr lang="en-US" sz="2400" b="1" dirty="0">
                <a:solidFill>
                  <a:srgbClr val="92D050"/>
                </a:solidFill>
                <a:latin typeface="Arial" panose="020B0604020202020204" pitchFamily="34" charset="0"/>
                <a:cs typeface="Arial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Florida Farm to School website</a:t>
            </a: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6177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6EA7A16-81CB-E121-3325-DE30CD93B2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7"/>
          <p:cNvSpPr>
            <a:spLocks noGrp="1"/>
          </p:cNvSpPr>
          <p:nvPr>
            <p:ph type="title"/>
          </p:nvPr>
        </p:nvSpPr>
        <p:spPr>
          <a:xfrm>
            <a:off x="1251678" y="382385"/>
            <a:ext cx="8895932" cy="59602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FUN FACTS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15239" y="1661532"/>
            <a:ext cx="5485517" cy="3821716"/>
          </a:xfrm>
        </p:spPr>
        <p:txBody>
          <a:bodyPr>
            <a:normAutofit/>
          </a:bodyPr>
          <a:lstStyle/>
          <a:p>
            <a:pPr marL="285750" lvl="0" indent="-285750">
              <a:buClr>
                <a:srgbClr val="046733"/>
              </a:buClr>
              <a:buFont typeface="Arial" pitchFamily="34" charset="0"/>
              <a:buChar char="•"/>
            </a:pPr>
            <a:r>
              <a:rPr lang="en-US" sz="2400" b="1" dirty="0"/>
              <a:t>Green beans are also known as string beans.</a:t>
            </a:r>
            <a:endParaRPr lang="en-US" sz="2400" b="1" i="1" dirty="0"/>
          </a:p>
          <a:p>
            <a:pPr marL="285750" lvl="0" indent="-285750">
              <a:buClr>
                <a:srgbClr val="046733"/>
              </a:buClr>
              <a:buFont typeface="Arial" pitchFamily="34" charset="0"/>
              <a:buChar char="•"/>
            </a:pPr>
            <a:r>
              <a:rPr lang="en-US" sz="2400" b="1" dirty="0"/>
              <a:t>They are a member of the legume family, just like black beans and chickpeas.</a:t>
            </a:r>
          </a:p>
          <a:p>
            <a:pPr marL="285750" lvl="0" indent="-285750">
              <a:buClr>
                <a:srgbClr val="046733"/>
              </a:buClr>
              <a:buFont typeface="Arial" pitchFamily="34" charset="0"/>
              <a:buChar char="•"/>
            </a:pPr>
            <a:r>
              <a:rPr lang="en-US" sz="2400" b="1" dirty="0"/>
              <a:t>Fresh green beans should be crisp and snap in half.</a:t>
            </a:r>
          </a:p>
        </p:txBody>
      </p:sp>
      <p:sp>
        <p:nvSpPr>
          <p:cNvPr id="6" name="Title 7"/>
          <p:cNvSpPr txBox="1">
            <a:spLocks/>
          </p:cNvSpPr>
          <p:nvPr/>
        </p:nvSpPr>
        <p:spPr>
          <a:xfrm>
            <a:off x="6319510" y="5078138"/>
            <a:ext cx="2569386" cy="88009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 cap="all" spc="0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Black </a:t>
            </a:r>
            <a:b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</a:b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Beans</a:t>
            </a:r>
          </a:p>
        </p:txBody>
      </p:sp>
      <p:sp>
        <p:nvSpPr>
          <p:cNvPr id="8" name="Title 7"/>
          <p:cNvSpPr txBox="1">
            <a:spLocks/>
          </p:cNvSpPr>
          <p:nvPr/>
        </p:nvSpPr>
        <p:spPr>
          <a:xfrm>
            <a:off x="9544555" y="5078138"/>
            <a:ext cx="2569386" cy="88009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 cap="all" spc="0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Chick </a:t>
            </a:r>
            <a:b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</a:b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peas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8586" y="1661532"/>
            <a:ext cx="5320223" cy="3239901"/>
          </a:xfrm>
          <a:prstGeom prst="rect">
            <a:avLst/>
          </a:prstGeom>
        </p:spPr>
      </p:pic>
      <p:sp>
        <p:nvSpPr>
          <p:cNvPr id="10" name="Title 7"/>
          <p:cNvSpPr txBox="1">
            <a:spLocks/>
          </p:cNvSpPr>
          <p:nvPr/>
        </p:nvSpPr>
        <p:spPr>
          <a:xfrm>
            <a:off x="7804004" y="2537942"/>
            <a:ext cx="2569386" cy="4888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 cap="all" spc="0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Green beans</a:t>
            </a:r>
          </a:p>
        </p:txBody>
      </p:sp>
    </p:spTree>
    <p:extLst>
      <p:ext uri="{BB962C8B-B14F-4D97-AF65-F5344CB8AC3E}">
        <p14:creationId xmlns:p14="http://schemas.microsoft.com/office/powerpoint/2010/main" val="2468210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0B7D54B-C016-AF54-CB0E-89D1D582D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546101" y="2223219"/>
            <a:ext cx="4424293" cy="3296635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400" b="1" dirty="0"/>
              <a:t>Green beans are mainly grown in Miami-Dade and Palm Beach counties. </a:t>
            </a:r>
          </a:p>
          <a:p>
            <a:pPr marL="0" lv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endParaRPr lang="en-US" sz="2400" b="1" dirty="0"/>
          </a:p>
          <a:p>
            <a:pPr marL="0" lv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400" b="1" dirty="0"/>
              <a:t>However, they are </a:t>
            </a:r>
            <a:br>
              <a:rPr lang="en-US" sz="2400" b="1" dirty="0"/>
            </a:br>
            <a:r>
              <a:rPr lang="en-US" sz="2400" b="1" dirty="0"/>
              <a:t>also grown in Alachua, Bradford, Hendry and Suwannee counties.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9853" y="0"/>
            <a:ext cx="6672147" cy="6672147"/>
          </a:xfrm>
          <a:prstGeom prst="rect">
            <a:avLst/>
          </a:prstGeom>
        </p:spPr>
      </p:pic>
      <p:sp>
        <p:nvSpPr>
          <p:cNvPr id="5" name="Title 7">
            <a:extLst>
              <a:ext uri="{FF2B5EF4-FFF2-40B4-BE49-F238E27FC236}">
                <a16:creationId xmlns:a16="http://schemas.microsoft.com/office/drawing/2014/main" id="{C1806487-8017-9283-1BC7-B563AFD39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1" y="453450"/>
            <a:ext cx="4312338" cy="1452467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rgbClr val="046733"/>
                </a:solidFill>
                <a:latin typeface="Arial Black" pitchFamily="34" charset="0"/>
              </a:rPr>
              <a:t>Spot it on the map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8D45A8-8831-CCBA-7DEB-4952538A51FA}"/>
              </a:ext>
            </a:extLst>
          </p:cNvPr>
          <p:cNvSpPr txBox="1"/>
          <p:nvPr/>
        </p:nvSpPr>
        <p:spPr>
          <a:xfrm>
            <a:off x="6200774" y="348260"/>
            <a:ext cx="5229225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Florida green beans are primarily grown in the following counties: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04974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2780AF-F740-273C-32C5-7C3DE44F2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351725" y="620713"/>
            <a:ext cx="5357162" cy="58737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046733"/>
                </a:solidFill>
                <a:latin typeface="Arial Black" pitchFamily="34" charset="0"/>
              </a:rPr>
              <a:t>Have you tried a Florida Green Bean?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5777329" y="1896521"/>
            <a:ext cx="4505953" cy="2329792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400" dirty="0"/>
              <a:t>Florida green beans are planted in the late summer and spring.</a:t>
            </a:r>
          </a:p>
          <a:p>
            <a:pPr marL="0" lv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endParaRPr lang="en-US" sz="2400" b="1" dirty="0"/>
          </a:p>
          <a:p>
            <a:pPr marL="0" lv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400" b="1" dirty="0"/>
              <a:t>They are available from </a:t>
            </a:r>
            <a:br>
              <a:rPr lang="en-US" sz="2400" b="1" dirty="0"/>
            </a:br>
            <a:r>
              <a:rPr lang="en-US" sz="2400" b="1" dirty="0"/>
              <a:t>October through May.</a:t>
            </a:r>
          </a:p>
        </p:txBody>
      </p:sp>
      <p:sp>
        <p:nvSpPr>
          <p:cNvPr id="2" name="Rounded Rectangular Callout 5">
            <a:extLst>
              <a:ext uri="{FF2B5EF4-FFF2-40B4-BE49-F238E27FC236}">
                <a16:creationId xmlns:a16="http://schemas.microsoft.com/office/drawing/2014/main" id="{7ECF8C92-11FB-0968-DB99-B2F1459BF7CB}"/>
              </a:ext>
            </a:extLst>
          </p:cNvPr>
          <p:cNvSpPr/>
          <p:nvPr/>
        </p:nvSpPr>
        <p:spPr>
          <a:xfrm>
            <a:off x="7903674" y="5031458"/>
            <a:ext cx="3448891" cy="796122"/>
          </a:xfrm>
          <a:prstGeom prst="wedgeRoundRectCallout">
            <a:avLst>
              <a:gd name="adj1" fmla="val -44447"/>
              <a:gd name="adj2" fmla="val 92877"/>
              <a:gd name="adj3" fmla="val 16667"/>
            </a:avLst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Look for this logo to find Florida-grown green beans!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0685AF-3686-B255-03F2-BE1B094429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744" t="-8056" r="-2276" b="-6749"/>
          <a:stretch/>
        </p:blipFill>
        <p:spPr>
          <a:xfrm>
            <a:off x="4873572" y="4644134"/>
            <a:ext cx="3194892" cy="1570770"/>
          </a:xfrm>
          <a:prstGeom prst="round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947723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575292-D53F-FC0F-F384-CCD0C405B0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4663" y="762952"/>
            <a:ext cx="7497338" cy="5898591"/>
          </a:xfrm>
          <a:prstGeom prst="rect">
            <a:avLst/>
          </a:prstGeom>
        </p:spPr>
      </p:pic>
      <p:sp>
        <p:nvSpPr>
          <p:cNvPr id="7" name="Title 7"/>
          <p:cNvSpPr>
            <a:spLocks noGrp="1"/>
          </p:cNvSpPr>
          <p:nvPr>
            <p:ph type="title" idx="4294967295"/>
          </p:nvPr>
        </p:nvSpPr>
        <p:spPr>
          <a:xfrm>
            <a:off x="739412" y="207607"/>
            <a:ext cx="10179050" cy="466136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rgbClr val="046733"/>
                </a:solidFill>
                <a:latin typeface="Arial Black" pitchFamily="34" charset="0"/>
              </a:rPr>
              <a:t>Did You Know?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613317" y="1636924"/>
            <a:ext cx="3635297" cy="3392275"/>
          </a:xfrm>
        </p:spPr>
        <p:txBody>
          <a:bodyPr>
            <a:normAutofit/>
          </a:bodyPr>
          <a:lstStyle/>
          <a:p>
            <a:pPr fontAlgn="base">
              <a:spcBef>
                <a:spcPts val="1300"/>
              </a:spcBef>
              <a:buClr>
                <a:srgbClr val="046733"/>
              </a:buClr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Florida is the top producing green bean state in th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nation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.  </a:t>
            </a:r>
          </a:p>
          <a:p>
            <a:pPr fontAlgn="base">
              <a:spcBef>
                <a:spcPts val="1300"/>
              </a:spcBef>
              <a:buClr>
                <a:srgbClr val="046733"/>
              </a:buClr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One quarter of all green beans are eaten fresh. The rest are processed by canning or freezing.</a:t>
            </a:r>
          </a:p>
        </p:txBody>
      </p:sp>
    </p:spTree>
    <p:extLst>
      <p:ext uri="{BB962C8B-B14F-4D97-AF65-F5344CB8AC3E}">
        <p14:creationId xmlns:p14="http://schemas.microsoft.com/office/powerpoint/2010/main" val="589001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A4E59D1-5B7D-39AF-263B-10B9073ACF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111" y="3662754"/>
            <a:ext cx="3536300" cy="17556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41646" y="441125"/>
            <a:ext cx="4337426" cy="530123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46733"/>
                </a:solidFill>
                <a:latin typeface="Arial Black" pitchFamily="34" charset="0"/>
              </a:rPr>
              <a:t>Bushels of Beans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702925" y="1260089"/>
            <a:ext cx="3788673" cy="3869472"/>
          </a:xfrm>
          <a:ln>
            <a:noFill/>
          </a:ln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400" b="1" dirty="0">
                <a:latin typeface="Avenir Book"/>
              </a:rPr>
              <a:t>There are several types of beans:</a:t>
            </a:r>
          </a:p>
          <a:p>
            <a:pPr marL="914400">
              <a:lnSpc>
                <a:spcPct val="100000"/>
              </a:lnSpc>
              <a:buClr>
                <a:srgbClr val="046733"/>
              </a:buClr>
            </a:pPr>
            <a:r>
              <a:rPr lang="en-US" sz="2400" b="1" dirty="0">
                <a:latin typeface="Avenir Book"/>
              </a:rPr>
              <a:t>Bush</a:t>
            </a:r>
          </a:p>
          <a:p>
            <a:pPr marL="914400">
              <a:lnSpc>
                <a:spcPct val="100000"/>
              </a:lnSpc>
              <a:buClr>
                <a:srgbClr val="046733"/>
              </a:buClr>
            </a:pPr>
            <a:r>
              <a:rPr lang="en-US" sz="2400" b="1" dirty="0">
                <a:latin typeface="Avenir Book"/>
              </a:rPr>
              <a:t>Pole</a:t>
            </a:r>
          </a:p>
          <a:p>
            <a:pPr marL="914400">
              <a:lnSpc>
                <a:spcPct val="100000"/>
              </a:lnSpc>
              <a:buClr>
                <a:srgbClr val="046733"/>
              </a:buClr>
            </a:pPr>
            <a:r>
              <a:rPr lang="en-US" sz="2400" b="1" dirty="0">
                <a:latin typeface="Avenir Book"/>
              </a:rPr>
              <a:t>Dried</a:t>
            </a:r>
            <a:br>
              <a:rPr lang="en-US" sz="2800" b="1" dirty="0">
                <a:latin typeface="Avenir Book"/>
              </a:rPr>
            </a:br>
            <a:endParaRPr lang="en-US" sz="2800" b="1" dirty="0">
              <a:latin typeface="Avenir Book"/>
            </a:endParaRPr>
          </a:p>
          <a:p>
            <a:pPr marL="0" lvl="0" indent="0" algn="ctr">
              <a:lnSpc>
                <a:spcPct val="100000"/>
              </a:lnSpc>
              <a:spcAft>
                <a:spcPts val="500"/>
              </a:spcAft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b="1" i="1" dirty="0">
                <a:solidFill>
                  <a:srgbClr val="046733"/>
                </a:solidFill>
              </a:rPr>
              <a:t>Check out</a:t>
            </a:r>
          </a:p>
          <a:p>
            <a:pPr marL="0" lvl="0" indent="0" algn="ctr">
              <a:lnSpc>
                <a:spcPct val="100000"/>
              </a:lnSpc>
              <a:spcAft>
                <a:spcPts val="500"/>
              </a:spcAft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b="1" dirty="0">
                <a:solidFill>
                  <a:schemeClr val="bg1"/>
                </a:solidFill>
                <a:hlinkClick r:id="rId4"/>
              </a:rPr>
              <a:t>Johnny’s Selected Seeds </a:t>
            </a:r>
            <a:endParaRPr lang="en-US" b="1" dirty="0">
              <a:solidFill>
                <a:schemeClr val="bg1"/>
              </a:solidFill>
            </a:endParaRPr>
          </a:p>
          <a:p>
            <a:pPr marL="0" lvl="0" indent="0" algn="ctr">
              <a:lnSpc>
                <a:spcPct val="100000"/>
              </a:lnSpc>
              <a:spcAft>
                <a:spcPts val="500"/>
              </a:spcAft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b="1" i="1" dirty="0">
                <a:solidFill>
                  <a:srgbClr val="046733"/>
                </a:solidFill>
              </a:rPr>
              <a:t>to see more bean varieties.</a:t>
            </a:r>
            <a:endParaRPr lang="en-US" b="1" dirty="0">
              <a:solidFill>
                <a:srgbClr val="046733"/>
              </a:solidFill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5611" y="-1"/>
            <a:ext cx="6616390" cy="6668429"/>
          </a:xfrm>
          <a:prstGeom prst="rect">
            <a:avLst/>
          </a:prstGeom>
          <a:noFill/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85457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2A46A7D-0B5D-7D50-8CA3-835D006EB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7"/>
          <p:cNvSpPr txBox="1">
            <a:spLocks/>
          </p:cNvSpPr>
          <p:nvPr/>
        </p:nvSpPr>
        <p:spPr>
          <a:xfrm>
            <a:off x="1179356" y="567390"/>
            <a:ext cx="9833288" cy="46833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pPr algn="ctr"/>
            <a:r>
              <a:rPr lang="en-US" sz="3200" spc="0" dirty="0">
                <a:solidFill>
                  <a:srgbClr val="046733"/>
                </a:solidFill>
                <a:latin typeface="Arial Black" pitchFamily="34" charset="0"/>
              </a:rPr>
              <a:t>Bean plants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8368" y="1388187"/>
            <a:ext cx="3814518" cy="38145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4662" y="1388187"/>
            <a:ext cx="4014392" cy="38145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958368" y="5452946"/>
            <a:ext cx="37001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Bush Beans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29639" y="5452946"/>
            <a:ext cx="3203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Pole Beans</a:t>
            </a:r>
          </a:p>
        </p:txBody>
      </p:sp>
    </p:spTree>
    <p:extLst>
      <p:ext uri="{BB962C8B-B14F-4D97-AF65-F5344CB8AC3E}">
        <p14:creationId xmlns:p14="http://schemas.microsoft.com/office/powerpoint/2010/main" val="1825383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81F9A45-BA70-DBAC-3841-6E6B107B3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92217" y="1718913"/>
            <a:ext cx="5674314" cy="3790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67171" cy="501644"/>
          </a:xfrm>
        </p:spPr>
        <p:txBody>
          <a:bodyPr>
            <a:noAutofit/>
          </a:bodyPr>
          <a:lstStyle/>
          <a:p>
            <a:pPr algn="ctr"/>
            <a:r>
              <a:rPr lang="en-US" sz="3600" dirty="0">
                <a:solidFill>
                  <a:srgbClr val="046733"/>
                </a:solidFill>
                <a:latin typeface="Arial Black" pitchFamily="34" charset="0"/>
              </a:rPr>
              <a:t>GROWING </a:t>
            </a:r>
            <a:r>
              <a:rPr lang="en-US" sz="3600" spc="-150" dirty="0" err="1">
                <a:solidFill>
                  <a:srgbClr val="046733"/>
                </a:solidFill>
                <a:latin typeface="Arial Black" pitchFamily="34" charset="0"/>
              </a:rPr>
              <a:t>beanS</a:t>
            </a:r>
            <a:endParaRPr lang="en-US" sz="3600" spc="-150" dirty="0">
              <a:solidFill>
                <a:srgbClr val="046733"/>
              </a:solidFill>
              <a:latin typeface="Arial Black" pitchFamily="34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917141" y="1804972"/>
            <a:ext cx="3696892" cy="1986444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Visit Bonnie Plants to </a:t>
            </a:r>
            <a:br>
              <a:rPr lang="en-US" sz="2400" dirty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learn how to grow </a:t>
            </a:r>
            <a:br>
              <a:rPr lang="en-US" sz="2400" dirty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beans in your </a:t>
            </a:r>
            <a:br>
              <a:rPr lang="en-US" sz="2400" dirty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school garden.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3183" y="4408392"/>
            <a:ext cx="4664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46733"/>
                </a:solidFill>
                <a:latin typeface="Avenir Next Demi Bold Italic"/>
                <a:cs typeface="Avenir Next Demi Bold Italic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Growing Green Beans</a:t>
            </a:r>
            <a:endParaRPr lang="en-US" sz="2400" dirty="0">
              <a:solidFill>
                <a:srgbClr val="046733"/>
              </a:solidFill>
              <a:latin typeface="Avenir Next Demi Bold Italic"/>
              <a:cs typeface="Avenir Next Demi Bold Italic"/>
            </a:endParaRPr>
          </a:p>
        </p:txBody>
      </p:sp>
      <p:pic>
        <p:nvPicPr>
          <p:cNvPr id="13" name="Picture 12" descr="shutterstock_203873560_ipad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227864" y="492787"/>
            <a:ext cx="4378465" cy="621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244484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Custom 3">
      <a:dk1>
        <a:srgbClr val="000000"/>
      </a:dk1>
      <a:lt1>
        <a:srgbClr val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AA7941"/>
      </a:hlink>
      <a:folHlink>
        <a:srgbClr val="A4669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Moore_Doc" ma:contentTypeID="0x010100D33A1EDB640DCA48B78E86B83249CD9100E1DA9B0D74EF844B984552015F84E79D" ma:contentTypeVersion="51" ma:contentTypeDescription="" ma:contentTypeScope="" ma:versionID="0b3c223b7931070556dfde4715778cc0">
  <xsd:schema xmlns:xsd="http://www.w3.org/2001/XMLSchema" xmlns:xs="http://www.w3.org/2001/XMLSchema" xmlns:p="http://schemas.microsoft.com/office/2006/metadata/properties" xmlns:ns2="d89cb2b0-926c-4eba-8e4a-de87571ecc8d" targetNamespace="http://schemas.microsoft.com/office/2006/metadata/properties" ma:root="true" ma:fieldsID="40dac33b05a18407c1fc07b6b9c86fde" ns2:_="">
    <xsd:import namespace="d89cb2b0-926c-4eba-8e4a-de87571ecc8d"/>
    <xsd:element name="properties">
      <xsd:complexType>
        <xsd:sequence>
          <xsd:element name="documentManagement">
            <xsd:complexType>
              <xsd:all>
                <xsd:element ref="ns2:c2b9d7a7afc94cbc843d56b0cc8d2f4f" minOccurs="0"/>
                <xsd:element ref="ns2:TaxCatchAll" minOccurs="0"/>
                <xsd:element ref="ns2:TaxCatchAllLabel" minOccurs="0"/>
                <xsd:element ref="ns2:fd3a56ea09924bb598a3fa99cfe3380e" minOccurs="0"/>
                <xsd:element ref="ns2:fcbc10e3ae62436582ca3e68a6350284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9cb2b0-926c-4eba-8e4a-de87571ecc8d" elementFormDefault="qualified">
    <xsd:import namespace="http://schemas.microsoft.com/office/2006/documentManagement/types"/>
    <xsd:import namespace="http://schemas.microsoft.com/office/infopath/2007/PartnerControls"/>
    <xsd:element name="c2b9d7a7afc94cbc843d56b0cc8d2f4f" ma:index="8" nillable="true" ma:taxonomy="true" ma:internalName="c2b9d7a7afc94cbc843d56b0cc8d2f4f" ma:taxonomyFieldName="Clients" ma:displayName="Client" ma:default="" ma:fieldId="{c2b9d7a7-afc9-4cbc-843d-56b0cc8d2f4f}" ma:taxonomyMulti="true" ma:sspId="0ce2ccbd-e98b-40c7-b37a-730b965eff4c" ma:termSetId="d064d9b3-e8a0-4ac3-b49c-7d29c5721557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73f37552-9357-46cd-a134-b2343c3f5578}" ma:internalName="TaxCatchAll" ma:showField="CatchAllData" ma:web="3aec77b9-7c1e-4eed-aa4a-3bdaf8edbb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73f37552-9357-46cd-a134-b2343c3f5578}" ma:internalName="TaxCatchAllLabel" ma:readOnly="true" ma:showField="CatchAllDataLabel" ma:web="3aec77b9-7c1e-4eed-aa4a-3bdaf8edbb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fd3a56ea09924bb598a3fa99cfe3380e" ma:index="12" nillable="true" ma:taxonomy="true" ma:internalName="fd3a56ea09924bb598a3fa99cfe3380e" ma:taxonomyFieldName="Tasks" ma:displayName="Implementation" ma:default="" ma:fieldId="{fd3a56ea-0992-4bb5-98a3-fa99cfe3380e}" ma:taxonomyMulti="true" ma:sspId="0ce2ccbd-e98b-40c7-b37a-730b965eff4c" ma:termSetId="173a5504-dcd9-4388-bc93-cc1181f2343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cbc10e3ae62436582ca3e68a6350284" ma:index="14" nillable="true" ma:taxonomy="true" ma:internalName="fcbc10e3ae62436582ca3e68a6350284" ma:taxonomyFieldName="Feeder_Firm" ma:displayName="Feeder_Firm" ma:default="" ma:fieldId="{fcbc10e3-ae62-4365-82ca-3e68a6350284}" ma:sspId="0ce2ccbd-e98b-40c7-b37a-730b965eff4c" ma:termSetId="a7586230-b234-4585-8b0e-e21a758d973b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0ce2ccbd-e98b-40c7-b37a-730b965eff4c" ContentTypeId="0x010100D33A1EDB640DCA48B78E86B83249CD91" PreviousValue="false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9cb2b0-926c-4eba-8e4a-de87571ecc8d" xsi:nil="true"/>
    <fcbc10e3ae62436582ca3e68a6350284 xmlns="d89cb2b0-926c-4eba-8e4a-de87571ecc8d">
      <Terms xmlns="http://schemas.microsoft.com/office/infopath/2007/PartnerControls"/>
    </fcbc10e3ae62436582ca3e68a6350284>
    <fd3a56ea09924bb598a3fa99cfe3380e xmlns="d89cb2b0-926c-4eba-8e4a-de87571ecc8d">
      <Terms xmlns="http://schemas.microsoft.com/office/infopath/2007/PartnerControls"/>
    </fd3a56ea09924bb598a3fa99cfe3380e>
    <c2b9d7a7afc94cbc843d56b0cc8d2f4f xmlns="d89cb2b0-926c-4eba-8e4a-de87571ecc8d">
      <Terms xmlns="http://schemas.microsoft.com/office/infopath/2007/PartnerControls"/>
    </c2b9d7a7afc94cbc843d56b0cc8d2f4f>
  </documentManagement>
</p:properties>
</file>

<file path=customXml/itemProps1.xml><?xml version="1.0" encoding="utf-8"?>
<ds:datastoreItem xmlns:ds="http://schemas.openxmlformats.org/officeDocument/2006/customXml" ds:itemID="{55F79D62-CD14-4314-8EBD-74596A22DB4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AACA08A-167E-4BEC-9296-3F64268991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9cb2b0-926c-4eba-8e4a-de87571ecc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4A2BD67-30E6-416C-8B14-95B089E6143F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A44FF727-26BC-4C63-B068-4FAFEC230F39}">
  <ds:schemaRefs>
    <ds:schemaRef ds:uri="http://schemas.microsoft.com/office/2006/metadata/properties"/>
    <ds:schemaRef ds:uri="http://schemas.microsoft.com/office/infopath/2007/PartnerControls"/>
    <ds:schemaRef ds:uri="d89cb2b0-926c-4eba-8e4a-de87571ecc8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TM10001106[[fn=Badge]]</Template>
  <TotalTime>16274</TotalTime>
  <Words>966</Words>
  <Application>Microsoft Macintosh PowerPoint</Application>
  <PresentationFormat>Widescreen</PresentationFormat>
  <Paragraphs>173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Adobe Garamond Pro</vt:lpstr>
      <vt:lpstr>Arial</vt:lpstr>
      <vt:lpstr>Arial Black</vt:lpstr>
      <vt:lpstr>Arial Narrow</vt:lpstr>
      <vt:lpstr>Avenir Book</vt:lpstr>
      <vt:lpstr>Avenir Heavy</vt:lpstr>
      <vt:lpstr>Avenir Next Demi Bold Italic</vt:lpstr>
      <vt:lpstr>Calibri</vt:lpstr>
      <vt:lpstr>Gill Sans MT</vt:lpstr>
      <vt:lpstr>Badge</vt:lpstr>
      <vt:lpstr>PowerPoint Presentation</vt:lpstr>
      <vt:lpstr>What we are learning today</vt:lpstr>
      <vt:lpstr>FUN FACTS</vt:lpstr>
      <vt:lpstr>Spot it on the map</vt:lpstr>
      <vt:lpstr>Have you tried a Florida Green Bean?</vt:lpstr>
      <vt:lpstr>Did You Know?</vt:lpstr>
      <vt:lpstr>Bushels of Beans</vt:lpstr>
      <vt:lpstr>PowerPoint Presentation</vt:lpstr>
      <vt:lpstr>GROWING beanS</vt:lpstr>
      <vt:lpstr>BRAIN BREAK Fresh Find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NUTRITION NUGGET</vt:lpstr>
      <vt:lpstr>PowerPoint Presentation</vt:lpstr>
      <vt:lpstr>Jelly Beans!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 Tomato PPT K-2</dc:title>
  <dc:creator>Rachel Shaffer;Hatakka, Kristi</dc:creator>
  <cp:lastModifiedBy>Selby Proctor</cp:lastModifiedBy>
  <cp:revision>378</cp:revision>
  <cp:lastPrinted>2017-03-14T15:14:50Z</cp:lastPrinted>
  <dcterms:created xsi:type="dcterms:W3CDTF">2016-08-25T17:43:54Z</dcterms:created>
  <dcterms:modified xsi:type="dcterms:W3CDTF">2025-08-19T13:39:13Z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0x01010034E71B123DFF9B4DAF14ED6606B4F2D9</vt:lpwstr>
  </property>
  <property fmtid="{D5CDD505-2E9C-101B-9397-08002B2CF9AE}" pid="3" name="Feeder_Firm">
    <vt:lpwstr/>
  </property>
  <property fmtid="{D5CDD505-2E9C-101B-9397-08002B2CF9AE}" pid="4" name="Clients">
    <vt:lpwstr/>
  </property>
  <property fmtid="{D5CDD505-2E9C-101B-9397-08002B2CF9AE}" pid="5" name="Tasks">
    <vt:lpwstr/>
  </property>
</Properties>
</file>