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ink/ink1.xml" ContentType="application/inkml+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Lst>
  <p:notesMasterIdLst>
    <p:notesMasterId r:id="rId27"/>
  </p:notesMasterIdLst>
  <p:sldIdLst>
    <p:sldId id="256" r:id="rId6"/>
    <p:sldId id="258" r:id="rId7"/>
    <p:sldId id="277" r:id="rId8"/>
    <p:sldId id="306" r:id="rId9"/>
    <p:sldId id="304" r:id="rId10"/>
    <p:sldId id="338" r:id="rId11"/>
    <p:sldId id="337" r:id="rId12"/>
    <p:sldId id="263" r:id="rId13"/>
    <p:sldId id="368" r:id="rId14"/>
    <p:sldId id="356" r:id="rId15"/>
    <p:sldId id="358" r:id="rId16"/>
    <p:sldId id="367" r:id="rId17"/>
    <p:sldId id="360" r:id="rId18"/>
    <p:sldId id="366" r:id="rId19"/>
    <p:sldId id="365" r:id="rId20"/>
    <p:sldId id="362" r:id="rId21"/>
    <p:sldId id="369" r:id="rId22"/>
    <p:sldId id="273" r:id="rId23"/>
    <p:sldId id="276" r:id="rId24"/>
    <p:sldId id="274" r:id="rId25"/>
    <p:sldId id="272"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937"/>
    <a:srgbClr val="005F31"/>
    <a:srgbClr val="DA3C43"/>
    <a:srgbClr val="F5CE39"/>
    <a:srgbClr val="4FA7D0"/>
    <a:srgbClr val="FFD28A"/>
    <a:srgbClr val="2AA85D"/>
    <a:srgbClr val="ED6613"/>
    <a:srgbClr val="F44275"/>
    <a:srgbClr val="02AF6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038" autoAdjust="0"/>
    <p:restoredTop sz="93817" autoAdjust="0"/>
  </p:normalViewPr>
  <p:slideViewPr>
    <p:cSldViewPr snapToGrid="0">
      <p:cViewPr varScale="1">
        <p:scale>
          <a:sx n="85" d="100"/>
          <a:sy n="85" d="100"/>
        </p:scale>
        <p:origin x="176" y="7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7-12-04T18:41:23.497"/>
    </inkml:context>
    <inkml:brush xml:id="br0">
      <inkml:brushProperty name="width" value="0.05" units="cm"/>
      <inkml:brushProperty name="height" value="0.05" units="cm"/>
      <inkml:brushProperty name="color" value="#ED1C24"/>
    </inkml:brush>
  </inkml:definitions>
  <inkml:traceGroup>
    <inkml:annotationXML>
      <emma:emma xmlns:emma="http://www.w3.org/2003/04/emma" version="1.0">
        <emma:interpretation id="{786D5684-565C-43BB-8443-4CEA9E58C5A3}" emma:medium="tactile" emma:mode="ink">
          <msink:context xmlns:msink="http://schemas.microsoft.com/ink/2010/main" type="writingRegion" rotatedBoundingBox="595,19360 1154,19360 1154,19556 595,19556"/>
        </emma:interpretation>
      </emma:emma>
    </inkml:annotationXML>
    <inkml:traceGroup>
      <inkml:annotationXML>
        <emma:emma xmlns:emma="http://www.w3.org/2003/04/emma" version="1.0">
          <emma:interpretation id="{2FE93F97-6B89-4A74-A0A5-5E40BA6221C7}" emma:medium="tactile" emma:mode="ink">
            <msink:context xmlns:msink="http://schemas.microsoft.com/ink/2010/main" type="paragraph" rotatedBoundingBox="595,19360 1154,19360 1154,19556 595,19556" alignmentLevel="1"/>
          </emma:interpretation>
        </emma:emma>
      </inkml:annotationXML>
      <inkml:traceGroup>
        <inkml:annotationXML>
          <emma:emma xmlns:emma="http://www.w3.org/2003/04/emma" version="1.0">
            <emma:interpretation id="{E00438E3-0E97-454D-B98C-70ED0F805A0C}" emma:medium="tactile" emma:mode="ink">
              <msink:context xmlns:msink="http://schemas.microsoft.com/ink/2010/main" type="line" rotatedBoundingBox="595,19360 1154,19360 1154,19556 595,19556"/>
            </emma:interpretation>
          </emma:emma>
        </inkml:annotationXML>
        <inkml:traceGroup>
          <inkml:annotationXML>
            <emma:emma xmlns:emma="http://www.w3.org/2003/04/emma" version="1.0">
              <emma:interpretation id="{6090DA6F-5E74-46C2-92CE-5CDEC52E84EB}" emma:medium="tactile" emma:mode="ink">
                <msink:context xmlns:msink="http://schemas.microsoft.com/ink/2010/main" type="inkWord" rotatedBoundingBox="1139,19541 1154,19541 1154,19556 1139,19556"/>
              </emma:interpretation>
              <emma:one-of disjunction-type="recognition" id="oneOf0">
                <emma:interpretation id="interp0" emma:lang="en-US" emma:confidence="0">
                  <emma:literal>:</emma:literal>
                </emma:interpretation>
                <emma:interpretation id="interp1" emma:lang="en-US" emma:confidence="0">
                  <emma:literal>: t</emma:literal>
                </emma:interpretation>
                <emma:interpretation id="interp2" emma:lang="en-US" emma:confidence="0">
                  <emma:literal>: +</emma:literal>
                </emma:interpretation>
                <emma:interpretation id="interp3" emma:lang="en-US" emma:confidence="0">
                  <emma:literal>!</emma:literal>
                </emma:interpretation>
                <emma:interpretation id="interp4" emma:lang="en-US" emma:confidence="0">
                  <emma:literal>: !</emma:literal>
                </emma:interpretation>
              </emma:one-of>
            </emma:emma>
          </inkml:annotationXML>
          <inkml:trace contextRef="#ctx0" brushRef="#br0">364 181</inkml:trace>
          <inkml:trace contextRef="#ctx0" brushRef="#br0" timeOffset="-1066">364 181</inkml:trace>
          <inkml:trace contextRef="#ctx0" brushRef="#br0" timeOffset="-6100">1 0</inkml:trace>
          <inkml:trace contextRef="#ctx0" brushRef="#br0" timeOffset="-5499">-180 52</inkml:trace>
        </inkml:traceGroup>
      </inkml:traceGroup>
    </inkml:traceGroup>
  </inkml:traceGroup>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EF848D-BB6A-463E-ADE4-B4C89F66527F}" type="datetimeFigureOut">
              <a:rPr lang="en-US" smtClean="0"/>
              <a:t>7/31/25</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B1B57EC-FDE0-4863-A8CA-C6576D3DAD34}" type="slidenum">
              <a:rPr lang="en-US" smtClean="0"/>
              <a:t>‹#›</a:t>
            </a:fld>
            <a:endParaRPr lang="en-US" dirty="0"/>
          </a:p>
        </p:txBody>
      </p:sp>
    </p:spTree>
    <p:extLst>
      <p:ext uri="{BB962C8B-B14F-4D97-AF65-F5344CB8AC3E}">
        <p14:creationId xmlns:p14="http://schemas.microsoft.com/office/powerpoint/2010/main" val="39016952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edis.ifas.ufl.edu/mg213" TargetMode="External"/><Relationship Id="rId2" Type="http://schemas.openxmlformats.org/officeDocument/2006/relationships/slide" Target="../slides/slide21.xml"/><Relationship Id="rId1" Type="http://schemas.openxmlformats.org/officeDocument/2006/relationships/notesMaster" Target="../notesMasters/notesMaster1.xml"/><Relationship Id="rId5" Type="http://schemas.openxmlformats.org/officeDocument/2006/relationships/hyperlink" Target="http://www.sheppardsoftware.com/nutritionforkids/games/foodgroupsgame.html" TargetMode="External"/><Relationship Id="rId4" Type="http://schemas.openxmlformats.org/officeDocument/2006/relationships/hyperlink" Target="http://www.healthyeating.org/Healthy-Kids/Kids-Games-Activities/My-Plate-Match-Game.aspx"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1</a:t>
            </a:fld>
            <a:endParaRPr lang="en-US" dirty="0"/>
          </a:p>
        </p:txBody>
      </p:sp>
    </p:spTree>
    <p:extLst>
      <p:ext uri="{BB962C8B-B14F-4D97-AF65-F5344CB8AC3E}">
        <p14:creationId xmlns:p14="http://schemas.microsoft.com/office/powerpoint/2010/main" val="1335223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2560" marR="5080" lvl="0" indent="0" algn="l" defTabSz="914400" rtl="0" eaLnBrk="1" fontAlgn="auto" latinLnBrk="0" hangingPunct="1">
              <a:lnSpc>
                <a:spcPct val="100000"/>
              </a:lnSpc>
              <a:spcBef>
                <a:spcPts val="0"/>
              </a:spcBef>
              <a:spcAft>
                <a:spcPts val="0"/>
              </a:spcAft>
              <a:buClrTx/>
              <a:buSzTx/>
              <a:buFontTx/>
              <a:buNone/>
              <a:tabLst/>
              <a:defRPr/>
            </a:pPr>
            <a:endParaRPr lang="en-US" sz="1200" i="1" kern="1200" baseline="0" dirty="0">
              <a:solidFill>
                <a:schemeClr val="tx1"/>
              </a:solidFill>
              <a:effectLst/>
              <a:latin typeface="+mn-lt"/>
              <a:ea typeface="+mn-ea"/>
              <a:cs typeface="+mn-cs"/>
            </a:endParaRPr>
          </a:p>
          <a:p>
            <a:pPr marL="162560" marR="5080" lvl="0" indent="0" algn="l" defTabSz="914400" rtl="0" eaLnBrk="1" fontAlgn="auto" latinLnBrk="0" hangingPunct="1">
              <a:lnSpc>
                <a:spcPct val="100000"/>
              </a:lnSpc>
              <a:spcBef>
                <a:spcPts val="0"/>
              </a:spcBef>
              <a:spcAft>
                <a:spcPts val="0"/>
              </a:spcAft>
              <a:buClrTx/>
              <a:buSzTx/>
              <a:buFontTx/>
              <a:buNone/>
              <a:tabLst/>
              <a:defRPr/>
            </a:pPr>
            <a:endParaRPr lang="en-US" sz="1200" i="1"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11</a:t>
            </a:fld>
            <a:endParaRPr lang="en-US" dirty="0"/>
          </a:p>
        </p:txBody>
      </p:sp>
    </p:spTree>
    <p:extLst>
      <p:ext uri="{BB962C8B-B14F-4D97-AF65-F5344CB8AC3E}">
        <p14:creationId xmlns:p14="http://schemas.microsoft.com/office/powerpoint/2010/main" val="25341167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a:lnSpc>
                <a:spcPct val="100000"/>
              </a:lnSpc>
              <a:buClr>
                <a:schemeClr val="tx2">
                  <a:lumMod val="25000"/>
                  <a:lumOff val="75000"/>
                </a:schemeClr>
              </a:buClr>
              <a:buNone/>
            </a:pPr>
            <a:endParaRPr lang="en-US" b="0" i="1" dirty="0">
              <a:solidFill>
                <a:srgbClr val="21AEE4"/>
              </a:solidFill>
            </a:endParaRPr>
          </a:p>
          <a:p>
            <a:pPr marL="0" lvl="0" indent="0" algn="l">
              <a:lnSpc>
                <a:spcPct val="100000"/>
              </a:lnSpc>
              <a:buClr>
                <a:schemeClr val="tx2">
                  <a:lumMod val="25000"/>
                  <a:lumOff val="75000"/>
                </a:schemeClr>
              </a:buClr>
              <a:buNone/>
            </a:pPr>
            <a:endParaRPr lang="en-US" i="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B1B57EC-FDE0-4863-A8CA-C6576D3DAD34}"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13</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9766290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14</a:t>
            </a:fld>
            <a:endParaRPr lang="en-US" dirty="0"/>
          </a:p>
        </p:txBody>
      </p:sp>
    </p:spTree>
    <p:extLst>
      <p:ext uri="{BB962C8B-B14F-4D97-AF65-F5344CB8AC3E}">
        <p14:creationId xmlns:p14="http://schemas.microsoft.com/office/powerpoint/2010/main" val="16991834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buFont typeface="+mj-lt"/>
              <a:buAutoNum type="arabicPeriod"/>
            </a:pPr>
            <a:endParaRPr lang="en-US" b="1" dirty="0"/>
          </a:p>
        </p:txBody>
      </p:sp>
      <p:sp>
        <p:nvSpPr>
          <p:cNvPr id="4" name="Slide Number Placeholder 3"/>
          <p:cNvSpPr>
            <a:spLocks noGrp="1"/>
          </p:cNvSpPr>
          <p:nvPr>
            <p:ph type="sldNum" sz="quarter" idx="10"/>
          </p:nvPr>
        </p:nvSpPr>
        <p:spPr/>
        <p:txBody>
          <a:bodyPr/>
          <a:lstStyle/>
          <a:p>
            <a:fld id="{4B1B57EC-FDE0-4863-A8CA-C6576D3DAD34}" type="slidenum">
              <a:rPr lang="en-US" smtClean="0"/>
              <a:t>16</a:t>
            </a:fld>
            <a:endParaRPr lang="en-US" dirty="0"/>
          </a:p>
        </p:txBody>
      </p:sp>
    </p:spTree>
    <p:extLst>
      <p:ext uri="{BB962C8B-B14F-4D97-AF65-F5344CB8AC3E}">
        <p14:creationId xmlns:p14="http://schemas.microsoft.com/office/powerpoint/2010/main" val="13913938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new root </a:t>
            </a:r>
            <a:r>
              <a:rPr lang="en-US"/>
              <a:t>word worksheet</a:t>
            </a:r>
          </a:p>
        </p:txBody>
      </p:sp>
      <p:sp>
        <p:nvSpPr>
          <p:cNvPr id="4" name="Slide Number Placeholder 3"/>
          <p:cNvSpPr>
            <a:spLocks noGrp="1"/>
          </p:cNvSpPr>
          <p:nvPr>
            <p:ph type="sldNum" sz="quarter" idx="10"/>
          </p:nvPr>
        </p:nvSpPr>
        <p:spPr/>
        <p:txBody>
          <a:bodyPr/>
          <a:lstStyle/>
          <a:p>
            <a:fld id="{4B1B57EC-FDE0-4863-A8CA-C6576D3DAD34}" type="slidenum">
              <a:rPr lang="en-US" smtClean="0"/>
              <a:t>17</a:t>
            </a:fld>
            <a:endParaRPr lang="en-US" dirty="0"/>
          </a:p>
        </p:txBody>
      </p:sp>
    </p:spTree>
    <p:extLst>
      <p:ext uri="{BB962C8B-B14F-4D97-AF65-F5344CB8AC3E}">
        <p14:creationId xmlns:p14="http://schemas.microsoft.com/office/powerpoint/2010/main" val="24987434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18</a:t>
            </a:fld>
            <a:endParaRPr lang="en-US" dirty="0"/>
          </a:p>
        </p:txBody>
      </p:sp>
    </p:spTree>
    <p:extLst>
      <p:ext uri="{BB962C8B-B14F-4D97-AF65-F5344CB8AC3E}">
        <p14:creationId xmlns:p14="http://schemas.microsoft.com/office/powerpoint/2010/main" val="33110081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19</a:t>
            </a:fld>
            <a:endParaRPr lang="en-US" dirty="0"/>
          </a:p>
        </p:txBody>
      </p:sp>
    </p:spTree>
    <p:extLst>
      <p:ext uri="{BB962C8B-B14F-4D97-AF65-F5344CB8AC3E}">
        <p14:creationId xmlns:p14="http://schemas.microsoft.com/office/powerpoint/2010/main" val="39382995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20</a:t>
            </a:fld>
            <a:endParaRPr lang="en-US" dirty="0"/>
          </a:p>
        </p:txBody>
      </p:sp>
    </p:spTree>
    <p:extLst>
      <p:ext uri="{BB962C8B-B14F-4D97-AF65-F5344CB8AC3E}">
        <p14:creationId xmlns:p14="http://schemas.microsoft.com/office/powerpoint/2010/main" val="27220312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dobe Garamond Pro" pitchFamily="18" charset="0"/>
                <a:ea typeface="Calibri" pitchFamily="34" charset="0"/>
                <a:cs typeface="Times New Roman" pitchFamily="18" charset="0"/>
                <a:hlinkClick r:id="rId3"/>
              </a:rPr>
              <a:t>http://www.eslgamesplus.com/vegetables-vocabulary-esl-interactive-board-game/ </a:t>
            </a:r>
            <a:endParaRPr lang="en-US" dirty="0">
              <a:latin typeface="Adobe Garamond Pro" pitchFamily="18" charset="0"/>
              <a:ea typeface="Calibri" pitchFamily="34" charset="0"/>
              <a:cs typeface="Times New Roman" pitchFamily="18" charset="0"/>
              <a:hlinkClick r:id="rId4"/>
            </a:endParaRPr>
          </a:p>
          <a:p>
            <a:pPr algn="l"/>
            <a:r>
              <a:rPr lang="en-US" dirty="0"/>
              <a:t>This website has</a:t>
            </a:r>
            <a:r>
              <a:rPr lang="en-US" baseline="0" dirty="0"/>
              <a:t> games about grammar and vocabulary that are free to play.</a:t>
            </a:r>
          </a:p>
          <a:p>
            <a:pPr algn="l"/>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dobe Garamond Pro" pitchFamily="18" charset="0"/>
                <a:ea typeface="Calibri" pitchFamily="34" charset="0"/>
                <a:cs typeface="Times New Roman" pitchFamily="18" charset="0"/>
                <a:hlinkClick r:id="rId5"/>
              </a:rPr>
              <a:t>http://gardeningsolutions.ifas.ufl.edu/giam/plants_and_grasses/fruits_vegetables/radishes.html</a:t>
            </a:r>
            <a:endParaRPr kumimoji="0" lang="en-US" b="0" i="0" u="none" strike="noStrike" cap="none" normalizeH="0" baseline="0" dirty="0">
              <a:ln>
                <a:noFill/>
              </a:ln>
              <a:solidFill>
                <a:schemeClr val="tx1"/>
              </a:solidFill>
              <a:effectLst/>
              <a:latin typeface="Adobe Garamond Pro" pitchFamily="18" charset="0"/>
              <a:ea typeface="Calibri" pitchFamily="34" charset="0"/>
              <a:cs typeface="Times New Roman" pitchFamily="18" charset="0"/>
              <a:hlinkClick r:id="rId5"/>
            </a:endParaRPr>
          </a:p>
          <a:p>
            <a:pPr algn="l"/>
            <a:r>
              <a:rPr lang="en-US" dirty="0"/>
              <a:t>IFAS website on how to grow radishes.</a:t>
            </a:r>
          </a:p>
          <a:p>
            <a:pPr algn="l"/>
            <a:endParaRPr lang="en-US" dirty="0"/>
          </a:p>
          <a:p>
            <a:pPr algn="l"/>
            <a:r>
              <a:rPr lang="en-US" dirty="0"/>
              <a:t>https://www.youtube.com/watch?v=7ZSpUM2HRbA</a:t>
            </a:r>
          </a:p>
          <a:p>
            <a:pPr algn="l"/>
            <a:r>
              <a:rPr lang="en-US" dirty="0"/>
              <a:t>YouTube</a:t>
            </a:r>
            <a:r>
              <a:rPr lang="en-US" baseline="0" dirty="0"/>
              <a:t> video by the Produce Guy that talks about how to grow radishes and goes through a recipe</a:t>
            </a:r>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21</a:t>
            </a:fld>
            <a:endParaRPr lang="en-US" dirty="0"/>
          </a:p>
        </p:txBody>
      </p:sp>
    </p:spTree>
    <p:extLst>
      <p:ext uri="{BB962C8B-B14F-4D97-AF65-F5344CB8AC3E}">
        <p14:creationId xmlns:p14="http://schemas.microsoft.com/office/powerpoint/2010/main" val="2876054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2</a:t>
            </a:fld>
            <a:endParaRPr lang="en-US" dirty="0"/>
          </a:p>
        </p:txBody>
      </p:sp>
    </p:spTree>
    <p:extLst>
      <p:ext uri="{BB962C8B-B14F-4D97-AF65-F5344CB8AC3E}">
        <p14:creationId xmlns:p14="http://schemas.microsoft.com/office/powerpoint/2010/main" val="3626195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Different graphic?</a:t>
            </a:r>
          </a:p>
        </p:txBody>
      </p:sp>
      <p:sp>
        <p:nvSpPr>
          <p:cNvPr id="4" name="Slide Number Placeholder 3"/>
          <p:cNvSpPr>
            <a:spLocks noGrp="1"/>
          </p:cNvSpPr>
          <p:nvPr>
            <p:ph type="sldNum" sz="quarter" idx="10"/>
          </p:nvPr>
        </p:nvSpPr>
        <p:spPr/>
        <p:txBody>
          <a:bodyPr/>
          <a:lstStyle/>
          <a:p>
            <a:fld id="{4B1B57EC-FDE0-4863-A8CA-C6576D3DAD34}" type="slidenum">
              <a:rPr lang="en-US" smtClean="0"/>
              <a:t>3</a:t>
            </a:fld>
            <a:endParaRPr lang="en-US" dirty="0"/>
          </a:p>
        </p:txBody>
      </p:sp>
    </p:spTree>
    <p:extLst>
      <p:ext uri="{BB962C8B-B14F-4D97-AF65-F5344CB8AC3E}">
        <p14:creationId xmlns:p14="http://schemas.microsoft.com/office/powerpoint/2010/main" val="8580222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Map will need to be updated. I just snipped it from the old power point.</a:t>
            </a:r>
          </a:p>
        </p:txBody>
      </p:sp>
      <p:sp>
        <p:nvSpPr>
          <p:cNvPr id="4" name="Slide Number Placeholder 3"/>
          <p:cNvSpPr>
            <a:spLocks noGrp="1"/>
          </p:cNvSpPr>
          <p:nvPr>
            <p:ph type="sldNum" sz="quarter" idx="10"/>
          </p:nvPr>
        </p:nvSpPr>
        <p:spPr/>
        <p:txBody>
          <a:bodyPr/>
          <a:lstStyle/>
          <a:p>
            <a:fld id="{4B1B57EC-FDE0-4863-A8CA-C6576D3DAD34}" type="slidenum">
              <a:rPr lang="en-US" smtClean="0"/>
              <a:t>4</a:t>
            </a:fld>
            <a:endParaRPr lang="en-US" dirty="0"/>
          </a:p>
        </p:txBody>
      </p:sp>
    </p:spTree>
    <p:extLst>
      <p:ext uri="{BB962C8B-B14F-4D97-AF65-F5344CB8AC3E}">
        <p14:creationId xmlns:p14="http://schemas.microsoft.com/office/powerpoint/2010/main" val="3520500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2700" marR="41910">
              <a:lnSpc>
                <a:spcPct val="100000"/>
              </a:lnSpc>
            </a:pPr>
            <a:r>
              <a:rPr lang="en-US" dirty="0"/>
              <a:t>Add Rudy</a:t>
            </a:r>
            <a:r>
              <a:rPr lang="en-US" baseline="0" dirty="0"/>
              <a:t> graphics</a:t>
            </a:r>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5</a:t>
            </a:fld>
            <a:endParaRPr lang="en-US" dirty="0"/>
          </a:p>
        </p:txBody>
      </p:sp>
    </p:spTree>
    <p:extLst>
      <p:ext uri="{BB962C8B-B14F-4D97-AF65-F5344CB8AC3E}">
        <p14:creationId xmlns:p14="http://schemas.microsoft.com/office/powerpoint/2010/main" val="9296498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6</a:t>
            </a:fld>
            <a:endParaRPr lang="en-US" dirty="0"/>
          </a:p>
        </p:txBody>
      </p:sp>
    </p:spTree>
    <p:extLst>
      <p:ext uri="{BB962C8B-B14F-4D97-AF65-F5344CB8AC3E}">
        <p14:creationId xmlns:p14="http://schemas.microsoft.com/office/powerpoint/2010/main" val="28633673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Need</a:t>
            </a:r>
            <a:r>
              <a:rPr lang="en-US" baseline="0" dirty="0"/>
              <a:t> a new graphic</a:t>
            </a:r>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7</a:t>
            </a:fld>
            <a:endParaRPr lang="en-US" dirty="0"/>
          </a:p>
        </p:txBody>
      </p:sp>
    </p:spTree>
    <p:extLst>
      <p:ext uri="{BB962C8B-B14F-4D97-AF65-F5344CB8AC3E}">
        <p14:creationId xmlns:p14="http://schemas.microsoft.com/office/powerpoint/2010/main" val="3207453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New </a:t>
            </a:r>
            <a:r>
              <a:rPr lang="en-US" dirty="0" err="1"/>
              <a:t>grapic</a:t>
            </a:r>
            <a:r>
              <a:rPr lang="en-US" dirty="0"/>
              <a:t>?</a:t>
            </a:r>
          </a:p>
        </p:txBody>
      </p:sp>
      <p:sp>
        <p:nvSpPr>
          <p:cNvPr id="4" name="Slide Number Placeholder 3"/>
          <p:cNvSpPr>
            <a:spLocks noGrp="1"/>
          </p:cNvSpPr>
          <p:nvPr>
            <p:ph type="sldNum" sz="quarter" idx="10"/>
          </p:nvPr>
        </p:nvSpPr>
        <p:spPr/>
        <p:txBody>
          <a:bodyPr/>
          <a:lstStyle/>
          <a:p>
            <a:fld id="{4B1B57EC-FDE0-4863-A8CA-C6576D3DAD34}" type="slidenum">
              <a:rPr lang="en-US" smtClean="0"/>
              <a:t>8</a:t>
            </a:fld>
            <a:endParaRPr lang="en-US" dirty="0"/>
          </a:p>
        </p:txBody>
      </p:sp>
    </p:spTree>
    <p:extLst>
      <p:ext uri="{BB962C8B-B14F-4D97-AF65-F5344CB8AC3E}">
        <p14:creationId xmlns:p14="http://schemas.microsoft.com/office/powerpoint/2010/main" val="15915118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fontAlgn="base">
              <a:spcBef>
                <a:spcPct val="0"/>
              </a:spcBef>
              <a:spcAft>
                <a:spcPct val="0"/>
              </a:spcAft>
              <a:buFontTx/>
              <a:buAutoNum type="arabicPeriod"/>
            </a:pPr>
            <a:endParaRPr lang="en-US" sz="1200" dirty="0">
              <a:solidFill>
                <a:srgbClr val="000000"/>
              </a:solidFill>
              <a:latin typeface="Adobe Garamond Pro" pitchFamily="18" charset="0"/>
              <a:cs typeface="Arial" pitchFamily="34" charset="0"/>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10</a:t>
            </a:fld>
            <a:endParaRPr lang="en-US" dirty="0"/>
          </a:p>
        </p:txBody>
      </p:sp>
    </p:spTree>
    <p:extLst>
      <p:ext uri="{BB962C8B-B14F-4D97-AF65-F5344CB8AC3E}">
        <p14:creationId xmlns:p14="http://schemas.microsoft.com/office/powerpoint/2010/main" val="18469168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8.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C81379B-8A28-753F-FF7C-B5B1B6CA6B21}"/>
              </a:ext>
            </a:extLst>
          </p:cNvPr>
          <p:cNvPicPr>
            <a:picLocks noChangeAspect="1"/>
          </p:cNvPicPr>
          <p:nvPr userDrawn="1"/>
        </p:nvPicPr>
        <p:blipFill>
          <a:blip r:embed="rId2"/>
          <a:srcRect/>
          <a:stretch/>
        </p:blipFill>
        <p:spPr>
          <a:xfrm>
            <a:off x="0" y="0"/>
            <a:ext cx="12192000" cy="6858000"/>
          </a:xfrm>
          <a:prstGeom prst="rect">
            <a:avLst/>
          </a:prstGeom>
        </p:spPr>
      </p:pic>
      <p:pic>
        <p:nvPicPr>
          <p:cNvPr id="11" name="Picture 10" descr="A picture containing logo&#10;&#10;Description automatically generated">
            <a:extLst>
              <a:ext uri="{FF2B5EF4-FFF2-40B4-BE49-F238E27FC236}">
                <a16:creationId xmlns:a16="http://schemas.microsoft.com/office/drawing/2014/main" id="{FE10E157-1F6A-BA15-66B7-B6F9E52842D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095564" y="367750"/>
            <a:ext cx="4000871" cy="1718893"/>
          </a:xfrm>
          <a:prstGeom prst="rect">
            <a:avLst/>
          </a:prstGeom>
        </p:spPr>
      </p:pic>
      <p:sp>
        <p:nvSpPr>
          <p:cNvPr id="8" name="Slide Number Placeholder 5">
            <a:extLst>
              <a:ext uri="{FF2B5EF4-FFF2-40B4-BE49-F238E27FC236}">
                <a16:creationId xmlns:a16="http://schemas.microsoft.com/office/drawing/2014/main" id="{B5654D56-0933-3A5C-2746-1AD3C9523173}"/>
              </a:ext>
            </a:extLst>
          </p:cNvPr>
          <p:cNvSpPr>
            <a:spLocks noGrp="1"/>
          </p:cNvSpPr>
          <p:nvPr>
            <p:ph type="sldNum" sz="quarter" idx="12"/>
          </p:nvPr>
        </p:nvSpPr>
        <p:spPr>
          <a:xfrm>
            <a:off x="8839200" y="6165849"/>
            <a:ext cx="2743200" cy="365125"/>
          </a:xfrm>
          <a:prstGeom prst="rect">
            <a:avLst/>
          </a:prstGeom>
        </p:spPr>
        <p:txBody>
          <a:bodyPr/>
          <a:lstStyle>
            <a:lvl1pPr algn="r">
              <a:defRPr sz="1400">
                <a:latin typeface="Arial" panose="020B0604020202020204" pitchFamily="34" charset="0"/>
                <a:cs typeface="Arial" panose="020B0604020202020204" pitchFamily="34" charset="0"/>
              </a:defRPr>
            </a:lvl1pPr>
          </a:lstStyle>
          <a:p>
            <a:fld id="{54349687-2253-0748-8169-5AEF326C3D13}" type="slidenum">
              <a:rPr lang="en-US" smtClean="0"/>
              <a:pPr/>
              <a:t>‹#›</a:t>
            </a:fld>
            <a:endParaRPr lang="en-US" dirty="0"/>
          </a:p>
        </p:txBody>
      </p:sp>
    </p:spTree>
    <p:extLst>
      <p:ext uri="{BB962C8B-B14F-4D97-AF65-F5344CB8AC3E}">
        <p14:creationId xmlns:p14="http://schemas.microsoft.com/office/powerpoint/2010/main" val="37833221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10" name="Picture 9" descr="Background pattern&#10;&#10;Description automatically generated with low confidence">
            <a:extLst>
              <a:ext uri="{FF2B5EF4-FFF2-40B4-BE49-F238E27FC236}">
                <a16:creationId xmlns:a16="http://schemas.microsoft.com/office/drawing/2014/main" id="{E180322E-F516-325E-3D98-F48B4718315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7" name="Title 1">
            <a:extLst>
              <a:ext uri="{FF2B5EF4-FFF2-40B4-BE49-F238E27FC236}">
                <a16:creationId xmlns:a16="http://schemas.microsoft.com/office/drawing/2014/main" id="{548EAD74-4BB0-A778-CF86-2A2D02DF6636}"/>
              </a:ext>
            </a:extLst>
          </p:cNvPr>
          <p:cNvSpPr>
            <a:spLocks noGrp="1"/>
          </p:cNvSpPr>
          <p:nvPr>
            <p:ph type="title"/>
          </p:nvPr>
        </p:nvSpPr>
        <p:spPr>
          <a:xfrm>
            <a:off x="546100" y="327026"/>
            <a:ext cx="11036300" cy="354012"/>
          </a:xfrm>
          <a:prstGeom prst="rect">
            <a:avLst/>
          </a:prstGeom>
        </p:spPr>
        <p:txBody>
          <a:bodyPr lIns="0" tIns="0" rIns="0" bIns="0"/>
          <a:lstStyle>
            <a:lvl1pPr>
              <a:defRPr sz="2400" b="1">
                <a:solidFill>
                  <a:srgbClr val="EA4F53"/>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8" name="Content Placeholder 2">
            <a:extLst>
              <a:ext uri="{FF2B5EF4-FFF2-40B4-BE49-F238E27FC236}">
                <a16:creationId xmlns:a16="http://schemas.microsoft.com/office/drawing/2014/main" id="{95C882F1-0EAD-3CA4-E146-BB365F19AA6C}"/>
              </a:ext>
            </a:extLst>
          </p:cNvPr>
          <p:cNvSpPr>
            <a:spLocks noGrp="1"/>
          </p:cNvSpPr>
          <p:nvPr>
            <p:ph idx="1"/>
          </p:nvPr>
        </p:nvSpPr>
        <p:spPr>
          <a:xfrm>
            <a:off x="546100" y="914400"/>
            <a:ext cx="11036300" cy="5262563"/>
          </a:xfrm>
          <a:prstGeom prst="rect">
            <a:avLst/>
          </a:prstGeom>
        </p:spPr>
        <p:txBody>
          <a:bodyPr lIns="0" tIns="0" rIns="0" bIns="0"/>
          <a:lstStyle>
            <a:lvl1pPr>
              <a:defRPr sz="1800">
                <a:solidFill>
                  <a:schemeClr val="tx1"/>
                </a:solidFill>
                <a:latin typeface="Arial" panose="020B0604020202020204" pitchFamily="34" charset="0"/>
                <a:cs typeface="Arial" panose="020B0604020202020204" pitchFamily="34" charset="0"/>
              </a:defRPr>
            </a:lvl1pPr>
            <a:lvl2pPr>
              <a:defRPr sz="1800">
                <a:solidFill>
                  <a:schemeClr val="tx1"/>
                </a:solidFill>
                <a:latin typeface="Arial" panose="020B0604020202020204" pitchFamily="34" charset="0"/>
                <a:cs typeface="Arial" panose="020B0604020202020204" pitchFamily="34" charset="0"/>
              </a:defRPr>
            </a:lvl2pPr>
            <a:lvl3pPr>
              <a:defRPr sz="1800">
                <a:solidFill>
                  <a:schemeClr val="tx1"/>
                </a:solidFill>
                <a:latin typeface="Arial" panose="020B0604020202020204" pitchFamily="34" charset="0"/>
                <a:cs typeface="Arial" panose="020B0604020202020204" pitchFamily="34" charset="0"/>
              </a:defRPr>
            </a:lvl3pPr>
            <a:lvl4pPr>
              <a:defRPr sz="1800">
                <a:solidFill>
                  <a:schemeClr val="tx1"/>
                </a:solidFill>
                <a:latin typeface="Arial" panose="020B0604020202020204" pitchFamily="34" charset="0"/>
                <a:cs typeface="Arial" panose="020B0604020202020204" pitchFamily="34" charset="0"/>
              </a:defRPr>
            </a:lvl4pPr>
            <a:lvl5pPr>
              <a:defRPr sz="18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descr="A picture containing logo&#10;&#10;Description automatically generated">
            <a:extLst>
              <a:ext uri="{FF2B5EF4-FFF2-40B4-BE49-F238E27FC236}">
                <a16:creationId xmlns:a16="http://schemas.microsoft.com/office/drawing/2014/main" id="{7970CF46-51BD-D8B6-5FB3-3BF43A5A4CD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6100" y="5943600"/>
            <a:ext cx="1357076" cy="583040"/>
          </a:xfrm>
          <a:prstGeom prst="rect">
            <a:avLst/>
          </a:prstGeom>
        </p:spPr>
      </p:pic>
      <p:sp>
        <p:nvSpPr>
          <p:cNvPr id="12" name="Slide Number Placeholder 5">
            <a:extLst>
              <a:ext uri="{FF2B5EF4-FFF2-40B4-BE49-F238E27FC236}">
                <a16:creationId xmlns:a16="http://schemas.microsoft.com/office/drawing/2014/main" id="{DE7E3896-612C-75AF-26EA-ECD8789972E0}"/>
              </a:ext>
            </a:extLst>
          </p:cNvPr>
          <p:cNvSpPr>
            <a:spLocks noGrp="1"/>
          </p:cNvSpPr>
          <p:nvPr>
            <p:ph type="sldNum" sz="quarter" idx="12"/>
          </p:nvPr>
        </p:nvSpPr>
        <p:spPr>
          <a:xfrm>
            <a:off x="8839200" y="6165849"/>
            <a:ext cx="2743200" cy="365125"/>
          </a:xfrm>
          <a:prstGeom prst="rect">
            <a:avLst/>
          </a:prstGeom>
        </p:spPr>
        <p:txBody>
          <a:bodyPr/>
          <a:lstStyle>
            <a:lvl1pPr algn="r">
              <a:defRPr sz="1400">
                <a:latin typeface="Arial" panose="020B0604020202020204" pitchFamily="34" charset="0"/>
                <a:cs typeface="Arial" panose="020B0604020202020204" pitchFamily="34" charset="0"/>
              </a:defRPr>
            </a:lvl1pPr>
          </a:lstStyle>
          <a:p>
            <a:fld id="{54349687-2253-0748-8169-5AEF326C3D13}" type="slidenum">
              <a:rPr lang="en-US" smtClean="0"/>
              <a:pPr/>
              <a:t>‹#›</a:t>
            </a:fld>
            <a:endParaRPr lang="en-US" dirty="0"/>
          </a:p>
        </p:txBody>
      </p:sp>
    </p:spTree>
    <p:extLst>
      <p:ext uri="{BB962C8B-B14F-4D97-AF65-F5344CB8AC3E}">
        <p14:creationId xmlns:p14="http://schemas.microsoft.com/office/powerpoint/2010/main" val="16957699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Comparis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663BA11-F1FE-EE3A-33EF-A75A59811129}"/>
              </a:ext>
            </a:extLst>
          </p:cNvPr>
          <p:cNvPicPr>
            <a:picLocks noChangeAspect="1"/>
          </p:cNvPicPr>
          <p:nvPr userDrawn="1"/>
        </p:nvPicPr>
        <p:blipFill>
          <a:blip r:embed="rId2"/>
          <a:srcRect/>
          <a:stretch/>
        </p:blipFill>
        <p:spPr>
          <a:xfrm>
            <a:off x="0" y="0"/>
            <a:ext cx="12192000" cy="6858000"/>
          </a:xfrm>
          <a:prstGeom prst="rect">
            <a:avLst/>
          </a:prstGeom>
        </p:spPr>
      </p:pic>
      <p:sp>
        <p:nvSpPr>
          <p:cNvPr id="3" name="Title 1">
            <a:extLst>
              <a:ext uri="{FF2B5EF4-FFF2-40B4-BE49-F238E27FC236}">
                <a16:creationId xmlns:a16="http://schemas.microsoft.com/office/drawing/2014/main" id="{6B8AD767-6B25-AA42-05A3-870B0FDBB5BE}"/>
              </a:ext>
            </a:extLst>
          </p:cNvPr>
          <p:cNvSpPr>
            <a:spLocks noGrp="1"/>
          </p:cNvSpPr>
          <p:nvPr>
            <p:ph type="ctrTitle"/>
          </p:nvPr>
        </p:nvSpPr>
        <p:spPr>
          <a:xfrm>
            <a:off x="1836971" y="2976155"/>
            <a:ext cx="8518059" cy="905691"/>
          </a:xfrm>
          <a:prstGeom prst="rect">
            <a:avLst/>
          </a:prstGeom>
        </p:spPr>
        <p:txBody>
          <a:bodyPr anchor="b"/>
          <a:lstStyle>
            <a:lvl1pPr algn="ctr">
              <a:defRPr sz="5400" b="1">
                <a:solidFill>
                  <a:srgbClr val="0C6936"/>
                </a:solidFill>
                <a:latin typeface="Arial" panose="020B0604020202020204" pitchFamily="34" charset="0"/>
                <a:cs typeface="Arial" panose="020B0604020202020204" pitchFamily="34" charset="0"/>
              </a:defRPr>
            </a:lvl1pPr>
          </a:lstStyle>
          <a:p>
            <a:r>
              <a:rPr lang="en-US" dirty="0"/>
              <a:t>Click to edit Master title</a:t>
            </a:r>
          </a:p>
        </p:txBody>
      </p:sp>
      <p:pic>
        <p:nvPicPr>
          <p:cNvPr id="4" name="Picture 3">
            <a:extLst>
              <a:ext uri="{FF2B5EF4-FFF2-40B4-BE49-F238E27FC236}">
                <a16:creationId xmlns:a16="http://schemas.microsoft.com/office/drawing/2014/main" id="{3BA46C43-BA4E-3405-C804-A5E352D2450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46100" y="5943600"/>
            <a:ext cx="1357075" cy="583040"/>
          </a:xfrm>
          <a:prstGeom prst="rect">
            <a:avLst/>
          </a:prstGeom>
        </p:spPr>
      </p:pic>
    </p:spTree>
    <p:extLst>
      <p:ext uri="{BB962C8B-B14F-4D97-AF65-F5344CB8AC3E}">
        <p14:creationId xmlns:p14="http://schemas.microsoft.com/office/powerpoint/2010/main" val="30040835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spTree>
      <p:nvGrpSpPr>
        <p:cNvPr id="1" name=""/>
        <p:cNvGrpSpPr/>
        <p:nvPr/>
      </p:nvGrpSpPr>
      <p:grpSpPr>
        <a:xfrm>
          <a:off x="0" y="0"/>
          <a:ext cx="0" cy="0"/>
          <a:chOff x="0" y="0"/>
          <a:chExt cx="0" cy="0"/>
        </a:xfrm>
      </p:grpSpPr>
      <p:pic>
        <p:nvPicPr>
          <p:cNvPr id="10" name="Picture 9" descr="Background pattern&#10;&#10;Description automatically generated with low confidence">
            <a:extLst>
              <a:ext uri="{FF2B5EF4-FFF2-40B4-BE49-F238E27FC236}">
                <a16:creationId xmlns:a16="http://schemas.microsoft.com/office/drawing/2014/main" id="{E180322E-F516-325E-3D98-F48B4718315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681036"/>
            <a:ext cx="12192000" cy="6176963"/>
          </a:xfrm>
          <a:prstGeom prst="rect">
            <a:avLst/>
          </a:prstGeom>
        </p:spPr>
      </p:pic>
      <p:pic>
        <p:nvPicPr>
          <p:cNvPr id="11" name="Picture 10" descr="A picture containing logo&#10;&#10;Description automatically generated">
            <a:extLst>
              <a:ext uri="{FF2B5EF4-FFF2-40B4-BE49-F238E27FC236}">
                <a16:creationId xmlns:a16="http://schemas.microsoft.com/office/drawing/2014/main" id="{7970CF46-51BD-D8B6-5FB3-3BF43A5A4CD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6100" y="5943600"/>
            <a:ext cx="1357076" cy="583040"/>
          </a:xfrm>
          <a:prstGeom prst="rect">
            <a:avLst/>
          </a:prstGeom>
        </p:spPr>
      </p:pic>
      <p:pic>
        <p:nvPicPr>
          <p:cNvPr id="3" name="Picture 2">
            <a:extLst>
              <a:ext uri="{FF2B5EF4-FFF2-40B4-BE49-F238E27FC236}">
                <a16:creationId xmlns:a16="http://schemas.microsoft.com/office/drawing/2014/main" id="{3A8AF000-76B9-BBD8-2411-EF3C86907F6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0"/>
            <a:ext cx="12192000" cy="765312"/>
          </a:xfrm>
          <a:prstGeom prst="rect">
            <a:avLst/>
          </a:prstGeom>
        </p:spPr>
      </p:pic>
    </p:spTree>
    <p:extLst>
      <p:ext uri="{BB962C8B-B14F-4D97-AF65-F5344CB8AC3E}">
        <p14:creationId xmlns:p14="http://schemas.microsoft.com/office/powerpoint/2010/main" val="39405084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F4B7FD3-CF77-83FB-4C69-19678B941F1C}"/>
              </a:ext>
            </a:extLst>
          </p:cNvPr>
          <p:cNvPicPr>
            <a:picLocks noChangeAspect="1"/>
          </p:cNvPicPr>
          <p:nvPr userDrawn="1"/>
        </p:nvPicPr>
        <p:blipFill>
          <a:blip r:embed="rId2"/>
          <a:srcRect/>
          <a:stretch/>
        </p:blipFill>
        <p:spPr>
          <a:xfrm>
            <a:off x="0" y="0"/>
            <a:ext cx="12192000" cy="6858000"/>
          </a:xfrm>
          <a:prstGeom prst="rect">
            <a:avLst/>
          </a:prstGeom>
        </p:spPr>
      </p:pic>
      <p:sp>
        <p:nvSpPr>
          <p:cNvPr id="6" name="Slide Number Placeholder 5">
            <a:extLst>
              <a:ext uri="{FF2B5EF4-FFF2-40B4-BE49-F238E27FC236}">
                <a16:creationId xmlns:a16="http://schemas.microsoft.com/office/drawing/2014/main" id="{C0ECE71B-7D7A-BB32-CB52-F53AE4363E4B}"/>
              </a:ext>
            </a:extLst>
          </p:cNvPr>
          <p:cNvSpPr>
            <a:spLocks noGrp="1"/>
          </p:cNvSpPr>
          <p:nvPr>
            <p:ph type="sldNum" sz="quarter" idx="12"/>
          </p:nvPr>
        </p:nvSpPr>
        <p:spPr>
          <a:xfrm>
            <a:off x="8839200" y="6165849"/>
            <a:ext cx="2743200" cy="365125"/>
          </a:xfrm>
          <a:prstGeom prst="rect">
            <a:avLst/>
          </a:prstGeom>
        </p:spPr>
        <p:txBody>
          <a:bodyPr/>
          <a:lstStyle>
            <a:lvl1pPr algn="r">
              <a:defRPr sz="1400">
                <a:solidFill>
                  <a:schemeClr val="tx1"/>
                </a:solidFill>
                <a:latin typeface="Arial" panose="020B0604020202020204" pitchFamily="34" charset="0"/>
                <a:cs typeface="Arial" panose="020B0604020202020204" pitchFamily="34" charset="0"/>
              </a:defRPr>
            </a:lvl1pPr>
          </a:lstStyle>
          <a:p>
            <a:fld id="{54349687-2253-0748-8169-5AEF326C3D13}" type="slidenum">
              <a:rPr lang="en-US" smtClean="0"/>
              <a:pPr/>
              <a:t>‹#›</a:t>
            </a:fld>
            <a:endParaRPr lang="en-US" dirty="0"/>
          </a:p>
        </p:txBody>
      </p:sp>
      <p:sp>
        <p:nvSpPr>
          <p:cNvPr id="9" name="Title 1">
            <a:extLst>
              <a:ext uri="{FF2B5EF4-FFF2-40B4-BE49-F238E27FC236}">
                <a16:creationId xmlns:a16="http://schemas.microsoft.com/office/drawing/2014/main" id="{11EC3FD3-3306-2C90-F9BB-BBD58B968DE2}"/>
              </a:ext>
            </a:extLst>
          </p:cNvPr>
          <p:cNvSpPr>
            <a:spLocks noGrp="1"/>
          </p:cNvSpPr>
          <p:nvPr>
            <p:ph type="title"/>
          </p:nvPr>
        </p:nvSpPr>
        <p:spPr>
          <a:xfrm>
            <a:off x="4478214" y="327026"/>
            <a:ext cx="7104185" cy="354012"/>
          </a:xfrm>
          <a:prstGeom prst="rect">
            <a:avLst/>
          </a:prstGeom>
        </p:spPr>
        <p:txBody>
          <a:bodyPr lIns="0" tIns="0" rIns="0" bIns="0"/>
          <a:lstStyle>
            <a:lvl1pPr>
              <a:defRPr sz="2400" b="1">
                <a:solidFill>
                  <a:srgbClr val="EA4F53"/>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0" name="Content Placeholder 2">
            <a:extLst>
              <a:ext uri="{FF2B5EF4-FFF2-40B4-BE49-F238E27FC236}">
                <a16:creationId xmlns:a16="http://schemas.microsoft.com/office/drawing/2014/main" id="{2E3915F2-3061-D2E1-87C6-84168BE484FB}"/>
              </a:ext>
            </a:extLst>
          </p:cNvPr>
          <p:cNvSpPr>
            <a:spLocks noGrp="1"/>
          </p:cNvSpPr>
          <p:nvPr>
            <p:ph idx="1"/>
          </p:nvPr>
        </p:nvSpPr>
        <p:spPr>
          <a:xfrm>
            <a:off x="4478214" y="914400"/>
            <a:ext cx="7104185" cy="5262563"/>
          </a:xfrm>
          <a:prstGeom prst="rect">
            <a:avLst/>
          </a:prstGeom>
        </p:spPr>
        <p:txBody>
          <a:bodyPr lIns="0" tIns="0" rIns="0" bIns="0"/>
          <a:lstStyle>
            <a:lvl1pPr>
              <a:defRPr sz="1800">
                <a:solidFill>
                  <a:schemeClr val="tx1"/>
                </a:solidFill>
                <a:latin typeface="Arial" panose="020B0604020202020204" pitchFamily="34" charset="0"/>
                <a:cs typeface="Arial" panose="020B0604020202020204" pitchFamily="34" charset="0"/>
              </a:defRPr>
            </a:lvl1pPr>
            <a:lvl2pPr>
              <a:defRPr sz="1800">
                <a:solidFill>
                  <a:schemeClr val="tx1"/>
                </a:solidFill>
                <a:latin typeface="Arial" panose="020B0604020202020204" pitchFamily="34" charset="0"/>
                <a:cs typeface="Arial" panose="020B0604020202020204" pitchFamily="34" charset="0"/>
              </a:defRPr>
            </a:lvl2pPr>
            <a:lvl3pPr>
              <a:defRPr sz="1800">
                <a:solidFill>
                  <a:schemeClr val="tx1"/>
                </a:solidFill>
                <a:latin typeface="Arial" panose="020B0604020202020204" pitchFamily="34" charset="0"/>
                <a:cs typeface="Arial" panose="020B0604020202020204" pitchFamily="34" charset="0"/>
              </a:defRPr>
            </a:lvl3pPr>
            <a:lvl4pPr>
              <a:defRPr sz="1800">
                <a:solidFill>
                  <a:schemeClr val="tx1"/>
                </a:solidFill>
                <a:latin typeface="Arial" panose="020B0604020202020204" pitchFamily="34" charset="0"/>
                <a:cs typeface="Arial" panose="020B0604020202020204" pitchFamily="34" charset="0"/>
              </a:defRPr>
            </a:lvl4pPr>
            <a:lvl5pPr>
              <a:defRPr sz="18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 name="Picture 2">
            <a:extLst>
              <a:ext uri="{FF2B5EF4-FFF2-40B4-BE49-F238E27FC236}">
                <a16:creationId xmlns:a16="http://schemas.microsoft.com/office/drawing/2014/main" id="{E6E5804E-9A2B-0048-868A-F225336056C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rot="5400000">
            <a:off x="-1302030" y="1302026"/>
            <a:ext cx="6689039" cy="4084984"/>
          </a:xfrm>
          <a:prstGeom prst="rect">
            <a:avLst/>
          </a:prstGeom>
        </p:spPr>
      </p:pic>
      <p:pic>
        <p:nvPicPr>
          <p:cNvPr id="7" name="Picture 6">
            <a:extLst>
              <a:ext uri="{FF2B5EF4-FFF2-40B4-BE49-F238E27FC236}">
                <a16:creationId xmlns:a16="http://schemas.microsoft.com/office/drawing/2014/main" id="{8C3F370A-DDD2-6FBF-FF64-022FE0850F7E}"/>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546100" y="5943600"/>
            <a:ext cx="1357075" cy="583040"/>
          </a:xfrm>
          <a:prstGeom prst="rect">
            <a:avLst/>
          </a:prstGeom>
        </p:spPr>
      </p:pic>
    </p:spTree>
    <p:extLst>
      <p:ext uri="{BB962C8B-B14F-4D97-AF65-F5344CB8AC3E}">
        <p14:creationId xmlns:p14="http://schemas.microsoft.com/office/powerpoint/2010/main" val="2433783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pic>
        <p:nvPicPr>
          <p:cNvPr id="10" name="Picture 9" descr="Background pattern&#10;&#10;Description automatically generated with low confidence">
            <a:extLst>
              <a:ext uri="{FF2B5EF4-FFF2-40B4-BE49-F238E27FC236}">
                <a16:creationId xmlns:a16="http://schemas.microsoft.com/office/drawing/2014/main" id="{E180322E-F516-325E-3D98-F48B4718315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Rectangle 1">
            <a:extLst>
              <a:ext uri="{FF2B5EF4-FFF2-40B4-BE49-F238E27FC236}">
                <a16:creationId xmlns:a16="http://schemas.microsoft.com/office/drawing/2014/main" id="{2EE40836-0A2A-37A0-B9AE-CCDB72BD97B1}"/>
              </a:ext>
            </a:extLst>
          </p:cNvPr>
          <p:cNvSpPr/>
          <p:nvPr userDrawn="1"/>
        </p:nvSpPr>
        <p:spPr>
          <a:xfrm>
            <a:off x="0" y="6370983"/>
            <a:ext cx="12192000" cy="4870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C9B9E47A-3318-D068-0142-967E26361F98}"/>
              </a:ext>
            </a:extLst>
          </p:cNvPr>
          <p:cNvPicPr>
            <a:picLocks noChangeAspect="1"/>
          </p:cNvPicPr>
          <p:nvPr userDrawn="1"/>
        </p:nvPicPr>
        <p:blipFill>
          <a:blip r:embed="rId3"/>
          <a:stretch>
            <a:fillRect/>
          </a:stretch>
        </p:blipFill>
        <p:spPr>
          <a:xfrm>
            <a:off x="372718" y="5436704"/>
            <a:ext cx="1282148" cy="1282148"/>
          </a:xfrm>
          <a:prstGeom prst="rect">
            <a:avLst/>
          </a:prstGeom>
        </p:spPr>
      </p:pic>
      <p:sp>
        <p:nvSpPr>
          <p:cNvPr id="5" name="TextBox 4">
            <a:extLst>
              <a:ext uri="{FF2B5EF4-FFF2-40B4-BE49-F238E27FC236}">
                <a16:creationId xmlns:a16="http://schemas.microsoft.com/office/drawing/2014/main" id="{D8A33076-115E-D79D-FA29-48117D17E07B}"/>
              </a:ext>
            </a:extLst>
          </p:cNvPr>
          <p:cNvSpPr txBox="1"/>
          <p:nvPr userDrawn="1"/>
        </p:nvSpPr>
        <p:spPr>
          <a:xfrm>
            <a:off x="1966290" y="6429825"/>
            <a:ext cx="8259417" cy="369332"/>
          </a:xfrm>
          <a:prstGeom prst="rect">
            <a:avLst/>
          </a:prstGeom>
          <a:noFill/>
        </p:spPr>
        <p:txBody>
          <a:bodyPr wrap="square" rtlCol="0">
            <a:spAutoFit/>
          </a:bodyPr>
          <a:lstStyle/>
          <a:p>
            <a:pPr algn="ctr"/>
            <a:r>
              <a:rPr lang="en-US" b="1" i="0" dirty="0">
                <a:solidFill>
                  <a:schemeClr val="bg1"/>
                </a:solidFill>
                <a:latin typeface="Arial" panose="020B0604020202020204" pitchFamily="34" charset="0"/>
                <a:cs typeface="Arial" panose="020B0604020202020204" pitchFamily="34" charset="0"/>
              </a:rPr>
              <a:t>Florida Department of Agriculture and Consumer Services</a:t>
            </a:r>
          </a:p>
        </p:txBody>
      </p:sp>
      <p:sp>
        <p:nvSpPr>
          <p:cNvPr id="6" name="TextBox 5">
            <a:extLst>
              <a:ext uri="{FF2B5EF4-FFF2-40B4-BE49-F238E27FC236}">
                <a16:creationId xmlns:a16="http://schemas.microsoft.com/office/drawing/2014/main" id="{0598C845-00D6-E116-C26F-2BE0336903F7}"/>
              </a:ext>
            </a:extLst>
          </p:cNvPr>
          <p:cNvSpPr txBox="1"/>
          <p:nvPr userDrawn="1"/>
        </p:nvSpPr>
        <p:spPr>
          <a:xfrm>
            <a:off x="3531704" y="6015095"/>
            <a:ext cx="5128591" cy="307777"/>
          </a:xfrm>
          <a:prstGeom prst="rect">
            <a:avLst/>
          </a:prstGeom>
          <a:noFill/>
        </p:spPr>
        <p:txBody>
          <a:bodyPr wrap="square" rtlCol="0">
            <a:spAutoFit/>
          </a:bodyPr>
          <a:lstStyle/>
          <a:p>
            <a:pPr algn="ctr"/>
            <a:r>
              <a:rPr lang="en-US" sz="1400" b="0" i="1" dirty="0">
                <a:solidFill>
                  <a:srgbClr val="1B1B1B"/>
                </a:solidFill>
                <a:effectLst/>
                <a:latin typeface="Arial" panose="020B0604020202020204" pitchFamily="34" charset="0"/>
                <a:cs typeface="Arial" panose="020B0604020202020204" pitchFamily="34" charset="0"/>
              </a:rPr>
              <a:t>This institution is an equal opportunity provider.</a:t>
            </a:r>
            <a:endParaRPr lang="en-US" sz="1400" b="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1779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Vertical Title and Text">
    <p:spTree>
      <p:nvGrpSpPr>
        <p:cNvPr id="1" name=""/>
        <p:cNvGrpSpPr/>
        <p:nvPr/>
      </p:nvGrpSpPr>
      <p:grpSpPr>
        <a:xfrm>
          <a:off x="0" y="0"/>
          <a:ext cx="0" cy="0"/>
          <a:chOff x="0" y="0"/>
          <a:chExt cx="0" cy="0"/>
        </a:xfrm>
      </p:grpSpPr>
      <p:sp>
        <p:nvSpPr>
          <p:cNvPr id="7" name="Title 1"/>
          <p:cNvSpPr>
            <a:spLocks noGrp="1"/>
          </p:cNvSpPr>
          <p:nvPr>
            <p:ph type="title"/>
          </p:nvPr>
        </p:nvSpPr>
        <p:spPr>
          <a:xfrm>
            <a:off x="710545" y="382384"/>
            <a:ext cx="3937000" cy="1998865"/>
          </a:xfrm>
        </p:spPr>
        <p:txBody>
          <a:bodyPr>
            <a:normAutofit/>
          </a:bodyPr>
          <a:lstStyle>
            <a:lvl1pPr algn="ctr">
              <a:defRPr sz="3600" b="1">
                <a:solidFill>
                  <a:srgbClr val="0092D2"/>
                </a:solidFill>
                <a:latin typeface="Arial" charset="0"/>
                <a:ea typeface="Arial" charset="0"/>
                <a:cs typeface="Arial" charset="0"/>
              </a:defRPr>
            </a:lvl1pPr>
          </a:lstStyle>
          <a:p>
            <a:r>
              <a:rPr lang="en-US" dirty="0"/>
              <a:t>Click to edit Master title style</a:t>
            </a:r>
          </a:p>
        </p:txBody>
      </p:sp>
      <p:sp>
        <p:nvSpPr>
          <p:cNvPr id="8" name="Content Placeholder 2"/>
          <p:cNvSpPr>
            <a:spLocks noGrp="1"/>
          </p:cNvSpPr>
          <p:nvPr>
            <p:ph sz="half" idx="1"/>
          </p:nvPr>
        </p:nvSpPr>
        <p:spPr>
          <a:xfrm>
            <a:off x="729595" y="2635250"/>
            <a:ext cx="3949700" cy="3619500"/>
          </a:xfrm>
        </p:spPr>
        <p:txBody>
          <a:bodyPr/>
          <a:lstStyle>
            <a:lvl1pPr>
              <a:defRPr>
                <a:solidFill>
                  <a:schemeClr val="tx2"/>
                </a:solidFill>
                <a:latin typeface="Arial" charset="0"/>
                <a:ea typeface="Arial" charset="0"/>
                <a:cs typeface="Arial" charset="0"/>
              </a:defRPr>
            </a:lvl1pPr>
            <a:lvl2pPr>
              <a:defRPr>
                <a:solidFill>
                  <a:schemeClr val="tx2"/>
                </a:solidFill>
                <a:latin typeface="Arial" charset="0"/>
                <a:ea typeface="Arial" charset="0"/>
                <a:cs typeface="Arial" charset="0"/>
              </a:defRPr>
            </a:lvl2pPr>
            <a:lvl3pPr>
              <a:defRPr>
                <a:solidFill>
                  <a:schemeClr val="tx2"/>
                </a:solidFill>
                <a:latin typeface="Arial" charset="0"/>
                <a:ea typeface="Arial" charset="0"/>
                <a:cs typeface="Arial" charset="0"/>
              </a:defRPr>
            </a:lvl3pPr>
            <a:lvl4pPr>
              <a:defRPr>
                <a:solidFill>
                  <a:schemeClr val="tx2"/>
                </a:solidFill>
                <a:latin typeface="Arial" charset="0"/>
                <a:ea typeface="Arial" charset="0"/>
                <a:cs typeface="Arial" charset="0"/>
              </a:defRPr>
            </a:lvl4pPr>
            <a:lvl5pPr>
              <a:defRPr>
                <a:solidFill>
                  <a:schemeClr val="tx2"/>
                </a:solidFill>
                <a:latin typeface="Arial" charset="0"/>
                <a:ea typeface="Arial" charset="0"/>
                <a:cs typeface="Arial"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3"/>
          <p:cNvSpPr>
            <a:spLocks noGrp="1"/>
          </p:cNvSpPr>
          <p:nvPr>
            <p:ph sz="half" idx="2"/>
          </p:nvPr>
        </p:nvSpPr>
        <p:spPr>
          <a:xfrm>
            <a:off x="5125229" y="555624"/>
            <a:ext cx="6322079" cy="5699125"/>
          </a:xfrm>
        </p:spPr>
        <p:txBody>
          <a:bodyPr/>
          <a:lstStyle>
            <a:lvl1pPr>
              <a:defRPr>
                <a:solidFill>
                  <a:srgbClr val="2A1A00"/>
                </a:solidFill>
                <a:latin typeface="Arial" charset="0"/>
                <a:ea typeface="Arial" charset="0"/>
                <a:cs typeface="Arial" charset="0"/>
              </a:defRPr>
            </a:lvl1pPr>
            <a:lvl2pPr>
              <a:defRPr>
                <a:solidFill>
                  <a:srgbClr val="2A1A00"/>
                </a:solidFill>
                <a:latin typeface="Arial" charset="0"/>
                <a:ea typeface="Arial" charset="0"/>
                <a:cs typeface="Arial" charset="0"/>
              </a:defRPr>
            </a:lvl2pPr>
            <a:lvl3pPr>
              <a:defRPr>
                <a:solidFill>
                  <a:srgbClr val="2A1A00"/>
                </a:solidFill>
                <a:latin typeface="Arial" charset="0"/>
                <a:ea typeface="Arial" charset="0"/>
                <a:cs typeface="Arial" charset="0"/>
              </a:defRPr>
            </a:lvl3pPr>
            <a:lvl4pPr>
              <a:defRPr>
                <a:solidFill>
                  <a:srgbClr val="2A1A00"/>
                </a:solidFill>
                <a:latin typeface="Arial" charset="0"/>
                <a:ea typeface="Arial" charset="0"/>
                <a:cs typeface="Arial" charset="0"/>
              </a:defRPr>
            </a:lvl4pPr>
            <a:lvl5pPr>
              <a:defRPr>
                <a:solidFill>
                  <a:srgbClr val="2A1A00"/>
                </a:solidFill>
                <a:latin typeface="Arial" charset="0"/>
                <a:ea typeface="Arial" charset="0"/>
                <a:cs typeface="Arial"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7" r:id="rId4"/>
    <p:sldLayoutId id="2147483666" r:id="rId5"/>
    <p:sldLayoutId id="2147483668" r:id="rId6"/>
    <p:sldLayoutId id="2147483659" r:id="rId7"/>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Avenir Heavy"/>
          <a:ea typeface="+mj-ea"/>
          <a:cs typeface="Avenir Heavy"/>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Avenir Book"/>
          <a:ea typeface="+mn-ea"/>
          <a:cs typeface="Avenir Book"/>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Avenir Book"/>
          <a:ea typeface="+mn-ea"/>
          <a:cs typeface="Avenir Book"/>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Avenir Book"/>
          <a:ea typeface="+mn-ea"/>
          <a:cs typeface="Avenir Book"/>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Avenir Book"/>
          <a:ea typeface="+mn-ea"/>
          <a:cs typeface="Avenir Book"/>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Avenir Book"/>
          <a:ea typeface="+mn-ea"/>
          <a:cs typeface="Avenir Book"/>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customXml" Target="../ink/ink1.xml"/></Relationships>
</file>

<file path=ppt/slides/_rels/slide18.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32.png"/><Relationship Id="rId4" Type="http://schemas.openxmlformats.org/officeDocument/2006/relationships/hyperlink" Target="http://www.freshfromflorida.com/Recipes/"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hyperlink" Target="http://www.freshfromflorida.com/Divisions-Offices/Food-Nutrition-and-Wellness/National-School-Lunch-Program/Farm-to-School/School-Garden-Resources"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7.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4.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19F23E1-951D-93E3-97D9-EFCA2F2A54D8}"/>
              </a:ext>
            </a:extLst>
          </p:cNvPr>
          <p:cNvPicPr>
            <a:picLocks noChangeAspect="1"/>
          </p:cNvPicPr>
          <p:nvPr/>
        </p:nvPicPr>
        <p:blipFill>
          <a:blip r:embed="rId3"/>
          <a:stretch>
            <a:fillRect/>
          </a:stretch>
        </p:blipFill>
        <p:spPr>
          <a:xfrm>
            <a:off x="0" y="0"/>
            <a:ext cx="12192000" cy="6858000"/>
          </a:xfrm>
          <a:prstGeom prst="rect">
            <a:avLst/>
          </a:prstGeom>
        </p:spPr>
      </p:pic>
      <p:sp>
        <p:nvSpPr>
          <p:cNvPr id="8" name="Title 3">
            <a:extLst>
              <a:ext uri="{FF2B5EF4-FFF2-40B4-BE49-F238E27FC236}">
                <a16:creationId xmlns:a16="http://schemas.microsoft.com/office/drawing/2014/main" id="{D94FE44A-5A9F-07E3-FE9A-F674AA21897E}"/>
              </a:ext>
            </a:extLst>
          </p:cNvPr>
          <p:cNvSpPr txBox="1">
            <a:spLocks/>
          </p:cNvSpPr>
          <p:nvPr/>
        </p:nvSpPr>
        <p:spPr>
          <a:xfrm>
            <a:off x="2104292" y="2230516"/>
            <a:ext cx="7983415" cy="130701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5400" b="1" kern="1200" cap="all" spc="200" baseline="0">
                <a:solidFill>
                  <a:srgbClr val="EA4F53"/>
                </a:solidFill>
                <a:latin typeface="Arial" panose="020B0604020202020204" pitchFamily="34" charset="0"/>
                <a:ea typeface="+mj-ea"/>
                <a:cs typeface="Arial" panose="020B0604020202020204" pitchFamily="34" charset="0"/>
              </a:defRPr>
            </a:lvl1pPr>
          </a:lstStyle>
          <a:p>
            <a:r>
              <a:rPr lang="en-US" sz="8000" cap="none" dirty="0">
                <a:solidFill>
                  <a:schemeClr val="accent5"/>
                </a:solidFill>
                <a:latin typeface="Arial Black" panose="020B0604020202020204" pitchFamily="34" charset="0"/>
                <a:cs typeface="Arial Black" panose="020B0604020202020204" pitchFamily="34" charset="0"/>
              </a:rPr>
              <a:t>Radish</a:t>
            </a:r>
          </a:p>
        </p:txBody>
      </p:sp>
    </p:spTree>
    <p:extLst>
      <p:ext uri="{BB962C8B-B14F-4D97-AF65-F5344CB8AC3E}">
        <p14:creationId xmlns:p14="http://schemas.microsoft.com/office/powerpoint/2010/main" val="13545065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0582FC3-A355-90AC-2C0A-14AEE5DD8582}"/>
              </a:ext>
            </a:extLst>
          </p:cNvPr>
          <p:cNvPicPr>
            <a:picLocks noChangeAspect="1"/>
          </p:cNvPicPr>
          <p:nvPr/>
        </p:nvPicPr>
        <p:blipFill>
          <a:blip r:embed="rId3"/>
          <a:stretch>
            <a:fillRect/>
          </a:stretch>
        </p:blipFill>
        <p:spPr>
          <a:xfrm>
            <a:off x="0" y="0"/>
            <a:ext cx="12192000" cy="6858000"/>
          </a:xfrm>
          <a:prstGeom prst="rect">
            <a:avLst/>
          </a:prstGeom>
        </p:spPr>
      </p:pic>
      <p:pic>
        <p:nvPicPr>
          <p:cNvPr id="4" name="Picture 3"/>
          <p:cNvPicPr>
            <a:picLocks noChangeAspect="1"/>
          </p:cNvPicPr>
          <p:nvPr/>
        </p:nvPicPr>
        <p:blipFill>
          <a:blip r:embed="rId4"/>
          <a:stretch>
            <a:fillRect/>
          </a:stretch>
        </p:blipFill>
        <p:spPr>
          <a:xfrm>
            <a:off x="1731513" y="2148560"/>
            <a:ext cx="3867473" cy="3736201"/>
          </a:xfrm>
          <a:prstGeom prst="rect">
            <a:avLst/>
          </a:prstGeom>
        </p:spPr>
      </p:pic>
      <p:pic>
        <p:nvPicPr>
          <p:cNvPr id="5" name="Picture 4"/>
          <p:cNvPicPr>
            <a:picLocks noChangeAspect="1"/>
          </p:cNvPicPr>
          <p:nvPr/>
        </p:nvPicPr>
        <p:blipFill>
          <a:blip r:embed="rId5"/>
          <a:stretch>
            <a:fillRect/>
          </a:stretch>
        </p:blipFill>
        <p:spPr>
          <a:xfrm>
            <a:off x="6593016" y="1383205"/>
            <a:ext cx="5163556" cy="4941090"/>
          </a:xfrm>
          <a:prstGeom prst="rect">
            <a:avLst/>
          </a:prstGeom>
        </p:spPr>
      </p:pic>
      <p:sp>
        <p:nvSpPr>
          <p:cNvPr id="6" name="TextBox 5"/>
          <p:cNvSpPr txBox="1"/>
          <p:nvPr/>
        </p:nvSpPr>
        <p:spPr>
          <a:xfrm>
            <a:off x="1476787" y="1383205"/>
            <a:ext cx="4376924" cy="646331"/>
          </a:xfrm>
          <a:prstGeom prst="rect">
            <a:avLst/>
          </a:prstGeom>
          <a:noFill/>
        </p:spPr>
        <p:txBody>
          <a:bodyPr wrap="square" rtlCol="0">
            <a:spAutoFit/>
          </a:bodyPr>
          <a:lstStyle/>
          <a:p>
            <a:pPr algn="ctr"/>
            <a:r>
              <a:rPr lang="en-US" i="1" dirty="0"/>
              <a:t>Use what you learned! Plot out a garden on the grid with the coordinates below.</a:t>
            </a:r>
          </a:p>
        </p:txBody>
      </p:sp>
      <p:sp>
        <p:nvSpPr>
          <p:cNvPr id="10" name="Title 1">
            <a:extLst>
              <a:ext uri="{FF2B5EF4-FFF2-40B4-BE49-F238E27FC236}">
                <a16:creationId xmlns:a16="http://schemas.microsoft.com/office/drawing/2014/main" id="{C4466240-A704-3FFE-8EBB-C10255D9A407}"/>
              </a:ext>
            </a:extLst>
          </p:cNvPr>
          <p:cNvSpPr txBox="1">
            <a:spLocks/>
          </p:cNvSpPr>
          <p:nvPr/>
        </p:nvSpPr>
        <p:spPr>
          <a:xfrm>
            <a:off x="546100" y="327026"/>
            <a:ext cx="6925853" cy="1056179"/>
          </a:xfrm>
          <a:prstGeom prst="rect">
            <a:avLst/>
          </a:prstGeom>
        </p:spPr>
        <p:txBody>
          <a:bodyPr vert="horz" lIns="91440" tIns="45720" rIns="91440" bIns="45720" rtlCol="0" anchor="t">
            <a:normAutofit fontScale="90000"/>
          </a:bodyPr>
          <a:lst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a:lstStyle>
          <a:p>
            <a:r>
              <a:rPr lang="en-US" sz="2500" dirty="0">
                <a:solidFill>
                  <a:srgbClr val="0070C0"/>
                </a:solidFill>
                <a:latin typeface="Arial Black" pitchFamily="34" charset="0"/>
              </a:rPr>
              <a:t>3-5 Math </a:t>
            </a:r>
            <a:br>
              <a:rPr lang="en-US" sz="4000" dirty="0">
                <a:solidFill>
                  <a:schemeClr val="tx2">
                    <a:lumMod val="50000"/>
                    <a:lumOff val="50000"/>
                  </a:schemeClr>
                </a:solidFill>
                <a:latin typeface="Arial Black" pitchFamily="34" charset="0"/>
              </a:rPr>
            </a:br>
            <a:r>
              <a:rPr lang="en-US" sz="4000" b="1" dirty="0">
                <a:solidFill>
                  <a:srgbClr val="DA3C43"/>
                </a:solidFill>
                <a:latin typeface="Arial" charset="0"/>
                <a:ea typeface="Arial" charset="0"/>
                <a:cs typeface="Arial" charset="0"/>
              </a:rPr>
              <a:t>Plotting Coordinates </a:t>
            </a:r>
          </a:p>
        </p:txBody>
      </p:sp>
    </p:spTree>
    <p:extLst>
      <p:ext uri="{BB962C8B-B14F-4D97-AF65-F5344CB8AC3E}">
        <p14:creationId xmlns:p14="http://schemas.microsoft.com/office/powerpoint/2010/main" val="29642024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11EFB15-147F-EA26-D54C-0AEE2242D9E9}"/>
              </a:ext>
            </a:extLst>
          </p:cNvPr>
          <p:cNvPicPr>
            <a:picLocks noChangeAspect="1"/>
          </p:cNvPicPr>
          <p:nvPr/>
        </p:nvPicPr>
        <p:blipFill>
          <a:blip r:embed="rId3"/>
          <a:stretch>
            <a:fillRect/>
          </a:stretch>
        </p:blipFill>
        <p:spPr>
          <a:xfrm>
            <a:off x="0" y="0"/>
            <a:ext cx="12192000" cy="6858000"/>
          </a:xfrm>
          <a:prstGeom prst="rect">
            <a:avLst/>
          </a:prstGeom>
        </p:spPr>
      </p:pic>
      <p:sp>
        <p:nvSpPr>
          <p:cNvPr id="3" name="TextBox 2"/>
          <p:cNvSpPr txBox="1"/>
          <p:nvPr/>
        </p:nvSpPr>
        <p:spPr>
          <a:xfrm>
            <a:off x="561436" y="1568972"/>
            <a:ext cx="6244683" cy="461665"/>
          </a:xfrm>
          <a:prstGeom prst="rect">
            <a:avLst/>
          </a:prstGeom>
          <a:noFill/>
        </p:spPr>
        <p:txBody>
          <a:bodyPr wrap="square" rtlCol="0">
            <a:spAutoFit/>
          </a:bodyPr>
          <a:lstStyle/>
          <a:p>
            <a:r>
              <a:rPr lang="en-US" sz="2400" i="1" dirty="0">
                <a:solidFill>
                  <a:schemeClr val="accent4">
                    <a:lumMod val="75000"/>
                  </a:schemeClr>
                </a:solidFill>
              </a:rPr>
              <a:t>What is supply and demand?</a:t>
            </a:r>
          </a:p>
        </p:txBody>
      </p:sp>
      <p:sp>
        <p:nvSpPr>
          <p:cNvPr id="5" name="TextBox 4"/>
          <p:cNvSpPr txBox="1"/>
          <p:nvPr/>
        </p:nvSpPr>
        <p:spPr>
          <a:xfrm>
            <a:off x="561436" y="2187662"/>
            <a:ext cx="9967227" cy="3416320"/>
          </a:xfrm>
          <a:prstGeom prst="rect">
            <a:avLst/>
          </a:prstGeom>
          <a:noFill/>
        </p:spPr>
        <p:txBody>
          <a:bodyPr wrap="square" rtlCol="0">
            <a:spAutoFit/>
          </a:bodyPr>
          <a:lstStyle/>
          <a:p>
            <a:r>
              <a:rPr lang="en-US" sz="2400" b="1" dirty="0"/>
              <a:t>Supply</a:t>
            </a:r>
            <a:r>
              <a:rPr lang="en-US" sz="2400" dirty="0"/>
              <a:t> – supply is how much of something is available. When there is a surplus of a product available, its price will drop. As the price drops, people will buy more of that product. For example, if many radishes are harvested this year, the price of radishes will go down.</a:t>
            </a:r>
          </a:p>
          <a:p>
            <a:endParaRPr lang="en-US" sz="2400" dirty="0"/>
          </a:p>
          <a:p>
            <a:r>
              <a:rPr lang="en-US" sz="2400" b="1" dirty="0"/>
              <a:t>Demand</a:t>
            </a:r>
            <a:r>
              <a:rPr lang="en-US" sz="2400" dirty="0"/>
              <a:t> – the desire and willingness to buy a product; it is how much of something people want. The higher the demand, the greater the price. The smaller the demand the lower the price. If a lot of people want to buy radishes, the demand for radishes will rise, increasing the cost.</a:t>
            </a:r>
          </a:p>
        </p:txBody>
      </p:sp>
      <p:sp>
        <p:nvSpPr>
          <p:cNvPr id="6" name="Title 1">
            <a:extLst>
              <a:ext uri="{FF2B5EF4-FFF2-40B4-BE49-F238E27FC236}">
                <a16:creationId xmlns:a16="http://schemas.microsoft.com/office/drawing/2014/main" id="{CF78287C-EFBD-47C2-AA8C-C7001655E0E8}"/>
              </a:ext>
            </a:extLst>
          </p:cNvPr>
          <p:cNvSpPr txBox="1">
            <a:spLocks/>
          </p:cNvSpPr>
          <p:nvPr/>
        </p:nvSpPr>
        <p:spPr>
          <a:xfrm>
            <a:off x="561436" y="467056"/>
            <a:ext cx="5978765" cy="1081607"/>
          </a:xfrm>
          <a:prstGeom prst="rect">
            <a:avLst/>
          </a:prstGeom>
        </p:spPr>
        <p:txBody>
          <a:bodyPr vert="horz" lIns="0" tIns="0" rIns="0" bIns="0" rtlCol="0" anchor="t">
            <a:normAutofit fontScale="97500"/>
          </a:bodyPr>
          <a:lstStyle>
            <a:lvl1pPr algn="l" defTabSz="914400" rtl="0" eaLnBrk="1" latinLnBrk="0" hangingPunct="1">
              <a:lnSpc>
                <a:spcPct val="90000"/>
              </a:lnSpc>
              <a:spcBef>
                <a:spcPct val="0"/>
              </a:spcBef>
              <a:buNone/>
              <a:defRPr sz="2400" b="1" kern="1200" cap="all" spc="200" baseline="0">
                <a:solidFill>
                  <a:srgbClr val="EA4F53"/>
                </a:solidFill>
                <a:latin typeface="Arial" panose="020B0604020202020204" pitchFamily="34" charset="0"/>
                <a:ea typeface="+mj-ea"/>
                <a:cs typeface="Arial" panose="020B0604020202020204" pitchFamily="34" charset="0"/>
              </a:defRPr>
            </a:lvl1pPr>
          </a:lstStyle>
          <a:p>
            <a:r>
              <a:rPr lang="en-US" sz="2500" dirty="0">
                <a:solidFill>
                  <a:srgbClr val="C00000"/>
                </a:solidFill>
                <a:latin typeface="Arial Black" pitchFamily="34" charset="0"/>
              </a:rPr>
              <a:t>3-5 Social studies</a:t>
            </a:r>
            <a:r>
              <a:rPr lang="en-US" sz="2500" dirty="0">
                <a:solidFill>
                  <a:srgbClr val="0070C0"/>
                </a:solidFill>
                <a:latin typeface="Arial Black" pitchFamily="34" charset="0"/>
              </a:rPr>
              <a:t> </a:t>
            </a:r>
            <a:br>
              <a:rPr lang="en-US" sz="4000" dirty="0">
                <a:solidFill>
                  <a:schemeClr val="tx2">
                    <a:lumMod val="50000"/>
                    <a:lumOff val="50000"/>
                  </a:schemeClr>
                </a:solidFill>
                <a:latin typeface="Arial Black" pitchFamily="34" charset="0"/>
              </a:rPr>
            </a:br>
            <a:r>
              <a:rPr lang="en-US" sz="4000" dirty="0">
                <a:solidFill>
                  <a:srgbClr val="DA3C43"/>
                </a:solidFill>
                <a:latin typeface="Arial" charset="0"/>
                <a:ea typeface="Arial" charset="0"/>
                <a:cs typeface="Arial" charset="0"/>
              </a:rPr>
              <a:t>Supply &amp; Demand</a:t>
            </a:r>
          </a:p>
        </p:txBody>
      </p:sp>
      <p:pic>
        <p:nvPicPr>
          <p:cNvPr id="7" name="Picture 6">
            <a:extLst>
              <a:ext uri="{FF2B5EF4-FFF2-40B4-BE49-F238E27FC236}">
                <a16:creationId xmlns:a16="http://schemas.microsoft.com/office/drawing/2014/main" id="{2DA3909B-2154-CC94-0762-F8D3193C3FF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1039"/>
          <a:stretch/>
        </p:blipFill>
        <p:spPr>
          <a:xfrm>
            <a:off x="9864321" y="4312857"/>
            <a:ext cx="2103783" cy="2125649"/>
          </a:xfrm>
          <a:prstGeom prst="rect">
            <a:avLst/>
          </a:prstGeom>
        </p:spPr>
      </p:pic>
    </p:spTree>
    <p:extLst>
      <p:ext uri="{BB962C8B-B14F-4D97-AF65-F5344CB8AC3E}">
        <p14:creationId xmlns:p14="http://schemas.microsoft.com/office/powerpoint/2010/main" val="15986483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A78A360-48B7-8C96-1407-17C43F5689C2}"/>
              </a:ext>
            </a:extLst>
          </p:cNvPr>
          <p:cNvPicPr>
            <a:picLocks noChangeAspect="1"/>
          </p:cNvPicPr>
          <p:nvPr/>
        </p:nvPicPr>
        <p:blipFill>
          <a:blip r:embed="rId2"/>
          <a:stretch>
            <a:fillRect/>
          </a:stretch>
        </p:blipFill>
        <p:spPr>
          <a:xfrm>
            <a:off x="0" y="0"/>
            <a:ext cx="12192000" cy="6858000"/>
          </a:xfrm>
          <a:prstGeom prst="rect">
            <a:avLst/>
          </a:prstGeom>
        </p:spPr>
      </p:pic>
      <p:pic>
        <p:nvPicPr>
          <p:cNvPr id="4" name="Picture 3"/>
          <p:cNvPicPr>
            <a:picLocks noChangeAspect="1"/>
          </p:cNvPicPr>
          <p:nvPr/>
        </p:nvPicPr>
        <p:blipFill>
          <a:blip r:embed="rId3"/>
          <a:srcRect/>
          <a:stretch/>
        </p:blipFill>
        <p:spPr>
          <a:xfrm>
            <a:off x="6434335" y="226265"/>
            <a:ext cx="4949680" cy="6405469"/>
          </a:xfrm>
          <a:prstGeom prst="rect">
            <a:avLst/>
          </a:prstGeom>
          <a:solidFill>
            <a:schemeClr val="bg1"/>
          </a:solidFill>
        </p:spPr>
      </p:pic>
      <p:sp>
        <p:nvSpPr>
          <p:cNvPr id="5" name="TextBox 4"/>
          <p:cNvSpPr txBox="1"/>
          <p:nvPr/>
        </p:nvSpPr>
        <p:spPr>
          <a:xfrm>
            <a:off x="925551" y="1973467"/>
            <a:ext cx="4125952" cy="523220"/>
          </a:xfrm>
          <a:prstGeom prst="rect">
            <a:avLst/>
          </a:prstGeom>
          <a:noFill/>
        </p:spPr>
        <p:txBody>
          <a:bodyPr wrap="square" rtlCol="0">
            <a:spAutoFit/>
          </a:bodyPr>
          <a:lstStyle/>
          <a:p>
            <a:pPr algn="ctr"/>
            <a:r>
              <a:rPr lang="en-US" sz="2800" dirty="0">
                <a:solidFill>
                  <a:srgbClr val="DA3C43"/>
                </a:solidFill>
              </a:rPr>
              <a:t>Apply what you learned!</a:t>
            </a:r>
          </a:p>
        </p:txBody>
      </p:sp>
      <p:sp>
        <p:nvSpPr>
          <p:cNvPr id="6" name="TextBox 5"/>
          <p:cNvSpPr txBox="1"/>
          <p:nvPr/>
        </p:nvSpPr>
        <p:spPr>
          <a:xfrm>
            <a:off x="925551" y="3066585"/>
            <a:ext cx="4390363" cy="1815882"/>
          </a:xfrm>
          <a:prstGeom prst="rect">
            <a:avLst/>
          </a:prstGeom>
          <a:noFill/>
        </p:spPr>
        <p:txBody>
          <a:bodyPr wrap="square" rtlCol="0">
            <a:spAutoFit/>
          </a:bodyPr>
          <a:lstStyle/>
          <a:p>
            <a:pPr algn="ctr"/>
            <a:r>
              <a:rPr lang="en-US" sz="2800" dirty="0"/>
              <a:t>Circle </a:t>
            </a:r>
            <a:r>
              <a:rPr lang="en-US" sz="2800" dirty="0">
                <a:solidFill>
                  <a:schemeClr val="accent4">
                    <a:lumMod val="75000"/>
                  </a:schemeClr>
                </a:solidFill>
              </a:rPr>
              <a:t>INCREASE</a:t>
            </a:r>
            <a:r>
              <a:rPr lang="en-US" sz="2800" dirty="0"/>
              <a:t> or </a:t>
            </a:r>
            <a:r>
              <a:rPr lang="en-US" sz="2800" dirty="0">
                <a:solidFill>
                  <a:schemeClr val="accent4">
                    <a:lumMod val="75000"/>
                  </a:schemeClr>
                </a:solidFill>
              </a:rPr>
              <a:t>DECREASE</a:t>
            </a:r>
            <a:r>
              <a:rPr lang="en-US" sz="2800" dirty="0"/>
              <a:t> to answer the supply and demand question.</a:t>
            </a:r>
          </a:p>
        </p:txBody>
      </p:sp>
      <p:sp>
        <p:nvSpPr>
          <p:cNvPr id="9" name="Title 1">
            <a:extLst>
              <a:ext uri="{FF2B5EF4-FFF2-40B4-BE49-F238E27FC236}">
                <a16:creationId xmlns:a16="http://schemas.microsoft.com/office/drawing/2014/main" id="{394C656A-CDA8-4098-7D80-B0C2CA7F12AD}"/>
              </a:ext>
            </a:extLst>
          </p:cNvPr>
          <p:cNvSpPr txBox="1">
            <a:spLocks/>
          </p:cNvSpPr>
          <p:nvPr/>
        </p:nvSpPr>
        <p:spPr>
          <a:xfrm>
            <a:off x="561436" y="467056"/>
            <a:ext cx="5978765" cy="1081607"/>
          </a:xfrm>
          <a:prstGeom prst="rect">
            <a:avLst/>
          </a:prstGeom>
        </p:spPr>
        <p:txBody>
          <a:bodyPr vert="horz" lIns="0" tIns="0" rIns="0" bIns="0" rtlCol="0" anchor="t">
            <a:normAutofit fontScale="97500"/>
          </a:bodyPr>
          <a:lstStyle>
            <a:lvl1pPr algn="l" defTabSz="914400" rtl="0" eaLnBrk="1" latinLnBrk="0" hangingPunct="1">
              <a:lnSpc>
                <a:spcPct val="90000"/>
              </a:lnSpc>
              <a:spcBef>
                <a:spcPct val="0"/>
              </a:spcBef>
              <a:buNone/>
              <a:defRPr sz="2400" b="1" kern="1200" cap="all" spc="200" baseline="0">
                <a:solidFill>
                  <a:srgbClr val="EA4F53"/>
                </a:solidFill>
                <a:latin typeface="Arial" panose="020B0604020202020204" pitchFamily="34" charset="0"/>
                <a:ea typeface="+mj-ea"/>
                <a:cs typeface="Arial" panose="020B0604020202020204" pitchFamily="34" charset="0"/>
              </a:defRPr>
            </a:lvl1pPr>
          </a:lstStyle>
          <a:p>
            <a:r>
              <a:rPr lang="en-US" sz="2500" dirty="0">
                <a:solidFill>
                  <a:srgbClr val="C00000"/>
                </a:solidFill>
                <a:latin typeface="Arial Black" pitchFamily="34" charset="0"/>
              </a:rPr>
              <a:t>3-5 Social studies</a:t>
            </a:r>
            <a:r>
              <a:rPr lang="en-US" sz="2500" dirty="0">
                <a:solidFill>
                  <a:srgbClr val="0070C0"/>
                </a:solidFill>
                <a:latin typeface="Arial Black" pitchFamily="34" charset="0"/>
              </a:rPr>
              <a:t> </a:t>
            </a:r>
            <a:br>
              <a:rPr lang="en-US" sz="4000" dirty="0">
                <a:solidFill>
                  <a:schemeClr val="tx2">
                    <a:lumMod val="50000"/>
                    <a:lumOff val="50000"/>
                  </a:schemeClr>
                </a:solidFill>
                <a:latin typeface="Arial Black" pitchFamily="34" charset="0"/>
              </a:rPr>
            </a:br>
            <a:r>
              <a:rPr lang="en-US" sz="4000" dirty="0">
                <a:solidFill>
                  <a:srgbClr val="DA3C43"/>
                </a:solidFill>
                <a:latin typeface="Arial" charset="0"/>
                <a:ea typeface="Arial" charset="0"/>
                <a:cs typeface="Arial" charset="0"/>
              </a:rPr>
              <a:t>Supply &amp; Demand</a:t>
            </a:r>
          </a:p>
        </p:txBody>
      </p:sp>
    </p:spTree>
    <p:extLst>
      <p:ext uri="{BB962C8B-B14F-4D97-AF65-F5344CB8AC3E}">
        <p14:creationId xmlns:p14="http://schemas.microsoft.com/office/powerpoint/2010/main" val="42533397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3792EC1-0D65-68F4-29D1-178416E2D742}"/>
              </a:ext>
            </a:extLst>
          </p:cNvPr>
          <p:cNvPicPr>
            <a:picLocks noChangeAspect="1"/>
          </p:cNvPicPr>
          <p:nvPr/>
        </p:nvPicPr>
        <p:blipFill>
          <a:blip r:embed="rId3"/>
          <a:stretch>
            <a:fillRect/>
          </a:stretch>
        </p:blipFill>
        <p:spPr>
          <a:xfrm>
            <a:off x="0" y="0"/>
            <a:ext cx="12192000" cy="6858000"/>
          </a:xfrm>
          <a:prstGeom prst="rect">
            <a:avLst/>
          </a:prstGeom>
        </p:spPr>
      </p:pic>
      <p:sp>
        <p:nvSpPr>
          <p:cNvPr id="9" name="TextBox 8"/>
          <p:cNvSpPr txBox="1"/>
          <p:nvPr/>
        </p:nvSpPr>
        <p:spPr>
          <a:xfrm>
            <a:off x="954796" y="1484766"/>
            <a:ext cx="9924585" cy="3046988"/>
          </a:xfrm>
          <a:prstGeom prst="rect">
            <a:avLst/>
          </a:prstGeom>
          <a:noFill/>
        </p:spPr>
        <p:txBody>
          <a:bodyPr wrap="square" rtlCol="0">
            <a:spAutoFit/>
          </a:bodyPr>
          <a:lstStyle/>
          <a:p>
            <a:r>
              <a:rPr lang="en-US" sz="2400" dirty="0"/>
              <a:t>Soil contains the minerals and nutrients that allow your plants to grow strong and healthy. Plants absorb these nutrients in the soil through their roots.  </a:t>
            </a:r>
          </a:p>
          <a:p>
            <a:endParaRPr lang="en-US" sz="2400" dirty="0"/>
          </a:p>
          <a:p>
            <a:pPr marL="342900" indent="-342900">
              <a:buClr>
                <a:srgbClr val="DA3C43"/>
              </a:buClr>
              <a:buFont typeface="Arial" panose="020B0604020202020204" pitchFamily="34" charset="0"/>
              <a:buChar char="•"/>
            </a:pPr>
            <a:r>
              <a:rPr lang="en-US" sz="2400" dirty="0"/>
              <a:t>Radishes are a type of root vegetable.  </a:t>
            </a:r>
          </a:p>
          <a:p>
            <a:pPr marL="342900" indent="-342900">
              <a:buClr>
                <a:srgbClr val="DA3C43"/>
              </a:buClr>
              <a:buFont typeface="Arial" panose="020B0604020202020204" pitchFamily="34" charset="0"/>
              <a:buChar char="•"/>
            </a:pPr>
            <a:r>
              <a:rPr lang="en-US" sz="2400" dirty="0"/>
              <a:t>Soil is made up of 5 layers:  Humus, Topsoil, Subsoil, Substratum, and Bedrock</a:t>
            </a:r>
          </a:p>
          <a:p>
            <a:pPr marL="342900" indent="-342900">
              <a:buClr>
                <a:srgbClr val="DA3C43"/>
              </a:buClr>
              <a:buFont typeface="Arial" panose="020B0604020202020204" pitchFamily="34" charset="0"/>
              <a:buChar char="•"/>
            </a:pPr>
            <a:r>
              <a:rPr lang="en-US" sz="2400" dirty="0"/>
              <a:t>Radishes grow in the topsoil layer</a:t>
            </a:r>
          </a:p>
        </p:txBody>
      </p:sp>
      <p:sp>
        <p:nvSpPr>
          <p:cNvPr id="4" name="Title 1">
            <a:extLst>
              <a:ext uri="{FF2B5EF4-FFF2-40B4-BE49-F238E27FC236}">
                <a16:creationId xmlns:a16="http://schemas.microsoft.com/office/drawing/2014/main" id="{D2A0311D-CAEE-B8DF-48D4-2E2D25E29859}"/>
              </a:ext>
            </a:extLst>
          </p:cNvPr>
          <p:cNvSpPr txBox="1">
            <a:spLocks/>
          </p:cNvSpPr>
          <p:nvPr/>
        </p:nvSpPr>
        <p:spPr>
          <a:xfrm>
            <a:off x="279565" y="261727"/>
            <a:ext cx="3443349" cy="565726"/>
          </a:xfrm>
          <a:prstGeom prst="rect">
            <a:avLst/>
          </a:prstGeom>
        </p:spPr>
        <p:txBody>
          <a:bodyPr vert="horz" lIns="91440" tIns="45720" rIns="91440" bIns="45720" rtlCol="0" anchor="t">
            <a:normAutofit/>
          </a:bodyPr>
          <a:lstStyle/>
          <a:p>
            <a:pPr lvl="0" defTabSz="914400">
              <a:lnSpc>
                <a:spcPct val="90000"/>
              </a:lnSpc>
              <a:spcBef>
                <a:spcPct val="0"/>
              </a:spcBef>
              <a:defRPr/>
            </a:pPr>
            <a:r>
              <a:rPr lang="en-US" sz="2400" b="1" dirty="0">
                <a:solidFill>
                  <a:srgbClr val="008F00"/>
                </a:solidFill>
                <a:latin typeface="Arial Black" panose="020B0A04020102020204" pitchFamily="34" charset="0"/>
              </a:rPr>
              <a:t>3-5 SCIENCE</a:t>
            </a:r>
          </a:p>
        </p:txBody>
      </p:sp>
      <p:sp>
        <p:nvSpPr>
          <p:cNvPr id="5" name="Rectangle 4">
            <a:extLst>
              <a:ext uri="{FF2B5EF4-FFF2-40B4-BE49-F238E27FC236}">
                <a16:creationId xmlns:a16="http://schemas.microsoft.com/office/drawing/2014/main" id="{756D90CD-C545-F4AE-1B59-1877B3A2130B}"/>
              </a:ext>
            </a:extLst>
          </p:cNvPr>
          <p:cNvSpPr/>
          <p:nvPr/>
        </p:nvSpPr>
        <p:spPr>
          <a:xfrm>
            <a:off x="279565" y="639632"/>
            <a:ext cx="8851372" cy="590931"/>
          </a:xfrm>
          <a:prstGeom prst="rect">
            <a:avLst/>
          </a:prstGeom>
        </p:spPr>
        <p:txBody>
          <a:bodyPr wrap="square">
            <a:spAutoFit/>
          </a:bodyPr>
          <a:lstStyle/>
          <a:p>
            <a:pPr lvl="0" defTabSz="914400">
              <a:lnSpc>
                <a:spcPct val="90000"/>
              </a:lnSpc>
              <a:spcBef>
                <a:spcPct val="0"/>
              </a:spcBef>
              <a:defRPr/>
            </a:pPr>
            <a:r>
              <a:rPr lang="en-US" sz="3600" b="1" dirty="0">
                <a:solidFill>
                  <a:srgbClr val="DA3C43"/>
                </a:solidFill>
                <a:latin typeface="Arial" charset="0"/>
                <a:ea typeface="Arial" charset="0"/>
                <a:cs typeface="Arial" charset="0"/>
              </a:rPr>
              <a:t>WHY IS SOIL SO IMPORTANT?</a:t>
            </a:r>
          </a:p>
        </p:txBody>
      </p:sp>
      <p:pic>
        <p:nvPicPr>
          <p:cNvPr id="8" name="Picture 7">
            <a:extLst>
              <a:ext uri="{FF2B5EF4-FFF2-40B4-BE49-F238E27FC236}">
                <a16:creationId xmlns:a16="http://schemas.microsoft.com/office/drawing/2014/main" id="{D3E23241-E03F-F007-BBD0-DF42AB1634E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0" y="4651855"/>
            <a:ext cx="12192001" cy="2206146"/>
          </a:xfrm>
          <a:prstGeom prst="rect">
            <a:avLst/>
          </a:prstGeom>
        </p:spPr>
      </p:pic>
    </p:spTree>
    <p:extLst>
      <p:ext uri="{BB962C8B-B14F-4D97-AF65-F5344CB8AC3E}">
        <p14:creationId xmlns:p14="http://schemas.microsoft.com/office/powerpoint/2010/main" val="15453664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59C5C03-60D3-C6E9-4122-131C1487D40C}"/>
              </a:ext>
            </a:extLst>
          </p:cNvPr>
          <p:cNvPicPr>
            <a:picLocks noChangeAspect="1"/>
          </p:cNvPicPr>
          <p:nvPr/>
        </p:nvPicPr>
        <p:blipFill>
          <a:blip r:embed="rId3"/>
          <a:stretch>
            <a:fillRect/>
          </a:stretch>
        </p:blipFill>
        <p:spPr>
          <a:xfrm>
            <a:off x="0" y="0"/>
            <a:ext cx="12192000" cy="6858000"/>
          </a:xfrm>
          <a:prstGeom prst="rect">
            <a:avLst/>
          </a:prstGeom>
        </p:spPr>
      </p:pic>
      <p:sp>
        <p:nvSpPr>
          <p:cNvPr id="3" name="TextBox 2"/>
          <p:cNvSpPr txBox="1"/>
          <p:nvPr/>
        </p:nvSpPr>
        <p:spPr>
          <a:xfrm>
            <a:off x="644912" y="1536174"/>
            <a:ext cx="10902175" cy="3785652"/>
          </a:xfrm>
          <a:prstGeom prst="rect">
            <a:avLst/>
          </a:prstGeom>
          <a:noFill/>
        </p:spPr>
        <p:txBody>
          <a:bodyPr wrap="square" rtlCol="0">
            <a:spAutoFit/>
          </a:bodyPr>
          <a:lstStyle/>
          <a:p>
            <a:r>
              <a:rPr lang="en-US" sz="2000" b="1" dirty="0">
                <a:solidFill>
                  <a:srgbClr val="DA3C43"/>
                </a:solidFill>
              </a:rPr>
              <a:t>HUMUS LAYER </a:t>
            </a:r>
            <a:r>
              <a:rPr lang="en-US" sz="2000" dirty="0"/>
              <a:t>– topmost layer of soil. It is dark brown in color and made up of decayed plant and animal matter. It contains nutrients that plants need to be healthy.</a:t>
            </a:r>
          </a:p>
          <a:p>
            <a:endParaRPr lang="en-US" sz="2000" dirty="0"/>
          </a:p>
          <a:p>
            <a:r>
              <a:rPr lang="en-US" sz="2000" b="1" dirty="0">
                <a:solidFill>
                  <a:srgbClr val="DA3C43"/>
                </a:solidFill>
              </a:rPr>
              <a:t>TOPSOIL</a:t>
            </a:r>
            <a:r>
              <a:rPr lang="en-US" sz="2000" dirty="0"/>
              <a:t> – this is approximately the top 2-8 inches of soil. It has a very high concentration of organic matter and is dark in color. You might find beetles, dead leaves and worms in this layer.</a:t>
            </a:r>
          </a:p>
          <a:p>
            <a:endParaRPr lang="en-US" sz="2000" dirty="0"/>
          </a:p>
          <a:p>
            <a:r>
              <a:rPr lang="en-US" sz="2000" b="1" dirty="0">
                <a:solidFill>
                  <a:srgbClr val="DA3C43"/>
                </a:solidFill>
              </a:rPr>
              <a:t>SUBSOIL</a:t>
            </a:r>
            <a:r>
              <a:rPr lang="en-US" sz="2000" dirty="0"/>
              <a:t> – this layer is made up of a mixture of small particles such as sand, silt and clay. It is light in color. You could find some roots and even snakes in this layer.</a:t>
            </a:r>
          </a:p>
          <a:p>
            <a:endParaRPr lang="en-US" sz="2000" dirty="0"/>
          </a:p>
          <a:p>
            <a:r>
              <a:rPr lang="en-US" sz="2000" b="1" dirty="0">
                <a:solidFill>
                  <a:srgbClr val="DA3C43"/>
                </a:solidFill>
              </a:rPr>
              <a:t>SUBSTRATUM</a:t>
            </a:r>
            <a:r>
              <a:rPr lang="en-US" sz="2000" dirty="0"/>
              <a:t> – this layer contains medium sized rocks and is very light in color.</a:t>
            </a:r>
          </a:p>
          <a:p>
            <a:endParaRPr lang="en-US" sz="2000" dirty="0"/>
          </a:p>
          <a:p>
            <a:r>
              <a:rPr lang="en-US" sz="2000" b="1" dirty="0">
                <a:solidFill>
                  <a:srgbClr val="DA3C43"/>
                </a:solidFill>
              </a:rPr>
              <a:t>BEDROCK</a:t>
            </a:r>
            <a:r>
              <a:rPr lang="en-US" sz="2000" dirty="0"/>
              <a:t> – this layer is made up of solid hard rock. It is the deepest layer within the soil.</a:t>
            </a:r>
          </a:p>
        </p:txBody>
      </p:sp>
      <p:sp>
        <p:nvSpPr>
          <p:cNvPr id="6" name="Title 1">
            <a:extLst>
              <a:ext uri="{FF2B5EF4-FFF2-40B4-BE49-F238E27FC236}">
                <a16:creationId xmlns:a16="http://schemas.microsoft.com/office/drawing/2014/main" id="{FFB23D19-B629-A7DD-19E6-6CECED5B1685}"/>
              </a:ext>
            </a:extLst>
          </p:cNvPr>
          <p:cNvSpPr txBox="1">
            <a:spLocks/>
          </p:cNvSpPr>
          <p:nvPr/>
        </p:nvSpPr>
        <p:spPr>
          <a:xfrm>
            <a:off x="279565" y="261727"/>
            <a:ext cx="3443349" cy="565726"/>
          </a:xfrm>
          <a:prstGeom prst="rect">
            <a:avLst/>
          </a:prstGeom>
        </p:spPr>
        <p:txBody>
          <a:bodyPr vert="horz" lIns="91440" tIns="45720" rIns="91440" bIns="45720" rtlCol="0" anchor="t">
            <a:normAutofit/>
          </a:bodyPr>
          <a:lstStyle/>
          <a:p>
            <a:pPr lvl="0" defTabSz="914400">
              <a:lnSpc>
                <a:spcPct val="90000"/>
              </a:lnSpc>
              <a:spcBef>
                <a:spcPct val="0"/>
              </a:spcBef>
              <a:defRPr/>
            </a:pPr>
            <a:r>
              <a:rPr lang="en-US" sz="2400" b="1" dirty="0">
                <a:solidFill>
                  <a:srgbClr val="008F00"/>
                </a:solidFill>
                <a:latin typeface="Arial Black" panose="020B0A04020102020204" pitchFamily="34" charset="0"/>
              </a:rPr>
              <a:t>3-5 SCIENCE</a:t>
            </a:r>
          </a:p>
        </p:txBody>
      </p:sp>
      <p:sp>
        <p:nvSpPr>
          <p:cNvPr id="7" name="Rectangle 6">
            <a:extLst>
              <a:ext uri="{FF2B5EF4-FFF2-40B4-BE49-F238E27FC236}">
                <a16:creationId xmlns:a16="http://schemas.microsoft.com/office/drawing/2014/main" id="{92A7E030-1C55-5941-7970-083C9C523C55}"/>
              </a:ext>
            </a:extLst>
          </p:cNvPr>
          <p:cNvSpPr/>
          <p:nvPr/>
        </p:nvSpPr>
        <p:spPr>
          <a:xfrm>
            <a:off x="279565" y="639632"/>
            <a:ext cx="5152406" cy="590931"/>
          </a:xfrm>
          <a:prstGeom prst="rect">
            <a:avLst/>
          </a:prstGeom>
        </p:spPr>
        <p:txBody>
          <a:bodyPr wrap="square">
            <a:spAutoFit/>
          </a:bodyPr>
          <a:lstStyle/>
          <a:p>
            <a:pPr lvl="0" defTabSz="914400">
              <a:lnSpc>
                <a:spcPct val="90000"/>
              </a:lnSpc>
              <a:spcBef>
                <a:spcPct val="0"/>
              </a:spcBef>
              <a:defRPr/>
            </a:pPr>
            <a:r>
              <a:rPr lang="en-US" sz="3600" b="1" dirty="0">
                <a:solidFill>
                  <a:srgbClr val="DA3C43"/>
                </a:solidFill>
                <a:latin typeface="Arial" charset="0"/>
                <a:ea typeface="Arial" charset="0"/>
                <a:cs typeface="Arial" charset="0"/>
              </a:rPr>
              <a:t>SOIL LAYERS</a:t>
            </a:r>
          </a:p>
        </p:txBody>
      </p:sp>
    </p:spTree>
    <p:extLst>
      <p:ext uri="{BB962C8B-B14F-4D97-AF65-F5344CB8AC3E}">
        <p14:creationId xmlns:p14="http://schemas.microsoft.com/office/powerpoint/2010/main" val="41532429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7BF13A6-B1F4-20B9-C91A-924FB1BBB447}"/>
              </a:ext>
            </a:extLst>
          </p:cNvPr>
          <p:cNvPicPr>
            <a:picLocks noChangeAspect="1"/>
          </p:cNvPicPr>
          <p:nvPr/>
        </p:nvPicPr>
        <p:blipFill>
          <a:blip r:embed="rId2"/>
          <a:stretch>
            <a:fillRect/>
          </a:stretch>
        </p:blipFill>
        <p:spPr>
          <a:xfrm>
            <a:off x="0" y="0"/>
            <a:ext cx="12192000" cy="6858000"/>
          </a:xfrm>
          <a:prstGeom prst="rect">
            <a:avLst/>
          </a:prstGeom>
        </p:spPr>
      </p:pic>
      <p:grpSp>
        <p:nvGrpSpPr>
          <p:cNvPr id="26" name="Group 25">
            <a:extLst>
              <a:ext uri="{FF2B5EF4-FFF2-40B4-BE49-F238E27FC236}">
                <a16:creationId xmlns:a16="http://schemas.microsoft.com/office/drawing/2014/main" id="{4CA5052B-9443-708A-5BDA-F85FFFE31481}"/>
              </a:ext>
            </a:extLst>
          </p:cNvPr>
          <p:cNvGrpSpPr/>
          <p:nvPr/>
        </p:nvGrpSpPr>
        <p:grpSpPr>
          <a:xfrm>
            <a:off x="2385714" y="544590"/>
            <a:ext cx="7420571" cy="6023167"/>
            <a:chOff x="5184576" y="1272473"/>
            <a:chExt cx="5724743" cy="4646689"/>
          </a:xfrm>
        </p:grpSpPr>
        <p:pic>
          <p:nvPicPr>
            <p:cNvPr id="3" name="Picture 2"/>
            <p:cNvPicPr>
              <a:picLocks noChangeAspect="1"/>
            </p:cNvPicPr>
            <p:nvPr/>
          </p:nvPicPr>
          <p:blipFill>
            <a:blip r:embed="rId3"/>
            <a:stretch>
              <a:fillRect/>
            </a:stretch>
          </p:blipFill>
          <p:spPr>
            <a:xfrm>
              <a:off x="7853769" y="1272473"/>
              <a:ext cx="3055550" cy="4646689"/>
            </a:xfrm>
            <a:prstGeom prst="rect">
              <a:avLst/>
            </a:prstGeom>
          </p:spPr>
        </p:pic>
        <p:cxnSp>
          <p:nvCxnSpPr>
            <p:cNvPr id="5" name="Straight Arrow Connector 4"/>
            <p:cNvCxnSpPr>
              <a:cxnSpLocks/>
            </p:cNvCxnSpPr>
            <p:nvPr/>
          </p:nvCxnSpPr>
          <p:spPr>
            <a:xfrm>
              <a:off x="5746189" y="2241395"/>
              <a:ext cx="2107580" cy="111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a:cxnSpLocks/>
            </p:cNvCxnSpPr>
            <p:nvPr/>
          </p:nvCxnSpPr>
          <p:spPr>
            <a:xfrm flipV="1">
              <a:off x="5584074" y="2792502"/>
              <a:ext cx="2247029" cy="258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cxnSpLocks/>
            </p:cNvCxnSpPr>
            <p:nvPr/>
          </p:nvCxnSpPr>
          <p:spPr>
            <a:xfrm flipH="1">
              <a:off x="5709177" y="3510515"/>
              <a:ext cx="2107582" cy="207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cxnSpLocks/>
            </p:cNvCxnSpPr>
            <p:nvPr/>
          </p:nvCxnSpPr>
          <p:spPr>
            <a:xfrm flipV="1">
              <a:off x="5624090" y="4307715"/>
              <a:ext cx="2166995" cy="98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cxnSpLocks/>
            </p:cNvCxnSpPr>
            <p:nvPr/>
          </p:nvCxnSpPr>
          <p:spPr>
            <a:xfrm>
              <a:off x="5184576" y="5403612"/>
              <a:ext cx="260650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165954" y="1955173"/>
              <a:ext cx="2007219" cy="369332"/>
            </a:xfrm>
            <a:prstGeom prst="rect">
              <a:avLst/>
            </a:prstGeom>
            <a:noFill/>
          </p:spPr>
          <p:txBody>
            <a:bodyPr wrap="square" rtlCol="0">
              <a:spAutoFit/>
            </a:bodyPr>
            <a:lstStyle/>
            <a:p>
              <a:pPr algn="ctr"/>
              <a:r>
                <a:rPr lang="en-US" dirty="0"/>
                <a:t>Humus</a:t>
              </a:r>
            </a:p>
          </p:txBody>
        </p:sp>
        <p:sp>
          <p:nvSpPr>
            <p:cNvPr id="19" name="TextBox 18"/>
            <p:cNvSpPr txBox="1"/>
            <p:nvPr/>
          </p:nvSpPr>
          <p:spPr>
            <a:xfrm>
              <a:off x="6048868" y="2474918"/>
              <a:ext cx="2241395" cy="369332"/>
            </a:xfrm>
            <a:prstGeom prst="rect">
              <a:avLst/>
            </a:prstGeom>
            <a:noFill/>
          </p:spPr>
          <p:txBody>
            <a:bodyPr wrap="square" rtlCol="0">
              <a:spAutoFit/>
            </a:bodyPr>
            <a:lstStyle/>
            <a:p>
              <a:pPr algn="ctr"/>
              <a:r>
                <a:rPr lang="en-US" dirty="0"/>
                <a:t>Topsoil</a:t>
              </a:r>
            </a:p>
          </p:txBody>
        </p:sp>
        <p:sp>
          <p:nvSpPr>
            <p:cNvPr id="20" name="TextBox 19"/>
            <p:cNvSpPr txBox="1"/>
            <p:nvPr/>
          </p:nvSpPr>
          <p:spPr>
            <a:xfrm>
              <a:off x="6283044" y="3226146"/>
              <a:ext cx="2007219" cy="369332"/>
            </a:xfrm>
            <a:prstGeom prst="rect">
              <a:avLst/>
            </a:prstGeom>
            <a:noFill/>
          </p:spPr>
          <p:txBody>
            <a:bodyPr wrap="square" rtlCol="0">
              <a:spAutoFit/>
            </a:bodyPr>
            <a:lstStyle/>
            <a:p>
              <a:pPr algn="ctr"/>
              <a:r>
                <a:rPr lang="en-US" dirty="0"/>
                <a:t>Subsoil</a:t>
              </a:r>
            </a:p>
          </p:txBody>
        </p:sp>
        <p:sp>
          <p:nvSpPr>
            <p:cNvPr id="21" name="TextBox 20"/>
            <p:cNvSpPr txBox="1"/>
            <p:nvPr/>
          </p:nvSpPr>
          <p:spPr>
            <a:xfrm>
              <a:off x="6165955" y="3994488"/>
              <a:ext cx="2007219" cy="369332"/>
            </a:xfrm>
            <a:prstGeom prst="rect">
              <a:avLst/>
            </a:prstGeom>
            <a:noFill/>
          </p:spPr>
          <p:txBody>
            <a:bodyPr wrap="square" rtlCol="0">
              <a:spAutoFit/>
            </a:bodyPr>
            <a:lstStyle/>
            <a:p>
              <a:pPr algn="ctr"/>
              <a:r>
                <a:rPr lang="en-US" dirty="0"/>
                <a:t>Substratum</a:t>
              </a:r>
            </a:p>
          </p:txBody>
        </p:sp>
        <p:sp>
          <p:nvSpPr>
            <p:cNvPr id="23" name="TextBox 22"/>
            <p:cNvSpPr txBox="1"/>
            <p:nvPr/>
          </p:nvSpPr>
          <p:spPr>
            <a:xfrm>
              <a:off x="6068483" y="5034280"/>
              <a:ext cx="2447634" cy="369332"/>
            </a:xfrm>
            <a:prstGeom prst="rect">
              <a:avLst/>
            </a:prstGeom>
            <a:noFill/>
          </p:spPr>
          <p:txBody>
            <a:bodyPr wrap="square" rtlCol="0">
              <a:spAutoFit/>
            </a:bodyPr>
            <a:lstStyle/>
            <a:p>
              <a:pPr algn="ctr"/>
              <a:r>
                <a:rPr lang="en-US" dirty="0"/>
                <a:t>Bedrock</a:t>
              </a:r>
            </a:p>
          </p:txBody>
        </p:sp>
      </p:grpSp>
      <p:sp>
        <p:nvSpPr>
          <p:cNvPr id="9" name="Title 1">
            <a:extLst>
              <a:ext uri="{FF2B5EF4-FFF2-40B4-BE49-F238E27FC236}">
                <a16:creationId xmlns:a16="http://schemas.microsoft.com/office/drawing/2014/main" id="{3DAA5DCA-A338-91B9-570D-9F784C61B90A}"/>
              </a:ext>
            </a:extLst>
          </p:cNvPr>
          <p:cNvSpPr txBox="1">
            <a:spLocks/>
          </p:cNvSpPr>
          <p:nvPr/>
        </p:nvSpPr>
        <p:spPr>
          <a:xfrm>
            <a:off x="279565" y="261727"/>
            <a:ext cx="3443349" cy="565726"/>
          </a:xfrm>
          <a:prstGeom prst="rect">
            <a:avLst/>
          </a:prstGeom>
        </p:spPr>
        <p:txBody>
          <a:bodyPr vert="horz" lIns="91440" tIns="45720" rIns="91440" bIns="45720" rtlCol="0" anchor="t">
            <a:normAutofit/>
          </a:bodyPr>
          <a:lstStyle/>
          <a:p>
            <a:pPr lvl="0" defTabSz="914400">
              <a:lnSpc>
                <a:spcPct val="90000"/>
              </a:lnSpc>
              <a:spcBef>
                <a:spcPct val="0"/>
              </a:spcBef>
              <a:defRPr/>
            </a:pPr>
            <a:r>
              <a:rPr lang="en-US" sz="2400" b="1" dirty="0">
                <a:solidFill>
                  <a:srgbClr val="008F00"/>
                </a:solidFill>
                <a:latin typeface="Arial Black" panose="020B0A04020102020204" pitchFamily="34" charset="0"/>
              </a:rPr>
              <a:t>3-5 SCIENCE</a:t>
            </a:r>
          </a:p>
        </p:txBody>
      </p:sp>
      <p:sp>
        <p:nvSpPr>
          <p:cNvPr id="11" name="Rectangle 10">
            <a:extLst>
              <a:ext uri="{FF2B5EF4-FFF2-40B4-BE49-F238E27FC236}">
                <a16:creationId xmlns:a16="http://schemas.microsoft.com/office/drawing/2014/main" id="{223F4D7A-D282-0D9A-1D36-59A6A029DE0A}"/>
              </a:ext>
            </a:extLst>
          </p:cNvPr>
          <p:cNvSpPr/>
          <p:nvPr/>
        </p:nvSpPr>
        <p:spPr>
          <a:xfrm>
            <a:off x="279565" y="639632"/>
            <a:ext cx="5152406" cy="590931"/>
          </a:xfrm>
          <a:prstGeom prst="rect">
            <a:avLst/>
          </a:prstGeom>
        </p:spPr>
        <p:txBody>
          <a:bodyPr wrap="square">
            <a:spAutoFit/>
          </a:bodyPr>
          <a:lstStyle/>
          <a:p>
            <a:pPr lvl="0" defTabSz="914400">
              <a:lnSpc>
                <a:spcPct val="90000"/>
              </a:lnSpc>
              <a:spcBef>
                <a:spcPct val="0"/>
              </a:spcBef>
              <a:defRPr/>
            </a:pPr>
            <a:r>
              <a:rPr lang="en-US" sz="3600" b="1" dirty="0">
                <a:solidFill>
                  <a:srgbClr val="DA3C43"/>
                </a:solidFill>
                <a:latin typeface="Arial" charset="0"/>
                <a:ea typeface="Arial" charset="0"/>
                <a:cs typeface="Arial" charset="0"/>
              </a:rPr>
              <a:t>SOIL LAYERS</a:t>
            </a:r>
          </a:p>
        </p:txBody>
      </p:sp>
    </p:spTree>
    <p:extLst>
      <p:ext uri="{BB962C8B-B14F-4D97-AF65-F5344CB8AC3E}">
        <p14:creationId xmlns:p14="http://schemas.microsoft.com/office/powerpoint/2010/main" val="3653558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A84D5C8-BD5D-7566-F957-AF3D3110B5D6}"/>
              </a:ext>
            </a:extLst>
          </p:cNvPr>
          <p:cNvPicPr>
            <a:picLocks noChangeAspect="1"/>
          </p:cNvPicPr>
          <p:nvPr/>
        </p:nvPicPr>
        <p:blipFill>
          <a:blip r:embed="rId3"/>
          <a:stretch>
            <a:fillRect/>
          </a:stretch>
        </p:blipFill>
        <p:spPr>
          <a:xfrm>
            <a:off x="0" y="0"/>
            <a:ext cx="12192000" cy="6858000"/>
          </a:xfrm>
          <a:prstGeom prst="rect">
            <a:avLst/>
          </a:prstGeom>
        </p:spPr>
      </p:pic>
      <p:sp>
        <p:nvSpPr>
          <p:cNvPr id="2" name="TextBox 1"/>
          <p:cNvSpPr txBox="1"/>
          <p:nvPr/>
        </p:nvSpPr>
        <p:spPr>
          <a:xfrm>
            <a:off x="999386" y="1590608"/>
            <a:ext cx="10434968" cy="3631763"/>
          </a:xfrm>
          <a:prstGeom prst="rect">
            <a:avLst/>
          </a:prstGeom>
          <a:noFill/>
        </p:spPr>
        <p:txBody>
          <a:bodyPr wrap="square" rtlCol="0">
            <a:spAutoFit/>
          </a:bodyPr>
          <a:lstStyle/>
          <a:p>
            <a:r>
              <a:rPr lang="en-US" sz="3200" dirty="0"/>
              <a:t>Did you know that, like plants, words also have roots?</a:t>
            </a:r>
          </a:p>
          <a:p>
            <a:endParaRPr lang="en-US" sz="2800" dirty="0"/>
          </a:p>
          <a:p>
            <a:pPr marL="457200" indent="-457200">
              <a:spcBef>
                <a:spcPts val="1200"/>
              </a:spcBef>
              <a:buClr>
                <a:srgbClr val="DA3C43"/>
              </a:buClr>
              <a:buFont typeface="Arial" panose="020B0604020202020204" pitchFamily="34" charset="0"/>
              <a:buChar char="•"/>
            </a:pPr>
            <a:r>
              <a:rPr lang="en-US" sz="2800" dirty="0"/>
              <a:t>A root word is the most basic part of the word</a:t>
            </a:r>
          </a:p>
          <a:p>
            <a:pPr marL="457200" indent="-457200">
              <a:spcBef>
                <a:spcPts val="1200"/>
              </a:spcBef>
              <a:buClr>
                <a:srgbClr val="DA3C43"/>
              </a:buClr>
              <a:buFont typeface="Arial" panose="020B0604020202020204" pitchFamily="34" charset="0"/>
              <a:buChar char="•"/>
            </a:pPr>
            <a:r>
              <a:rPr lang="en-US" sz="2800" dirty="0"/>
              <a:t>Prefixes are put at the beginning of the word.  Examples are “un-” and “anti-”</a:t>
            </a:r>
          </a:p>
          <a:p>
            <a:pPr marL="457200" indent="-457200">
              <a:spcBef>
                <a:spcPts val="1200"/>
              </a:spcBef>
              <a:buClr>
                <a:srgbClr val="DA3C43"/>
              </a:buClr>
              <a:buFont typeface="Arial" panose="020B0604020202020204" pitchFamily="34" charset="0"/>
              <a:buChar char="•"/>
            </a:pPr>
            <a:r>
              <a:rPr lang="en-US" sz="2800" dirty="0"/>
              <a:t>Suffixes are put at the end of the word.  Examples are “-able” and “-</a:t>
            </a:r>
            <a:r>
              <a:rPr lang="en-US" sz="2800" dirty="0" err="1"/>
              <a:t>tion</a:t>
            </a:r>
            <a:r>
              <a:rPr lang="en-US" sz="2800" dirty="0"/>
              <a:t>”</a:t>
            </a:r>
          </a:p>
        </p:txBody>
      </p:sp>
      <p:sp>
        <p:nvSpPr>
          <p:cNvPr id="5" name="Title 1">
            <a:extLst>
              <a:ext uri="{FF2B5EF4-FFF2-40B4-BE49-F238E27FC236}">
                <a16:creationId xmlns:a16="http://schemas.microsoft.com/office/drawing/2014/main" id="{20C536EC-3518-4536-C42E-AE9901102A42}"/>
              </a:ext>
            </a:extLst>
          </p:cNvPr>
          <p:cNvSpPr txBox="1">
            <a:spLocks/>
          </p:cNvSpPr>
          <p:nvPr/>
        </p:nvSpPr>
        <p:spPr>
          <a:xfrm>
            <a:off x="468982" y="681521"/>
            <a:ext cx="5252807" cy="585812"/>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sz="5100" kern="1200" cap="all" spc="200" baseline="0">
                <a:solidFill>
                  <a:schemeClr val="tx2"/>
                </a:solidFill>
                <a:latin typeface="Avenir Heavy"/>
                <a:ea typeface="+mj-ea"/>
                <a:cs typeface="Avenir Heavy"/>
              </a:defRPr>
            </a:lvl1pPr>
          </a:lstStyle>
          <a:p>
            <a:r>
              <a:rPr lang="en-US" sz="3600" b="1" cap="none" spc="0" dirty="0">
                <a:solidFill>
                  <a:srgbClr val="DA3C43"/>
                </a:solidFill>
                <a:latin typeface="Arial" charset="0"/>
                <a:ea typeface="Arial" charset="0"/>
                <a:cs typeface="Arial" charset="0"/>
              </a:rPr>
              <a:t>ROOT WORDS</a:t>
            </a:r>
          </a:p>
        </p:txBody>
      </p:sp>
      <p:sp>
        <p:nvSpPr>
          <p:cNvPr id="7" name="Title 1">
            <a:extLst>
              <a:ext uri="{FF2B5EF4-FFF2-40B4-BE49-F238E27FC236}">
                <a16:creationId xmlns:a16="http://schemas.microsoft.com/office/drawing/2014/main" id="{8185F472-BF96-36A1-36F3-3860EF32B673}"/>
              </a:ext>
            </a:extLst>
          </p:cNvPr>
          <p:cNvSpPr txBox="1">
            <a:spLocks/>
          </p:cNvSpPr>
          <p:nvPr/>
        </p:nvSpPr>
        <p:spPr>
          <a:xfrm>
            <a:off x="546100" y="327026"/>
            <a:ext cx="4874986" cy="387154"/>
          </a:xfrm>
          <a:prstGeom prst="rect">
            <a:avLst/>
          </a:prstGeom>
        </p:spPr>
        <p:txBody>
          <a:bodyPr>
            <a:noAutofit/>
          </a:bodyPr>
          <a:lst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a:lstStyle>
          <a:p>
            <a:r>
              <a:rPr lang="en-US" sz="2400" dirty="0">
                <a:solidFill>
                  <a:srgbClr val="7030A0"/>
                </a:solidFill>
                <a:latin typeface="Arial Black" panose="020B0604020202020204" pitchFamily="34" charset="0"/>
                <a:cs typeface="Arial Black" panose="020B0604020202020204" pitchFamily="34" charset="0"/>
              </a:rPr>
              <a:t>3-5 Language Arts</a:t>
            </a:r>
          </a:p>
        </p:txBody>
      </p:sp>
    </p:spTree>
    <p:extLst>
      <p:ext uri="{BB962C8B-B14F-4D97-AF65-F5344CB8AC3E}">
        <p14:creationId xmlns:p14="http://schemas.microsoft.com/office/powerpoint/2010/main" val="19475194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63BA3FE-7220-87DE-9E96-97C265621765}"/>
              </a:ext>
            </a:extLst>
          </p:cNvPr>
          <p:cNvPicPr>
            <a:picLocks noChangeAspect="1"/>
          </p:cNvPicPr>
          <p:nvPr/>
        </p:nvPicPr>
        <p:blipFill>
          <a:blip r:embed="rId3"/>
          <a:stretch>
            <a:fillRect/>
          </a:stretch>
        </p:blipFill>
        <p:spPr>
          <a:xfrm>
            <a:off x="0" y="0"/>
            <a:ext cx="12192000" cy="6858000"/>
          </a:xfrm>
          <a:prstGeom prst="rect">
            <a:avLst/>
          </a:prstGeom>
        </p:spPr>
      </p:pic>
      <p:sp>
        <p:nvSpPr>
          <p:cNvPr id="5" name="TextBox 4"/>
          <p:cNvSpPr txBox="1"/>
          <p:nvPr/>
        </p:nvSpPr>
        <p:spPr>
          <a:xfrm>
            <a:off x="628185" y="1654849"/>
            <a:ext cx="4995746" cy="461665"/>
          </a:xfrm>
          <a:prstGeom prst="rect">
            <a:avLst/>
          </a:prstGeom>
          <a:noFill/>
        </p:spPr>
        <p:txBody>
          <a:bodyPr wrap="square" rtlCol="0">
            <a:spAutoFit/>
          </a:bodyPr>
          <a:lstStyle/>
          <a:p>
            <a:r>
              <a:rPr lang="en-US" sz="2400" dirty="0"/>
              <a:t>Apply what you learned!</a:t>
            </a:r>
          </a:p>
        </p:txBody>
      </p:sp>
      <p:sp>
        <p:nvSpPr>
          <p:cNvPr id="6" name="TextBox 5"/>
          <p:cNvSpPr txBox="1"/>
          <p:nvPr/>
        </p:nvSpPr>
        <p:spPr>
          <a:xfrm>
            <a:off x="903250" y="2653989"/>
            <a:ext cx="5006897" cy="2523768"/>
          </a:xfrm>
          <a:prstGeom prst="rect">
            <a:avLst/>
          </a:prstGeom>
          <a:noFill/>
        </p:spPr>
        <p:txBody>
          <a:bodyPr wrap="square" rtlCol="0">
            <a:spAutoFit/>
          </a:bodyPr>
          <a:lstStyle/>
          <a:p>
            <a:r>
              <a:rPr lang="en-US" sz="3200" dirty="0"/>
              <a:t>Example Root Words:</a:t>
            </a:r>
          </a:p>
          <a:p>
            <a:endParaRPr lang="en-US" dirty="0"/>
          </a:p>
          <a:p>
            <a:pPr marL="285750" indent="-285750">
              <a:buFont typeface="Wingdings" panose="05000000000000000000" pitchFamily="2" charset="2"/>
              <a:buChar char="ü"/>
            </a:pPr>
            <a:r>
              <a:rPr lang="en-US" dirty="0">
                <a:solidFill>
                  <a:srgbClr val="FF0000"/>
                </a:solidFill>
              </a:rPr>
              <a:t>Sub</a:t>
            </a:r>
            <a:r>
              <a:rPr lang="en-US" dirty="0"/>
              <a:t>soil</a:t>
            </a:r>
          </a:p>
          <a:p>
            <a:pPr marL="285750" indent="-285750">
              <a:buFont typeface="Wingdings" panose="05000000000000000000" pitchFamily="2" charset="2"/>
              <a:buChar char="ü"/>
            </a:pPr>
            <a:r>
              <a:rPr lang="en-US" dirty="0"/>
              <a:t>Photo</a:t>
            </a:r>
            <a:r>
              <a:rPr lang="en-US" dirty="0">
                <a:solidFill>
                  <a:srgbClr val="FF0000"/>
                </a:solidFill>
              </a:rPr>
              <a:t>synthesis</a:t>
            </a:r>
          </a:p>
          <a:p>
            <a:pPr marL="285750" indent="-285750">
              <a:buFont typeface="Wingdings" panose="05000000000000000000" pitchFamily="2" charset="2"/>
              <a:buChar char="ü"/>
            </a:pPr>
            <a:r>
              <a:rPr lang="en-US" dirty="0"/>
              <a:t>Nutrit</a:t>
            </a:r>
            <a:r>
              <a:rPr lang="en-US" dirty="0">
                <a:solidFill>
                  <a:srgbClr val="FF0000"/>
                </a:solidFill>
              </a:rPr>
              <a:t>ious</a:t>
            </a:r>
          </a:p>
          <a:p>
            <a:pPr marL="285750" indent="-285750">
              <a:buFont typeface="Wingdings" panose="05000000000000000000" pitchFamily="2" charset="2"/>
              <a:buChar char="ü"/>
            </a:pPr>
            <a:endParaRPr lang="en-US" dirty="0">
              <a:solidFill>
                <a:srgbClr val="FF0000"/>
              </a:solidFill>
            </a:endParaRPr>
          </a:p>
          <a:p>
            <a:pPr marL="285750" indent="-285750">
              <a:buFont typeface="Wingdings" panose="05000000000000000000" pitchFamily="2" charset="2"/>
              <a:buChar char="ü"/>
            </a:pPr>
            <a:endParaRPr lang="en-US" dirty="0"/>
          </a:p>
          <a:p>
            <a:pPr marL="285750" indent="-285750">
              <a:buFontTx/>
              <a:buChar char="-"/>
            </a:pPr>
            <a:endParaRPr lang="en-US" dirty="0"/>
          </a:p>
        </p:txBody>
      </p:sp>
      <mc:AlternateContent xmlns:mc="http://schemas.openxmlformats.org/markup-compatibility/2006" xmlns:p14="http://schemas.microsoft.com/office/powerpoint/2010/main">
        <mc:Choice Requires="p14">
          <p:contentPart p14:bwMode="auto" r:id="rId4">
            <p14:nvContentPartPr>
              <p14:cNvPr id="10" name="Ink 9"/>
              <p14:cNvContentPartPr/>
              <p14:nvPr/>
            </p14:nvContentPartPr>
            <p14:xfrm>
              <a:off x="214487" y="6969887"/>
              <a:ext cx="196200" cy="65520"/>
            </p14:xfrm>
          </p:contentPart>
        </mc:Choice>
        <mc:Fallback xmlns="">
          <p:pic>
            <p:nvPicPr>
              <p:cNvPr id="10" name="Ink 9"/>
              <p:cNvPicPr/>
              <p:nvPr/>
            </p:nvPicPr>
            <p:blipFill/>
            <p:spPr/>
          </p:pic>
        </mc:Fallback>
      </mc:AlternateContent>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99316" y="901908"/>
            <a:ext cx="4011857" cy="52031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itle 1">
            <a:extLst>
              <a:ext uri="{FF2B5EF4-FFF2-40B4-BE49-F238E27FC236}">
                <a16:creationId xmlns:a16="http://schemas.microsoft.com/office/drawing/2014/main" id="{11BE1E5F-F829-F2A7-B205-6B542F3F9A71}"/>
              </a:ext>
            </a:extLst>
          </p:cNvPr>
          <p:cNvSpPr txBox="1">
            <a:spLocks/>
          </p:cNvSpPr>
          <p:nvPr/>
        </p:nvSpPr>
        <p:spPr>
          <a:xfrm>
            <a:off x="468982" y="681521"/>
            <a:ext cx="5252807" cy="585812"/>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sz="5100" kern="1200" cap="all" spc="200" baseline="0">
                <a:solidFill>
                  <a:schemeClr val="tx2"/>
                </a:solidFill>
                <a:latin typeface="Avenir Heavy"/>
                <a:ea typeface="+mj-ea"/>
                <a:cs typeface="Avenir Heavy"/>
              </a:defRPr>
            </a:lvl1pPr>
          </a:lstStyle>
          <a:p>
            <a:r>
              <a:rPr lang="en-US" sz="3600" b="1" cap="none" spc="0" dirty="0">
                <a:solidFill>
                  <a:srgbClr val="DA3C43"/>
                </a:solidFill>
                <a:latin typeface="Arial" charset="0"/>
                <a:ea typeface="Arial" charset="0"/>
                <a:cs typeface="Arial" charset="0"/>
              </a:rPr>
              <a:t>ROOT WORDS</a:t>
            </a:r>
          </a:p>
        </p:txBody>
      </p:sp>
      <p:sp>
        <p:nvSpPr>
          <p:cNvPr id="9" name="Title 1">
            <a:extLst>
              <a:ext uri="{FF2B5EF4-FFF2-40B4-BE49-F238E27FC236}">
                <a16:creationId xmlns:a16="http://schemas.microsoft.com/office/drawing/2014/main" id="{3BCC7A43-B06F-A489-B550-1589F6DD5D33}"/>
              </a:ext>
            </a:extLst>
          </p:cNvPr>
          <p:cNvSpPr txBox="1">
            <a:spLocks/>
          </p:cNvSpPr>
          <p:nvPr/>
        </p:nvSpPr>
        <p:spPr>
          <a:xfrm>
            <a:off x="546100" y="327026"/>
            <a:ext cx="4874986" cy="387154"/>
          </a:xfrm>
          <a:prstGeom prst="rect">
            <a:avLst/>
          </a:prstGeom>
        </p:spPr>
        <p:txBody>
          <a:bodyPr>
            <a:noAutofit/>
          </a:bodyPr>
          <a:lst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a:lstStyle>
          <a:p>
            <a:r>
              <a:rPr lang="en-US" sz="2400" dirty="0">
                <a:solidFill>
                  <a:srgbClr val="7030A0"/>
                </a:solidFill>
                <a:latin typeface="Arial Black" panose="020B0604020202020204" pitchFamily="34" charset="0"/>
                <a:cs typeface="Arial Black" panose="020B0604020202020204" pitchFamily="34" charset="0"/>
              </a:rPr>
              <a:t>3-5 Language Arts</a:t>
            </a:r>
          </a:p>
        </p:txBody>
      </p:sp>
    </p:spTree>
    <p:extLst>
      <p:ext uri="{BB962C8B-B14F-4D97-AF65-F5344CB8AC3E}">
        <p14:creationId xmlns:p14="http://schemas.microsoft.com/office/powerpoint/2010/main" val="33996620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EDDA24-24E3-05C8-EAC6-527CB89D0C63}"/>
              </a:ext>
            </a:extLst>
          </p:cNvPr>
          <p:cNvPicPr>
            <a:picLocks noChangeAspect="1"/>
          </p:cNvPicPr>
          <p:nvPr/>
        </p:nvPicPr>
        <p:blipFill>
          <a:blip r:embed="rId3"/>
          <a:stretch>
            <a:fillRect/>
          </a:stretch>
        </p:blipFill>
        <p:spPr>
          <a:xfrm>
            <a:off x="0" y="0"/>
            <a:ext cx="12192000" cy="6858000"/>
          </a:xfrm>
          <a:prstGeom prst="rect">
            <a:avLst/>
          </a:prstGeom>
        </p:spPr>
      </p:pic>
      <p:sp>
        <p:nvSpPr>
          <p:cNvPr id="11" name="Title 10"/>
          <p:cNvSpPr>
            <a:spLocks noGrp="1"/>
          </p:cNvSpPr>
          <p:nvPr>
            <p:ph type="title"/>
          </p:nvPr>
        </p:nvSpPr>
        <p:spPr>
          <a:xfrm>
            <a:off x="4551235" y="914400"/>
            <a:ext cx="7104185" cy="354012"/>
          </a:xfrm>
        </p:spPr>
        <p:txBody>
          <a:bodyPr/>
          <a:lstStyle/>
          <a:p>
            <a:r>
              <a:rPr lang="en-US" dirty="0">
                <a:solidFill>
                  <a:srgbClr val="DA3C43"/>
                </a:solidFill>
                <a:latin typeface="Arial Black" pitchFamily="34" charset="0"/>
              </a:rPr>
              <a:t>NUTRITION NUGGET</a:t>
            </a:r>
          </a:p>
        </p:txBody>
      </p:sp>
      <p:sp>
        <p:nvSpPr>
          <p:cNvPr id="12" name="Content Placeholder 14"/>
          <p:cNvSpPr>
            <a:spLocks noGrp="1"/>
          </p:cNvSpPr>
          <p:nvPr>
            <p:ph idx="1"/>
          </p:nvPr>
        </p:nvSpPr>
        <p:spPr>
          <a:xfrm>
            <a:off x="4551235" y="1894115"/>
            <a:ext cx="7104185" cy="3775166"/>
          </a:xfrm>
        </p:spPr>
        <p:txBody>
          <a:bodyPr>
            <a:noAutofit/>
          </a:bodyPr>
          <a:lstStyle/>
          <a:p>
            <a:pPr>
              <a:lnSpc>
                <a:spcPct val="100000"/>
              </a:lnSpc>
              <a:spcBef>
                <a:spcPts val="1300"/>
              </a:spcBef>
              <a:buClr>
                <a:srgbClr val="DA3C43"/>
              </a:buClr>
            </a:pPr>
            <a:r>
              <a:rPr lang="en-US" sz="2400" dirty="0">
                <a:latin typeface="Arial" charset="0"/>
                <a:ea typeface="Arial" charset="0"/>
                <a:cs typeface="Arial" charset="0"/>
              </a:rPr>
              <a:t>Radishes are a good source of vitamin C and contain other important nutrients such as potassium and magnesium. </a:t>
            </a:r>
          </a:p>
          <a:p>
            <a:pPr>
              <a:lnSpc>
                <a:spcPct val="100000"/>
              </a:lnSpc>
              <a:spcBef>
                <a:spcPts val="1300"/>
              </a:spcBef>
              <a:buClr>
                <a:srgbClr val="DA3C43"/>
              </a:buClr>
            </a:pPr>
            <a:r>
              <a:rPr lang="en-US" sz="2400" dirty="0"/>
              <a:t>One cup of sliced radishes only has 19 calories.</a:t>
            </a:r>
          </a:p>
          <a:p>
            <a:pPr>
              <a:lnSpc>
                <a:spcPct val="100000"/>
              </a:lnSpc>
              <a:spcBef>
                <a:spcPts val="1300"/>
              </a:spcBef>
              <a:buClr>
                <a:srgbClr val="DA3C43"/>
              </a:buClr>
            </a:pPr>
            <a:r>
              <a:rPr lang="en-US" sz="2400" dirty="0"/>
              <a:t>Eating plenty of vegetables, like radishes, may help reduce the risk of many diseases, including heart disease, high blood pressure and some cancers.</a:t>
            </a:r>
          </a:p>
          <a:p>
            <a:pPr marL="0" indent="0">
              <a:lnSpc>
                <a:spcPct val="100000"/>
              </a:lnSpc>
              <a:buClr>
                <a:schemeClr val="tx2">
                  <a:lumMod val="25000"/>
                  <a:lumOff val="75000"/>
                </a:schemeClr>
              </a:buClr>
              <a:buNone/>
            </a:pPr>
            <a:br>
              <a:rPr lang="en-US" b="1" i="1" dirty="0">
                <a:solidFill>
                  <a:schemeClr val="bg1"/>
                </a:solidFill>
              </a:rPr>
            </a:br>
            <a:endParaRPr lang="en-US" b="1" i="1" dirty="0">
              <a:solidFill>
                <a:schemeClr val="bg1"/>
              </a:solidFill>
            </a:endParaRPr>
          </a:p>
        </p:txBody>
      </p:sp>
    </p:spTree>
    <p:extLst>
      <p:ext uri="{BB962C8B-B14F-4D97-AF65-F5344CB8AC3E}">
        <p14:creationId xmlns:p14="http://schemas.microsoft.com/office/powerpoint/2010/main" val="10862278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E9D8CD6-BCAC-675B-1112-D40AF3B1B518}"/>
              </a:ext>
            </a:extLst>
          </p:cNvPr>
          <p:cNvPicPr>
            <a:picLocks noChangeAspect="1"/>
          </p:cNvPicPr>
          <p:nvPr/>
        </p:nvPicPr>
        <p:blipFill>
          <a:blip r:embed="rId3"/>
          <a:stretch>
            <a:fillRect/>
          </a:stretch>
        </p:blipFill>
        <p:spPr>
          <a:xfrm>
            <a:off x="0" y="0"/>
            <a:ext cx="12192000" cy="6858000"/>
          </a:xfrm>
          <a:prstGeom prst="rect">
            <a:avLst/>
          </a:prstGeom>
        </p:spPr>
      </p:pic>
      <p:sp>
        <p:nvSpPr>
          <p:cNvPr id="13" name="Text Placeholder 12"/>
          <p:cNvSpPr>
            <a:spLocks noGrp="1"/>
          </p:cNvSpPr>
          <p:nvPr>
            <p:ph type="body" sz="half" idx="4294967295"/>
          </p:nvPr>
        </p:nvSpPr>
        <p:spPr>
          <a:xfrm>
            <a:off x="5930537" y="1152459"/>
            <a:ext cx="5969261" cy="4454433"/>
          </a:xfrm>
        </p:spPr>
        <p:txBody>
          <a:bodyPr>
            <a:normAutofit/>
          </a:bodyPr>
          <a:lstStyle/>
          <a:p>
            <a:pPr marL="342900" lvl="0" indent="-342900">
              <a:spcBef>
                <a:spcPts val="1200"/>
              </a:spcBef>
              <a:buClr>
                <a:srgbClr val="C00000"/>
              </a:buClr>
              <a:buFont typeface="Arial" charset="0"/>
              <a:buChar char="•"/>
            </a:pPr>
            <a:r>
              <a:rPr lang="en-US" sz="2400" dirty="0">
                <a:solidFill>
                  <a:schemeClr val="bg1"/>
                </a:solidFill>
                <a:latin typeface="Arial" panose="020B0604020202020204" pitchFamily="34" charset="0"/>
                <a:cs typeface="Arial" panose="020B0604020202020204" pitchFamily="34" charset="0"/>
              </a:rPr>
              <a:t>Squeeze radishes to be sure they are not mushy before they are purchased.</a:t>
            </a:r>
          </a:p>
          <a:p>
            <a:pPr marL="342900" lvl="0" indent="-342900">
              <a:spcBef>
                <a:spcPts val="1200"/>
              </a:spcBef>
              <a:buClr>
                <a:srgbClr val="C00000"/>
              </a:buClr>
              <a:buFont typeface="Arial" charset="0"/>
              <a:buChar char="•"/>
            </a:pPr>
            <a:r>
              <a:rPr lang="en-US" sz="2400" dirty="0">
                <a:solidFill>
                  <a:schemeClr val="bg1"/>
                </a:solidFill>
                <a:latin typeface="Arial" panose="020B0604020202020204" pitchFamily="34" charset="0"/>
                <a:cs typeface="Arial" panose="020B0604020202020204" pitchFamily="34" charset="0"/>
              </a:rPr>
              <a:t>Store radishes in a perforated plastic bag in the crisper area of the refrigerator. They will keep for 3-5 days.</a:t>
            </a:r>
          </a:p>
          <a:p>
            <a:pPr marL="342900" lvl="0" indent="-342900">
              <a:spcBef>
                <a:spcPts val="1200"/>
              </a:spcBef>
              <a:buClr>
                <a:srgbClr val="C00000"/>
              </a:buClr>
              <a:buFont typeface="Arial" charset="0"/>
              <a:buChar char="•"/>
            </a:pPr>
            <a:r>
              <a:rPr lang="en-US" sz="2400" dirty="0">
                <a:solidFill>
                  <a:schemeClr val="bg1"/>
                </a:solidFill>
                <a:latin typeface="Arial" panose="020B0604020202020204" pitchFamily="34" charset="0"/>
                <a:cs typeface="Arial" panose="020B0604020202020204" pitchFamily="34" charset="0"/>
              </a:rPr>
              <a:t>Radishes are wonderful in salads and slaws. They add color, texture and flavor.</a:t>
            </a:r>
          </a:p>
          <a:p>
            <a:pPr marL="342900" lvl="0" indent="-342900">
              <a:spcBef>
                <a:spcPts val="1200"/>
              </a:spcBef>
              <a:buClr>
                <a:srgbClr val="C00000"/>
              </a:buClr>
              <a:buFont typeface="Arial" charset="0"/>
              <a:buChar char="•"/>
            </a:pPr>
            <a:r>
              <a:rPr lang="en-US" sz="2400" dirty="0">
                <a:solidFill>
                  <a:schemeClr val="bg1"/>
                </a:solidFill>
                <a:latin typeface="Arial" panose="020B0604020202020204" pitchFamily="34" charset="0"/>
                <a:cs typeface="Arial" panose="020B0604020202020204" pitchFamily="34" charset="0"/>
              </a:rPr>
              <a:t>Radishes flavor well with thyme and dill.</a:t>
            </a:r>
          </a:p>
        </p:txBody>
      </p:sp>
      <p:sp>
        <p:nvSpPr>
          <p:cNvPr id="6" name="Rectangle 5"/>
          <p:cNvSpPr/>
          <p:nvPr/>
        </p:nvSpPr>
        <p:spPr>
          <a:xfrm>
            <a:off x="1815937" y="5015069"/>
            <a:ext cx="2899191" cy="646331"/>
          </a:xfrm>
          <a:prstGeom prst="rect">
            <a:avLst/>
          </a:prstGeom>
        </p:spPr>
        <p:txBody>
          <a:bodyPr wrap="none">
            <a:spAutoFit/>
          </a:bodyPr>
          <a:lstStyle/>
          <a:p>
            <a:pPr algn="ctr"/>
            <a:r>
              <a:rPr lang="en-US" b="1" dirty="0">
                <a:solidFill>
                  <a:schemeClr val="bg1"/>
                </a:solidFill>
                <a:latin typeface="Arial" panose="020B0604020202020204" pitchFamily="34" charset="0"/>
                <a:cs typeface="Arial" panose="020B0604020202020204" pitchFamily="34" charset="0"/>
              </a:rPr>
              <a:t>Visit </a:t>
            </a:r>
            <a:r>
              <a:rPr lang="en-US" b="1" dirty="0">
                <a:solidFill>
                  <a:schemeClr val="bg1"/>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Fresh From Florida</a:t>
            </a:r>
            <a:r>
              <a:rPr lang="en-US" b="1" dirty="0">
                <a:solidFill>
                  <a:schemeClr val="bg1"/>
                </a:solidFill>
                <a:latin typeface="Arial" panose="020B0604020202020204" pitchFamily="34" charset="0"/>
                <a:cs typeface="Arial" panose="020B0604020202020204" pitchFamily="34" charset="0"/>
              </a:rPr>
              <a:t> </a:t>
            </a:r>
            <a:br>
              <a:rPr lang="en-US" b="1" dirty="0">
                <a:solidFill>
                  <a:schemeClr val="bg1"/>
                </a:solidFill>
                <a:latin typeface="Arial" panose="020B0604020202020204" pitchFamily="34" charset="0"/>
                <a:cs typeface="Arial" panose="020B0604020202020204" pitchFamily="34" charset="0"/>
              </a:rPr>
            </a:br>
            <a:r>
              <a:rPr lang="en-US" b="1" dirty="0">
                <a:solidFill>
                  <a:schemeClr val="bg1"/>
                </a:solidFill>
                <a:latin typeface="Arial" panose="020B0604020202020204" pitchFamily="34" charset="0"/>
                <a:cs typeface="Arial" panose="020B0604020202020204" pitchFamily="34" charset="0"/>
              </a:rPr>
              <a:t>for tasty recipes!</a:t>
            </a:r>
          </a:p>
        </p:txBody>
      </p:sp>
      <p:pic>
        <p:nvPicPr>
          <p:cNvPr id="5" name="Picture 4"/>
          <p:cNvPicPr>
            <a:picLocks noChangeAspect="1"/>
          </p:cNvPicPr>
          <p:nvPr/>
        </p:nvPicPr>
        <p:blipFill>
          <a:blip r:embed="rId5"/>
          <a:stretch>
            <a:fillRect/>
          </a:stretch>
        </p:blipFill>
        <p:spPr>
          <a:xfrm>
            <a:off x="292202" y="1322276"/>
            <a:ext cx="5417899" cy="3513589"/>
          </a:xfrm>
          <a:prstGeom prst="rect">
            <a:avLst/>
          </a:prstGeom>
        </p:spPr>
      </p:pic>
      <p:sp>
        <p:nvSpPr>
          <p:cNvPr id="3" name="TextBox 2">
            <a:extLst>
              <a:ext uri="{FF2B5EF4-FFF2-40B4-BE49-F238E27FC236}">
                <a16:creationId xmlns:a16="http://schemas.microsoft.com/office/drawing/2014/main" id="{FC285673-172C-41D3-BD1F-09DAAFA0FBAF}"/>
              </a:ext>
            </a:extLst>
          </p:cNvPr>
          <p:cNvSpPr txBox="1"/>
          <p:nvPr/>
        </p:nvSpPr>
        <p:spPr>
          <a:xfrm>
            <a:off x="2873829" y="235131"/>
            <a:ext cx="6622868" cy="584775"/>
          </a:xfrm>
          <a:prstGeom prst="rect">
            <a:avLst/>
          </a:prstGeom>
          <a:noFill/>
        </p:spPr>
        <p:txBody>
          <a:bodyPr wrap="square" rtlCol="0">
            <a:spAutoFit/>
          </a:bodyPr>
          <a:lstStyle/>
          <a:p>
            <a:pPr algn="ctr"/>
            <a:r>
              <a:rPr lang="en-US" sz="3200" b="1" dirty="0">
                <a:solidFill>
                  <a:srgbClr val="006937"/>
                </a:solidFill>
                <a:latin typeface="Arial Black" panose="020B0604020202020204" pitchFamily="34" charset="0"/>
                <a:cs typeface="Arial Black" panose="020B0604020202020204" pitchFamily="34" charset="0"/>
              </a:rPr>
              <a:t>TASTY TIPS</a:t>
            </a:r>
          </a:p>
        </p:txBody>
      </p:sp>
    </p:spTree>
    <p:extLst>
      <p:ext uri="{BB962C8B-B14F-4D97-AF65-F5344CB8AC3E}">
        <p14:creationId xmlns:p14="http://schemas.microsoft.com/office/powerpoint/2010/main" val="25749241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1F8CE63-E41C-F142-BB58-78E711DBFE43}"/>
              </a:ext>
            </a:extLst>
          </p:cNvPr>
          <p:cNvPicPr>
            <a:picLocks noChangeAspect="1"/>
          </p:cNvPicPr>
          <p:nvPr/>
        </p:nvPicPr>
        <p:blipFill>
          <a:blip r:embed="rId3"/>
          <a:stretch>
            <a:fillRect/>
          </a:stretch>
        </p:blipFill>
        <p:spPr>
          <a:xfrm>
            <a:off x="0" y="0"/>
            <a:ext cx="12192000" cy="6858000"/>
          </a:xfrm>
          <a:prstGeom prst="rect">
            <a:avLst/>
          </a:prstGeom>
        </p:spPr>
      </p:pic>
      <p:sp>
        <p:nvSpPr>
          <p:cNvPr id="4" name="Title 3">
            <a:extLst>
              <a:ext uri="{FF2B5EF4-FFF2-40B4-BE49-F238E27FC236}">
                <a16:creationId xmlns:a16="http://schemas.microsoft.com/office/drawing/2014/main" id="{EB34C100-CEE8-954F-585C-7534AC02AF2A}"/>
              </a:ext>
            </a:extLst>
          </p:cNvPr>
          <p:cNvSpPr>
            <a:spLocks noGrp="1"/>
          </p:cNvSpPr>
          <p:nvPr>
            <p:ph type="ctrTitle"/>
          </p:nvPr>
        </p:nvSpPr>
        <p:spPr>
          <a:xfrm>
            <a:off x="1836971" y="2674269"/>
            <a:ext cx="8518059" cy="905691"/>
          </a:xfrm>
        </p:spPr>
        <p:txBody>
          <a:bodyPr>
            <a:normAutofit fontScale="90000"/>
          </a:bodyPr>
          <a:lstStyle/>
          <a:p>
            <a:r>
              <a:rPr lang="en-US" dirty="0">
                <a:latin typeface="Arial Black" panose="020B0604020202020204" pitchFamily="34" charset="0"/>
                <a:cs typeface="Arial Black" panose="020B0604020202020204" pitchFamily="34" charset="0"/>
              </a:rPr>
              <a:t>What we are learning today</a:t>
            </a:r>
          </a:p>
        </p:txBody>
      </p:sp>
      <p:sp>
        <p:nvSpPr>
          <p:cNvPr id="5" name="Content Placeholder 4">
            <a:extLst>
              <a:ext uri="{FF2B5EF4-FFF2-40B4-BE49-F238E27FC236}">
                <a16:creationId xmlns:a16="http://schemas.microsoft.com/office/drawing/2014/main" id="{69165E62-FD66-226E-E789-6E7B528CD8EA}"/>
              </a:ext>
            </a:extLst>
          </p:cNvPr>
          <p:cNvSpPr txBox="1">
            <a:spLocks/>
          </p:cNvSpPr>
          <p:nvPr/>
        </p:nvSpPr>
        <p:spPr>
          <a:xfrm>
            <a:off x="3206750" y="3735072"/>
            <a:ext cx="5778500" cy="533379"/>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Avenir Book"/>
                <a:ea typeface="+mn-ea"/>
                <a:cs typeface="Avenir Book"/>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Avenir Book"/>
                <a:ea typeface="+mn-ea"/>
                <a:cs typeface="Avenir Book"/>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Avenir Book"/>
                <a:ea typeface="+mn-ea"/>
                <a:cs typeface="Avenir Book"/>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Avenir Book"/>
                <a:ea typeface="+mn-ea"/>
                <a:cs typeface="Avenir Book"/>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Avenir Book"/>
                <a:ea typeface="+mn-ea"/>
                <a:cs typeface="Avenir Book"/>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marL="0" indent="0" algn="ctr">
              <a:buFont typeface="Arial" panose="020B0604020202020204" pitchFamily="34" charset="0"/>
              <a:buNone/>
            </a:pPr>
            <a:r>
              <a:rPr lang="en-US" dirty="0">
                <a:solidFill>
                  <a:schemeClr val="bg1"/>
                </a:solidFill>
              </a:rPr>
              <a:t>It’s time to explore the Florida grown Radish.</a:t>
            </a:r>
          </a:p>
        </p:txBody>
      </p:sp>
    </p:spTree>
    <p:extLst>
      <p:ext uri="{BB962C8B-B14F-4D97-AF65-F5344CB8AC3E}">
        <p14:creationId xmlns:p14="http://schemas.microsoft.com/office/powerpoint/2010/main" val="29062030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29092A8-C760-F0B8-A29A-084E8855A558}"/>
              </a:ext>
            </a:extLst>
          </p:cNvPr>
          <p:cNvPicPr>
            <a:picLocks noChangeAspect="1"/>
          </p:cNvPicPr>
          <p:nvPr/>
        </p:nvPicPr>
        <p:blipFill>
          <a:blip r:embed="rId3"/>
          <a:stretch>
            <a:fillRect/>
          </a:stretch>
        </p:blipFill>
        <p:spPr>
          <a:xfrm>
            <a:off x="0" y="0"/>
            <a:ext cx="12192000" cy="6858000"/>
          </a:xfrm>
          <a:prstGeom prst="rect">
            <a:avLst/>
          </a:prstGeom>
        </p:spPr>
      </p:pic>
      <p:sp>
        <p:nvSpPr>
          <p:cNvPr id="21" name="Title 3"/>
          <p:cNvSpPr>
            <a:spLocks noGrp="1"/>
          </p:cNvSpPr>
          <p:nvPr>
            <p:ph type="title"/>
          </p:nvPr>
        </p:nvSpPr>
        <p:spPr>
          <a:xfrm>
            <a:off x="6522457" y="847797"/>
            <a:ext cx="4522289" cy="295274"/>
          </a:xfrm>
        </p:spPr>
        <p:txBody>
          <a:bodyPr>
            <a:noAutofit/>
          </a:bodyPr>
          <a:lstStyle/>
          <a:p>
            <a:r>
              <a:rPr lang="en-US" sz="4000" b="0" cap="none" spc="0" dirty="0">
                <a:solidFill>
                  <a:srgbClr val="DA3C43"/>
                </a:solidFill>
                <a:latin typeface="Arial" charset="0"/>
                <a:ea typeface="Arial" charset="0"/>
                <a:cs typeface="Arial" charset="0"/>
              </a:rPr>
              <a:t>A hoarse radish!</a:t>
            </a:r>
          </a:p>
        </p:txBody>
      </p:sp>
      <p:sp>
        <p:nvSpPr>
          <p:cNvPr id="8" name="Title 3"/>
          <p:cNvSpPr>
            <a:spLocks noGrp="1"/>
          </p:cNvSpPr>
          <p:nvPr>
            <p:ph type="title" idx="4294967295"/>
          </p:nvPr>
        </p:nvSpPr>
        <p:spPr>
          <a:xfrm>
            <a:off x="7518989" y="2978895"/>
            <a:ext cx="4673011" cy="553713"/>
          </a:xfrm>
        </p:spPr>
        <p:txBody>
          <a:bodyPr>
            <a:noAutofit/>
          </a:bodyPr>
          <a:lstStyle/>
          <a:p>
            <a:pPr algn="ctr"/>
            <a:r>
              <a:rPr lang="en-US" sz="4000" cap="none" spc="0" dirty="0">
                <a:solidFill>
                  <a:srgbClr val="DA3C43"/>
                </a:solidFill>
                <a:latin typeface="Arial" charset="0"/>
                <a:ea typeface="Arial" charset="0"/>
                <a:cs typeface="Arial" charset="0"/>
              </a:rPr>
              <a:t>The salad bar!</a:t>
            </a:r>
          </a:p>
        </p:txBody>
      </p:sp>
      <p:sp>
        <p:nvSpPr>
          <p:cNvPr id="10" name="Title 3"/>
          <p:cNvSpPr>
            <a:spLocks noGrp="1"/>
          </p:cNvSpPr>
          <p:nvPr>
            <p:ph type="title" idx="4294967295"/>
          </p:nvPr>
        </p:nvSpPr>
        <p:spPr>
          <a:xfrm>
            <a:off x="6153447" y="5592973"/>
            <a:ext cx="5760721" cy="553713"/>
          </a:xfrm>
        </p:spPr>
        <p:txBody>
          <a:bodyPr>
            <a:noAutofit/>
          </a:bodyPr>
          <a:lstStyle/>
          <a:p>
            <a:pPr algn="ctr"/>
            <a:r>
              <a:rPr lang="en-US" sz="4000" cap="none" spc="0" dirty="0">
                <a:solidFill>
                  <a:srgbClr val="DA3C43"/>
                </a:solidFill>
                <a:latin typeface="Arial" charset="0"/>
                <a:ea typeface="Arial" charset="0"/>
                <a:cs typeface="Arial" charset="0"/>
              </a:rPr>
              <a:t>He was just a little beet!</a:t>
            </a:r>
          </a:p>
        </p:txBody>
      </p:sp>
      <p:sp>
        <p:nvSpPr>
          <p:cNvPr id="22" name="Text Placeholder 4"/>
          <p:cNvSpPr txBox="1">
            <a:spLocks/>
          </p:cNvSpPr>
          <p:nvPr/>
        </p:nvSpPr>
        <p:spPr>
          <a:xfrm>
            <a:off x="619191" y="342924"/>
            <a:ext cx="6896043" cy="575606"/>
          </a:xfrm>
          <a:prstGeom prst="rect">
            <a:avLst/>
          </a:prstGeom>
        </p:spPr>
        <p:txBody>
          <a:bodyPr vert="horz" lIns="91440" tIns="45720" rIns="91440" bIns="45720" rtlCol="0">
            <a:noAutofit/>
          </a:bodyPr>
          <a:lstStyle/>
          <a:p>
            <a:pPr marL="228600" lvl="0" indent="-228600" defTabSz="914400">
              <a:lnSpc>
                <a:spcPct val="110000"/>
              </a:lnSpc>
              <a:spcBef>
                <a:spcPts val="700"/>
              </a:spcBef>
              <a:buClr>
                <a:schemeClr val="tx2"/>
              </a:buClr>
              <a:defRPr/>
            </a:pPr>
            <a:r>
              <a:rPr lang="en-US" sz="3200" b="1" dirty="0">
                <a:solidFill>
                  <a:schemeClr val="accent4">
                    <a:lumMod val="50000"/>
                  </a:schemeClr>
                </a:solidFill>
                <a:latin typeface="Arial" charset="0"/>
                <a:ea typeface="Arial" charset="0"/>
                <a:cs typeface="Arial" charset="0"/>
              </a:rPr>
              <a:t>What is small, red, and whispers?</a:t>
            </a:r>
          </a:p>
        </p:txBody>
      </p:sp>
      <p:sp>
        <p:nvSpPr>
          <p:cNvPr id="9" name="Text Placeholder 4"/>
          <p:cNvSpPr txBox="1">
            <a:spLocks/>
          </p:cNvSpPr>
          <p:nvPr/>
        </p:nvSpPr>
        <p:spPr>
          <a:xfrm>
            <a:off x="367238" y="2432181"/>
            <a:ext cx="9146277" cy="575606"/>
          </a:xfrm>
          <a:prstGeom prst="rect">
            <a:avLst/>
          </a:prstGeom>
        </p:spPr>
        <p:txBody>
          <a:bodyPr vert="horz" lIns="91440" tIns="45720" rIns="91440" bIns="45720" rtlCol="0">
            <a:noAutofit/>
          </a:bodyPr>
          <a:lstStyle/>
          <a:p>
            <a:pPr marL="228600" lvl="0" indent="-228600" defTabSz="914400">
              <a:lnSpc>
                <a:spcPct val="110000"/>
              </a:lnSpc>
              <a:spcBef>
                <a:spcPts val="700"/>
              </a:spcBef>
              <a:buClr>
                <a:schemeClr val="tx2"/>
              </a:buClr>
              <a:defRPr/>
            </a:pPr>
            <a:r>
              <a:rPr lang="en-US" sz="3200" b="1" dirty="0">
                <a:solidFill>
                  <a:schemeClr val="accent4">
                    <a:lumMod val="50000"/>
                  </a:schemeClr>
                </a:solidFill>
                <a:latin typeface="Arial" charset="0"/>
                <a:ea typeface="Arial" charset="0"/>
                <a:cs typeface="Arial" charset="0"/>
              </a:rPr>
              <a:t>Where did the radish go to have a few drinks?</a:t>
            </a:r>
          </a:p>
        </p:txBody>
      </p:sp>
      <p:sp>
        <p:nvSpPr>
          <p:cNvPr id="11" name="Text Placeholder 4"/>
          <p:cNvSpPr txBox="1">
            <a:spLocks/>
          </p:cNvSpPr>
          <p:nvPr/>
        </p:nvSpPr>
        <p:spPr>
          <a:xfrm>
            <a:off x="2800109" y="5045465"/>
            <a:ext cx="9012237" cy="393700"/>
          </a:xfrm>
          <a:prstGeom prst="rect">
            <a:avLst/>
          </a:prstGeom>
        </p:spPr>
        <p:txBody>
          <a:bodyPr vert="horz" lIns="91440" tIns="45720" rIns="91440" bIns="45720" rtlCol="0">
            <a:noAutofit/>
          </a:bodyPr>
          <a:lstStyle/>
          <a:p>
            <a:pPr marL="228600" lvl="0" indent="-228600" defTabSz="914400">
              <a:lnSpc>
                <a:spcPct val="110000"/>
              </a:lnSpc>
              <a:spcBef>
                <a:spcPts val="700"/>
              </a:spcBef>
              <a:buClr>
                <a:schemeClr val="tx2"/>
              </a:buClr>
              <a:defRPr/>
            </a:pPr>
            <a:r>
              <a:rPr lang="en-US" sz="3200" b="1" dirty="0">
                <a:solidFill>
                  <a:schemeClr val="accent4">
                    <a:lumMod val="50000"/>
                  </a:schemeClr>
                </a:solidFill>
                <a:latin typeface="Arial" charset="0"/>
                <a:ea typeface="Arial" charset="0"/>
                <a:cs typeface="Arial" charset="0"/>
              </a:rPr>
              <a:t>Why couldn’t the radish finish the race?</a:t>
            </a:r>
          </a:p>
        </p:txBody>
      </p:sp>
      <p:pic>
        <p:nvPicPr>
          <p:cNvPr id="3" name="Picture 2">
            <a:extLst>
              <a:ext uri="{FF2B5EF4-FFF2-40B4-BE49-F238E27FC236}">
                <a16:creationId xmlns:a16="http://schemas.microsoft.com/office/drawing/2014/main" id="{FCF54277-598D-EC7D-B916-68A8F2E3E01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813268">
            <a:off x="167541" y="3951575"/>
            <a:ext cx="1668856" cy="1668856"/>
          </a:xfrm>
          <a:prstGeom prst="rect">
            <a:avLst/>
          </a:prstGeom>
        </p:spPr>
      </p:pic>
    </p:spTree>
    <p:extLst>
      <p:ext uri="{BB962C8B-B14F-4D97-AF65-F5344CB8AC3E}">
        <p14:creationId xmlns:p14="http://schemas.microsoft.com/office/powerpoint/2010/main" val="20933032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983F0CE-42B0-503C-F987-97C7D9C54928}"/>
              </a:ext>
            </a:extLst>
          </p:cNvPr>
          <p:cNvPicPr>
            <a:picLocks noChangeAspect="1"/>
          </p:cNvPicPr>
          <p:nvPr/>
        </p:nvPicPr>
        <p:blipFill>
          <a:blip r:embed="rId3"/>
          <a:stretch>
            <a:fillRect/>
          </a:stretch>
        </p:blipFill>
        <p:spPr>
          <a:xfrm>
            <a:off x="0" y="0"/>
            <a:ext cx="12192000" cy="6858000"/>
          </a:xfrm>
          <a:prstGeom prst="rect">
            <a:avLst/>
          </a:prstGeom>
        </p:spPr>
      </p:pic>
      <p:sp>
        <p:nvSpPr>
          <p:cNvPr id="8" name="Rectangle 7"/>
          <p:cNvSpPr/>
          <p:nvPr/>
        </p:nvSpPr>
        <p:spPr>
          <a:xfrm>
            <a:off x="776993" y="282640"/>
            <a:ext cx="11014848" cy="877163"/>
          </a:xfrm>
          <a:prstGeom prst="rect">
            <a:avLst/>
          </a:prstGeom>
        </p:spPr>
        <p:txBody>
          <a:bodyPr wrap="square">
            <a:spAutoFit/>
          </a:bodyPr>
          <a:lstStyle/>
          <a:p>
            <a:pPr algn="ctr"/>
            <a:r>
              <a:rPr lang="en-US" sz="5100" dirty="0">
                <a:solidFill>
                  <a:srgbClr val="DA3C43"/>
                </a:solidFill>
                <a:latin typeface="Arial Black" pitchFamily="34" charset="0"/>
                <a:cs typeface="Avenir Heavy"/>
              </a:rPr>
              <a:t>ADDITIONAL RESOURCES</a:t>
            </a:r>
          </a:p>
        </p:txBody>
      </p:sp>
      <p:sp>
        <p:nvSpPr>
          <p:cNvPr id="9" name="Rectangle 8"/>
          <p:cNvSpPr/>
          <p:nvPr/>
        </p:nvSpPr>
        <p:spPr>
          <a:xfrm>
            <a:off x="1029761" y="1159803"/>
            <a:ext cx="10132478" cy="4278094"/>
          </a:xfrm>
          <a:prstGeom prst="rect">
            <a:avLst/>
          </a:prstGeom>
        </p:spPr>
        <p:txBody>
          <a:bodyPr wrap="square">
            <a:spAutoFit/>
          </a:bodyPr>
          <a:lstStyle/>
          <a:p>
            <a:pPr lvl="0" algn="ctr" defTabSz="914400">
              <a:defRPr/>
            </a:pPr>
            <a:endParaRPr lang="en-US" sz="2400" dirty="0">
              <a:latin typeface="Arial" panose="020B0604020202020204" pitchFamily="34" charset="0"/>
              <a:cs typeface="Arial" pitchFamily="34" charset="0"/>
            </a:endParaRPr>
          </a:p>
          <a:p>
            <a:pPr lvl="0" algn="ctr" defTabSz="914400">
              <a:defRPr/>
            </a:pPr>
            <a:r>
              <a:rPr lang="en-US" sz="2400" dirty="0">
                <a:latin typeface="Arial" panose="020B0604020202020204" pitchFamily="34" charset="0"/>
                <a:cs typeface="Arial" pitchFamily="34" charset="0"/>
              </a:rPr>
              <a:t>Starting a school garden? </a:t>
            </a:r>
          </a:p>
          <a:p>
            <a:pPr lvl="0" algn="ctr" defTabSz="914400">
              <a:defRPr/>
            </a:pPr>
            <a:endParaRPr lang="en-US" sz="2400" dirty="0">
              <a:latin typeface="Arial" panose="020B0604020202020204" pitchFamily="34" charset="0"/>
              <a:cs typeface="Arial" pitchFamily="34" charset="0"/>
            </a:endParaRPr>
          </a:p>
          <a:p>
            <a:pPr lvl="0" algn="ctr" defTabSz="914400">
              <a:defRPr/>
            </a:pPr>
            <a:r>
              <a:rPr lang="en-US" sz="2400" dirty="0">
                <a:latin typeface="Arial" panose="020B0604020202020204" pitchFamily="34" charset="0"/>
                <a:cs typeface="Arial" pitchFamily="34" charset="0"/>
              </a:rPr>
              <a:t>Looking for additional teaching resources? </a:t>
            </a:r>
          </a:p>
          <a:p>
            <a:pPr lvl="0" algn="ctr" defTabSz="914400">
              <a:defRPr/>
            </a:pPr>
            <a:endParaRPr lang="en-US" sz="2400" dirty="0">
              <a:latin typeface="Arial" panose="020B0604020202020204" pitchFamily="34" charset="0"/>
              <a:cs typeface="Arial" pitchFamily="34" charset="0"/>
            </a:endParaRPr>
          </a:p>
          <a:p>
            <a:pPr lvl="0" algn="ctr" defTabSz="914400">
              <a:defRPr/>
            </a:pPr>
            <a:r>
              <a:rPr lang="en-US" sz="2400" dirty="0">
                <a:latin typeface="Arial" panose="020B0604020202020204" pitchFamily="34" charset="0"/>
                <a:cs typeface="Arial" pitchFamily="34" charset="0"/>
              </a:rPr>
              <a:t>Interested in grant opportunities or how to incorporate local commodities in your lunchroom? </a:t>
            </a:r>
          </a:p>
          <a:p>
            <a:pPr lvl="0" algn="ctr" defTabSz="914400">
              <a:defRPr/>
            </a:pPr>
            <a:endParaRPr lang="en-US" sz="2400" dirty="0">
              <a:latin typeface="Arial" panose="020B0604020202020204" pitchFamily="34" charset="0"/>
              <a:cs typeface="Arial" pitchFamily="34" charset="0"/>
            </a:endParaRPr>
          </a:p>
          <a:p>
            <a:pPr lvl="0" algn="ctr" defTabSz="914400">
              <a:defRPr/>
            </a:pPr>
            <a:r>
              <a:rPr lang="en-US" sz="2400" dirty="0">
                <a:latin typeface="Arial" panose="020B0604020202020204" pitchFamily="34" charset="0"/>
                <a:cs typeface="Arial" pitchFamily="34" charset="0"/>
              </a:rPr>
              <a:t>Head over to the </a:t>
            </a:r>
          </a:p>
          <a:p>
            <a:pPr lvl="0" algn="ctr" defTabSz="914400">
              <a:defRPr/>
            </a:pPr>
            <a:r>
              <a:rPr lang="en-US" sz="2400" b="1" dirty="0">
                <a:solidFill>
                  <a:srgbClr val="92D050"/>
                </a:solidFill>
                <a:latin typeface="Arial" panose="020B0604020202020204" pitchFamily="34" charset="0"/>
                <a:cs typeface="Arial" pitchFamily="34" charset="0"/>
                <a:hlinkClick r:id="rId4">
                  <a:extLst>
                    <a:ext uri="{A12FA001-AC4F-418D-AE19-62706E023703}">
                      <ahyp:hlinkClr xmlns:ahyp="http://schemas.microsoft.com/office/drawing/2018/hyperlinkcolor" val="tx"/>
                    </a:ext>
                  </a:extLst>
                </a:hlinkClick>
              </a:rPr>
              <a:t>Florida Farm to School website</a:t>
            </a:r>
            <a:r>
              <a:rPr lang="en-US" sz="2400" dirty="0">
                <a:latin typeface="Arial" panose="020B0604020202020204" pitchFamily="34" charset="0"/>
                <a:cs typeface="Arial" pitchFamily="34" charset="0"/>
              </a:rPr>
              <a:t>.</a:t>
            </a:r>
          </a:p>
          <a:p>
            <a:pPr algn="ctr"/>
            <a:br>
              <a:rPr lang="en-US" sz="1600" dirty="0">
                <a:latin typeface="Arial" pitchFamily="34" charset="0"/>
                <a:cs typeface="Arial" pitchFamily="34" charset="0"/>
              </a:rPr>
            </a:br>
            <a:endParaRPr lang="en-US" sz="1600" dirty="0">
              <a:latin typeface="Arial" pitchFamily="34" charset="0"/>
              <a:cs typeface="Arial" pitchFamily="34" charset="0"/>
            </a:endParaRPr>
          </a:p>
        </p:txBody>
      </p:sp>
    </p:spTree>
    <p:extLst>
      <p:ext uri="{BB962C8B-B14F-4D97-AF65-F5344CB8AC3E}">
        <p14:creationId xmlns:p14="http://schemas.microsoft.com/office/powerpoint/2010/main" val="26361778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5ADFEFA-E6D9-97F3-E15E-5887443E4E70}"/>
              </a:ext>
            </a:extLst>
          </p:cNvPr>
          <p:cNvPicPr>
            <a:picLocks noChangeAspect="1"/>
          </p:cNvPicPr>
          <p:nvPr/>
        </p:nvPicPr>
        <p:blipFill>
          <a:blip r:embed="rId3"/>
          <a:stretch>
            <a:fillRect/>
          </a:stretch>
        </p:blipFill>
        <p:spPr>
          <a:xfrm>
            <a:off x="0" y="0"/>
            <a:ext cx="12192000" cy="6858000"/>
          </a:xfrm>
          <a:prstGeom prst="rect">
            <a:avLst/>
          </a:prstGeom>
        </p:spPr>
      </p:pic>
      <p:sp>
        <p:nvSpPr>
          <p:cNvPr id="4" name="Content Placeholder 3"/>
          <p:cNvSpPr>
            <a:spLocks noGrp="1"/>
          </p:cNvSpPr>
          <p:nvPr>
            <p:ph idx="1"/>
          </p:nvPr>
        </p:nvSpPr>
        <p:spPr>
          <a:xfrm>
            <a:off x="546100" y="1689653"/>
            <a:ext cx="5626100" cy="3576238"/>
          </a:xfrm>
        </p:spPr>
        <p:txBody>
          <a:bodyPr>
            <a:normAutofit/>
          </a:bodyPr>
          <a:lstStyle/>
          <a:p>
            <a:pPr marL="285750" lvl="0" indent="-285750">
              <a:buClr>
                <a:srgbClr val="DA3C43"/>
              </a:buClr>
              <a:buFont typeface="Arial" pitchFamily="34" charset="0"/>
              <a:buChar char="•"/>
            </a:pPr>
            <a:r>
              <a:rPr lang="en-US" sz="2400" dirty="0"/>
              <a:t>Radishes were used as money in ancient Egypt.</a:t>
            </a:r>
          </a:p>
          <a:p>
            <a:pPr marL="285750" lvl="0" indent="-285750">
              <a:buClr>
                <a:srgbClr val="DA3C43"/>
              </a:buClr>
              <a:buFont typeface="Arial" pitchFamily="34" charset="0"/>
              <a:buChar char="•"/>
            </a:pPr>
            <a:r>
              <a:rPr lang="en-US" sz="2400" dirty="0"/>
              <a:t>Once a radish gets too old, it will crack and split.</a:t>
            </a:r>
          </a:p>
          <a:p>
            <a:pPr marL="285750" lvl="0" indent="-285750">
              <a:buClr>
                <a:srgbClr val="DA3C43"/>
              </a:buClr>
              <a:buFont typeface="Arial" pitchFamily="34" charset="0"/>
              <a:buChar char="•"/>
            </a:pPr>
            <a:r>
              <a:rPr lang="en-US" sz="2400" dirty="0"/>
              <a:t>Radish comes from the Latin word radix- which means “root”.</a:t>
            </a:r>
          </a:p>
          <a:p>
            <a:pPr marL="285750" lvl="0" indent="-285750">
              <a:buClr>
                <a:srgbClr val="DA3C43"/>
              </a:buClr>
              <a:buFont typeface="Arial" pitchFamily="34" charset="0"/>
              <a:buChar char="•"/>
            </a:pPr>
            <a:r>
              <a:rPr lang="en-US" sz="2400" dirty="0"/>
              <a:t>Radishes are a healthy and nutritious root vegetable.</a:t>
            </a:r>
          </a:p>
        </p:txBody>
      </p:sp>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16406" y="1874517"/>
            <a:ext cx="5129494" cy="3391373"/>
          </a:xfrm>
          <a:prstGeom prst="rect">
            <a:avLst/>
          </a:prstGeom>
        </p:spPr>
      </p:pic>
      <p:sp>
        <p:nvSpPr>
          <p:cNvPr id="9" name="Title 7">
            <a:extLst>
              <a:ext uri="{FF2B5EF4-FFF2-40B4-BE49-F238E27FC236}">
                <a16:creationId xmlns:a16="http://schemas.microsoft.com/office/drawing/2014/main" id="{385E29AF-0FA5-95DD-D392-7D0D51D6F63F}"/>
              </a:ext>
            </a:extLst>
          </p:cNvPr>
          <p:cNvSpPr>
            <a:spLocks noGrp="1"/>
          </p:cNvSpPr>
          <p:nvPr>
            <p:ph type="title"/>
          </p:nvPr>
        </p:nvSpPr>
        <p:spPr>
          <a:xfrm>
            <a:off x="1251678" y="382385"/>
            <a:ext cx="10178322" cy="1492132"/>
          </a:xfrm>
        </p:spPr>
        <p:txBody>
          <a:bodyPr>
            <a:normAutofit/>
          </a:bodyPr>
          <a:lstStyle/>
          <a:p>
            <a:pPr algn="ctr"/>
            <a:r>
              <a:rPr lang="en-US" sz="4000" dirty="0">
                <a:solidFill>
                  <a:schemeClr val="accent5"/>
                </a:solidFill>
                <a:latin typeface="Arial Black" pitchFamily="34" charset="0"/>
              </a:rPr>
              <a:t>FUN FACTS</a:t>
            </a:r>
          </a:p>
        </p:txBody>
      </p:sp>
    </p:spTree>
    <p:extLst>
      <p:ext uri="{BB962C8B-B14F-4D97-AF65-F5344CB8AC3E}">
        <p14:creationId xmlns:p14="http://schemas.microsoft.com/office/powerpoint/2010/main" val="2468210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3BD48-B495-7713-FFF1-DCDC313ECA63}"/>
              </a:ext>
            </a:extLst>
          </p:cNvPr>
          <p:cNvPicPr>
            <a:picLocks noChangeAspect="1"/>
          </p:cNvPicPr>
          <p:nvPr/>
        </p:nvPicPr>
        <p:blipFill>
          <a:blip r:embed="rId3"/>
          <a:stretch>
            <a:fillRect/>
          </a:stretch>
        </p:blipFill>
        <p:spPr>
          <a:xfrm>
            <a:off x="0" y="0"/>
            <a:ext cx="12192000" cy="6858000"/>
          </a:xfrm>
          <a:prstGeom prst="rect">
            <a:avLst/>
          </a:prstGeom>
        </p:spPr>
      </p:pic>
      <p:sp>
        <p:nvSpPr>
          <p:cNvPr id="9" name="Content Placeholder 8"/>
          <p:cNvSpPr>
            <a:spLocks noGrp="1"/>
          </p:cNvSpPr>
          <p:nvPr>
            <p:ph idx="1"/>
          </p:nvPr>
        </p:nvSpPr>
        <p:spPr>
          <a:xfrm>
            <a:off x="917920" y="3160644"/>
            <a:ext cx="3568700" cy="1331843"/>
          </a:xfrm>
        </p:spPr>
        <p:txBody>
          <a:bodyPr>
            <a:normAutofit/>
          </a:bodyPr>
          <a:lstStyle/>
          <a:p>
            <a:pPr marL="0" lvl="0" indent="0" algn="ctr">
              <a:lnSpc>
                <a:spcPct val="100000"/>
              </a:lnSpc>
              <a:spcBef>
                <a:spcPts val="0"/>
              </a:spcBef>
              <a:buClrTx/>
              <a:buNone/>
              <a:defRPr/>
            </a:pPr>
            <a:r>
              <a:rPr lang="en-US" sz="2400" dirty="0"/>
              <a:t>Radishes are grown primarily in Orange and Palm Beach Counties.</a:t>
            </a:r>
          </a:p>
          <a:p>
            <a:pPr marL="0" lvl="0" indent="0" algn="ctr">
              <a:lnSpc>
                <a:spcPct val="100000"/>
              </a:lnSpc>
              <a:spcBef>
                <a:spcPts val="0"/>
              </a:spcBef>
              <a:buClrTx/>
              <a:buNone/>
              <a:defRPr/>
            </a:pPr>
            <a:endParaRPr lang="en-US" sz="2400" dirty="0"/>
          </a:p>
        </p:txBody>
      </p:sp>
      <p:pic>
        <p:nvPicPr>
          <p:cNvPr id="3" name="Picture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526157" y="-1"/>
            <a:ext cx="6665843" cy="6665843"/>
          </a:xfrm>
          <a:prstGeom prst="rect">
            <a:avLst/>
          </a:prstGeom>
          <a:solidFill>
            <a:schemeClr val="bg1"/>
          </a:solidFill>
        </p:spPr>
      </p:pic>
      <p:sp>
        <p:nvSpPr>
          <p:cNvPr id="5" name="Title 7">
            <a:extLst>
              <a:ext uri="{FF2B5EF4-FFF2-40B4-BE49-F238E27FC236}">
                <a16:creationId xmlns:a16="http://schemas.microsoft.com/office/drawing/2014/main" id="{39DAD181-47ED-7382-3D53-C05C3D5C2856}"/>
              </a:ext>
            </a:extLst>
          </p:cNvPr>
          <p:cNvSpPr>
            <a:spLocks noGrp="1"/>
          </p:cNvSpPr>
          <p:nvPr>
            <p:ph type="title"/>
          </p:nvPr>
        </p:nvSpPr>
        <p:spPr>
          <a:xfrm>
            <a:off x="546101" y="453450"/>
            <a:ext cx="4312338" cy="1452467"/>
          </a:xfrm>
        </p:spPr>
        <p:txBody>
          <a:bodyPr>
            <a:normAutofit/>
          </a:bodyPr>
          <a:lstStyle/>
          <a:p>
            <a:pPr algn="ctr"/>
            <a:r>
              <a:rPr lang="en-US" sz="4400" dirty="0">
                <a:solidFill>
                  <a:schemeClr val="accent5"/>
                </a:solidFill>
                <a:latin typeface="Arial Black" pitchFamily="34" charset="0"/>
              </a:rPr>
              <a:t>Spot it on the map</a:t>
            </a:r>
          </a:p>
        </p:txBody>
      </p:sp>
    </p:spTree>
    <p:extLst>
      <p:ext uri="{BB962C8B-B14F-4D97-AF65-F5344CB8AC3E}">
        <p14:creationId xmlns:p14="http://schemas.microsoft.com/office/powerpoint/2010/main" val="5049742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55170D9-DF35-F5C6-AF8B-2408A6DB12FB}"/>
              </a:ext>
            </a:extLst>
          </p:cNvPr>
          <p:cNvPicPr>
            <a:picLocks noChangeAspect="1"/>
          </p:cNvPicPr>
          <p:nvPr/>
        </p:nvPicPr>
        <p:blipFill>
          <a:blip r:embed="rId3"/>
          <a:stretch>
            <a:fillRect/>
          </a:stretch>
        </p:blipFill>
        <p:spPr>
          <a:xfrm>
            <a:off x="0" y="0"/>
            <a:ext cx="12192000" cy="6858000"/>
          </a:xfrm>
          <a:prstGeom prst="rect">
            <a:avLst/>
          </a:prstGeom>
        </p:spPr>
      </p:pic>
      <p:sp>
        <p:nvSpPr>
          <p:cNvPr id="8" name="Title 7"/>
          <p:cNvSpPr>
            <a:spLocks noGrp="1"/>
          </p:cNvSpPr>
          <p:nvPr>
            <p:ph type="title"/>
          </p:nvPr>
        </p:nvSpPr>
        <p:spPr>
          <a:xfrm>
            <a:off x="4607422" y="853414"/>
            <a:ext cx="7104185" cy="354012"/>
          </a:xfrm>
        </p:spPr>
        <p:txBody>
          <a:bodyPr>
            <a:normAutofit fontScale="90000"/>
          </a:bodyPr>
          <a:lstStyle/>
          <a:p>
            <a:r>
              <a:rPr lang="en-US" dirty="0">
                <a:solidFill>
                  <a:schemeClr val="accent5"/>
                </a:solidFill>
                <a:latin typeface="Arial Black" pitchFamily="34" charset="0"/>
              </a:rPr>
              <a:t>Have you tried a Florida Radish?</a:t>
            </a:r>
          </a:p>
        </p:txBody>
      </p:sp>
      <p:sp>
        <p:nvSpPr>
          <p:cNvPr id="9" name="Content Placeholder 8"/>
          <p:cNvSpPr>
            <a:spLocks noGrp="1"/>
          </p:cNvSpPr>
          <p:nvPr>
            <p:ph idx="1"/>
          </p:nvPr>
        </p:nvSpPr>
        <p:spPr>
          <a:xfrm>
            <a:off x="5531763" y="1739349"/>
            <a:ext cx="4944082" cy="2305878"/>
          </a:xfrm>
        </p:spPr>
        <p:txBody>
          <a:bodyPr>
            <a:normAutofit/>
          </a:bodyPr>
          <a:lstStyle/>
          <a:p>
            <a:pPr marL="0" lvl="0" indent="0" algn="ctr">
              <a:lnSpc>
                <a:spcPct val="100000"/>
              </a:lnSpc>
              <a:buClr>
                <a:schemeClr val="tx2">
                  <a:lumMod val="25000"/>
                  <a:lumOff val="75000"/>
                </a:schemeClr>
              </a:buClr>
              <a:buNone/>
            </a:pPr>
            <a:r>
              <a:rPr lang="en-US" sz="2400" dirty="0"/>
              <a:t>Florida radishes are harvested in the  winter and spring months.</a:t>
            </a:r>
          </a:p>
          <a:p>
            <a:pPr marL="0" lvl="0" indent="0" algn="ctr">
              <a:lnSpc>
                <a:spcPct val="100000"/>
              </a:lnSpc>
              <a:buClr>
                <a:schemeClr val="tx2">
                  <a:lumMod val="25000"/>
                  <a:lumOff val="75000"/>
                </a:schemeClr>
              </a:buClr>
              <a:buNone/>
            </a:pPr>
            <a:r>
              <a:rPr lang="en-US" sz="2400" dirty="0"/>
              <a:t> </a:t>
            </a:r>
          </a:p>
          <a:p>
            <a:pPr marL="0" lvl="0" indent="0" algn="ctr">
              <a:lnSpc>
                <a:spcPct val="100000"/>
              </a:lnSpc>
              <a:buClr>
                <a:schemeClr val="tx2">
                  <a:lumMod val="25000"/>
                  <a:lumOff val="75000"/>
                </a:schemeClr>
              </a:buClr>
              <a:buNone/>
            </a:pPr>
            <a:r>
              <a:rPr lang="en-US" sz="2400" b="1" dirty="0"/>
              <a:t>They are available from November through May.</a:t>
            </a:r>
          </a:p>
        </p:txBody>
      </p:sp>
      <p:sp>
        <p:nvSpPr>
          <p:cNvPr id="4" name="Rounded Rectangular Callout 5">
            <a:extLst>
              <a:ext uri="{FF2B5EF4-FFF2-40B4-BE49-F238E27FC236}">
                <a16:creationId xmlns:a16="http://schemas.microsoft.com/office/drawing/2014/main" id="{D073E41A-F6CA-9C74-BD93-374CFE56CAEF}"/>
              </a:ext>
            </a:extLst>
          </p:cNvPr>
          <p:cNvSpPr/>
          <p:nvPr/>
        </p:nvSpPr>
        <p:spPr>
          <a:xfrm>
            <a:off x="7903674" y="5031458"/>
            <a:ext cx="3448891" cy="796122"/>
          </a:xfrm>
          <a:prstGeom prst="wedgeRoundRectCallout">
            <a:avLst>
              <a:gd name="adj1" fmla="val -44447"/>
              <a:gd name="adj2" fmla="val 92877"/>
              <a:gd name="adj3" fmla="val 16667"/>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a:latin typeface="Arial" pitchFamily="34" charset="0"/>
                <a:cs typeface="Arial" pitchFamily="34" charset="0"/>
              </a:rPr>
              <a:t>Look for this logo to find Florida-grown radishes!</a:t>
            </a:r>
          </a:p>
        </p:txBody>
      </p:sp>
      <p:pic>
        <p:nvPicPr>
          <p:cNvPr id="5" name="Picture 4">
            <a:extLst>
              <a:ext uri="{FF2B5EF4-FFF2-40B4-BE49-F238E27FC236}">
                <a16:creationId xmlns:a16="http://schemas.microsoft.com/office/drawing/2014/main" id="{771D4B1D-A97B-A718-E623-0B99AB7FD34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4744" t="-8056" r="-2276" b="-6749"/>
          <a:stretch/>
        </p:blipFill>
        <p:spPr>
          <a:xfrm>
            <a:off x="4873572" y="4644134"/>
            <a:ext cx="3194892" cy="1570770"/>
          </a:xfrm>
          <a:prstGeom prst="roundRect">
            <a:avLst/>
          </a:prstGeom>
          <a:solidFill>
            <a:schemeClr val="bg1"/>
          </a:solidFill>
        </p:spPr>
      </p:pic>
    </p:spTree>
    <p:extLst>
      <p:ext uri="{BB962C8B-B14F-4D97-AF65-F5344CB8AC3E}">
        <p14:creationId xmlns:p14="http://schemas.microsoft.com/office/powerpoint/2010/main" val="29477239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6BB2CC4-4E2C-483F-AE22-14284A50D256}"/>
              </a:ext>
            </a:extLst>
          </p:cNvPr>
          <p:cNvPicPr>
            <a:picLocks noChangeAspect="1"/>
          </p:cNvPicPr>
          <p:nvPr/>
        </p:nvPicPr>
        <p:blipFill>
          <a:blip r:embed="rId3"/>
          <a:stretch>
            <a:fillRect/>
          </a:stretch>
        </p:blipFill>
        <p:spPr>
          <a:xfrm>
            <a:off x="0" y="0"/>
            <a:ext cx="12192000" cy="6858000"/>
          </a:xfrm>
          <a:prstGeom prst="rect">
            <a:avLst/>
          </a:prstGeom>
        </p:spPr>
      </p:pic>
      <p:sp>
        <p:nvSpPr>
          <p:cNvPr id="7" name="Title 7"/>
          <p:cNvSpPr>
            <a:spLocks noGrp="1"/>
          </p:cNvSpPr>
          <p:nvPr>
            <p:ph type="title"/>
          </p:nvPr>
        </p:nvSpPr>
        <p:spPr>
          <a:xfrm>
            <a:off x="577850" y="614409"/>
            <a:ext cx="11036300" cy="354012"/>
          </a:xfrm>
        </p:spPr>
        <p:txBody>
          <a:bodyPr>
            <a:normAutofit fontScale="90000"/>
          </a:bodyPr>
          <a:lstStyle/>
          <a:p>
            <a:pPr algn="ctr"/>
            <a:r>
              <a:rPr lang="en-US" sz="4400" dirty="0">
                <a:solidFill>
                  <a:srgbClr val="DA3C43"/>
                </a:solidFill>
                <a:latin typeface="Arial Black" pitchFamily="34" charset="0"/>
              </a:rPr>
              <a:t>Did You Know?</a:t>
            </a:r>
          </a:p>
        </p:txBody>
      </p:sp>
      <p:sp>
        <p:nvSpPr>
          <p:cNvPr id="4" name="Content Placeholder 3"/>
          <p:cNvSpPr>
            <a:spLocks noGrp="1"/>
          </p:cNvSpPr>
          <p:nvPr>
            <p:ph idx="1"/>
          </p:nvPr>
        </p:nvSpPr>
        <p:spPr>
          <a:xfrm>
            <a:off x="6448813" y="2109650"/>
            <a:ext cx="5253809" cy="2638697"/>
          </a:xfrm>
        </p:spPr>
        <p:txBody>
          <a:bodyPr>
            <a:normAutofit/>
          </a:bodyPr>
          <a:lstStyle/>
          <a:p>
            <a:pPr fontAlgn="base">
              <a:spcBef>
                <a:spcPts val="1300"/>
              </a:spcBef>
              <a:buClr>
                <a:srgbClr val="DA3C43"/>
              </a:buClr>
            </a:pPr>
            <a:r>
              <a:rPr lang="en-US" sz="3200" dirty="0"/>
              <a:t>Radishes are an excellent source of vitamin C!</a:t>
            </a:r>
          </a:p>
          <a:p>
            <a:pPr fontAlgn="base">
              <a:spcBef>
                <a:spcPts val="1300"/>
              </a:spcBef>
              <a:buClr>
                <a:srgbClr val="DA3C43"/>
              </a:buClr>
            </a:pPr>
            <a:r>
              <a:rPr lang="en-US" sz="3200" dirty="0"/>
              <a:t>Radishes contain fiber and potassium.</a:t>
            </a:r>
          </a:p>
        </p:txBody>
      </p:sp>
      <p:pic>
        <p:nvPicPr>
          <p:cNvPr id="2" name="Picture 1">
            <a:extLst>
              <a:ext uri="{FF2B5EF4-FFF2-40B4-BE49-F238E27FC236}">
                <a16:creationId xmlns:a16="http://schemas.microsoft.com/office/drawing/2014/main" id="{821EE864-99E5-F599-8357-10D29DA8A17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1514603"/>
            <a:ext cx="5743189" cy="3828793"/>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890010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CA5AC1A-3A4C-02A5-B632-9C10357E686C}"/>
              </a:ext>
            </a:extLst>
          </p:cNvPr>
          <p:cNvPicPr>
            <a:picLocks noChangeAspect="1"/>
          </p:cNvPicPr>
          <p:nvPr/>
        </p:nvPicPr>
        <p:blipFill>
          <a:blip r:embed="rId3"/>
          <a:stretch>
            <a:fillRect/>
          </a:stretch>
        </p:blipFill>
        <p:spPr>
          <a:xfrm>
            <a:off x="0" y="0"/>
            <a:ext cx="12192000" cy="6858000"/>
          </a:xfrm>
          <a:prstGeom prst="rect">
            <a:avLst/>
          </a:prstGeom>
        </p:spPr>
      </p:pic>
      <p:sp>
        <p:nvSpPr>
          <p:cNvPr id="17" name="Title 7"/>
          <p:cNvSpPr>
            <a:spLocks noGrp="1"/>
          </p:cNvSpPr>
          <p:nvPr>
            <p:ph type="title"/>
          </p:nvPr>
        </p:nvSpPr>
        <p:spPr>
          <a:xfrm>
            <a:off x="546100" y="549094"/>
            <a:ext cx="11036300" cy="354012"/>
          </a:xfrm>
        </p:spPr>
        <p:txBody>
          <a:bodyPr>
            <a:normAutofit fontScale="90000"/>
          </a:bodyPr>
          <a:lstStyle/>
          <a:p>
            <a:pPr algn="ctr"/>
            <a:r>
              <a:rPr lang="en-US" sz="4000" dirty="0">
                <a:solidFill>
                  <a:srgbClr val="DA3C43"/>
                </a:solidFill>
                <a:latin typeface="Arial Black" pitchFamily="34" charset="0"/>
              </a:rPr>
              <a:t>FUN FACTS</a:t>
            </a:r>
          </a:p>
        </p:txBody>
      </p:sp>
      <p:sp>
        <p:nvSpPr>
          <p:cNvPr id="18" name="Content Placeholder 3"/>
          <p:cNvSpPr>
            <a:spLocks noGrp="1"/>
          </p:cNvSpPr>
          <p:nvPr>
            <p:ph idx="1"/>
          </p:nvPr>
        </p:nvSpPr>
        <p:spPr>
          <a:xfrm>
            <a:off x="546100" y="1661805"/>
            <a:ext cx="5854700" cy="3534390"/>
          </a:xfrm>
        </p:spPr>
        <p:txBody>
          <a:bodyPr>
            <a:normAutofit/>
          </a:bodyPr>
          <a:lstStyle/>
          <a:p>
            <a:pPr marL="285750" indent="-285750">
              <a:spcBef>
                <a:spcPts val="1300"/>
              </a:spcBef>
              <a:buClr>
                <a:srgbClr val="DA3C43"/>
              </a:buClr>
              <a:buFont typeface="Arial" pitchFamily="34" charset="0"/>
              <a:buChar char="•"/>
            </a:pPr>
            <a:r>
              <a:rPr lang="en-US" sz="2400" dirty="0"/>
              <a:t>Soil contains the minerals and nutrients that allow plants to grow strong and healthy. These nutrients are absorbed through their roots.</a:t>
            </a:r>
          </a:p>
          <a:p>
            <a:pPr marL="285750" indent="-285750">
              <a:spcBef>
                <a:spcPts val="1300"/>
              </a:spcBef>
              <a:buClr>
                <a:srgbClr val="DA3C43"/>
              </a:buClr>
              <a:buFont typeface="Arial" pitchFamily="34" charset="0"/>
              <a:buChar char="•"/>
            </a:pPr>
            <a:r>
              <a:rPr lang="en-US" sz="2400" dirty="0"/>
              <a:t>Radishes are a type of root vegetable.</a:t>
            </a:r>
          </a:p>
          <a:p>
            <a:pPr marL="285750" indent="-285750">
              <a:spcBef>
                <a:spcPts val="1300"/>
              </a:spcBef>
              <a:buClr>
                <a:srgbClr val="DA3C43"/>
              </a:buClr>
              <a:buFont typeface="Arial" pitchFamily="34" charset="0"/>
              <a:buChar char="•"/>
            </a:pPr>
            <a:r>
              <a:rPr lang="en-US" sz="2400" dirty="0"/>
              <a:t>Radishes grow in the topsoil layer, which is about 2 inches deep!</a:t>
            </a:r>
          </a:p>
        </p:txBody>
      </p:sp>
      <p:pic>
        <p:nvPicPr>
          <p:cNvPr id="2" name="Picture 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031106" y="1586250"/>
            <a:ext cx="5160894" cy="3323616"/>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253830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C0CD89C-A6E1-16F4-9DB7-563D733FC1A5}"/>
              </a:ext>
            </a:extLst>
          </p:cNvPr>
          <p:cNvPicPr>
            <a:picLocks noChangeAspect="1"/>
          </p:cNvPicPr>
          <p:nvPr/>
        </p:nvPicPr>
        <p:blipFill>
          <a:blip r:embed="rId3"/>
          <a:stretch>
            <a:fill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49CF4937-339A-B83B-F026-B7013E897111}"/>
              </a:ext>
            </a:extLst>
          </p:cNvPr>
          <p:cNvSpPr/>
          <p:nvPr/>
        </p:nvSpPr>
        <p:spPr>
          <a:xfrm>
            <a:off x="5053261" y="469231"/>
            <a:ext cx="6930190" cy="5943600"/>
          </a:xfrm>
          <a:prstGeom prst="rect">
            <a:avLst/>
          </a:prstGeom>
          <a:solidFill>
            <a:srgbClr val="DA3C4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C000"/>
              </a:solidFill>
            </a:endParaRPr>
          </a:p>
        </p:txBody>
      </p:sp>
      <p:sp>
        <p:nvSpPr>
          <p:cNvPr id="6" name="Title 16">
            <a:extLst>
              <a:ext uri="{FF2B5EF4-FFF2-40B4-BE49-F238E27FC236}">
                <a16:creationId xmlns:a16="http://schemas.microsoft.com/office/drawing/2014/main" id="{298AE6C7-4A92-DEA3-CB4B-337ECCE472E7}"/>
              </a:ext>
            </a:extLst>
          </p:cNvPr>
          <p:cNvSpPr>
            <a:spLocks noGrp="1"/>
          </p:cNvSpPr>
          <p:nvPr>
            <p:ph type="ctrTitle"/>
          </p:nvPr>
        </p:nvSpPr>
        <p:spPr>
          <a:xfrm>
            <a:off x="294706" y="612450"/>
            <a:ext cx="4489439" cy="905691"/>
          </a:xfrm>
        </p:spPr>
        <p:txBody>
          <a:bodyPr>
            <a:noAutofit/>
          </a:bodyPr>
          <a:lstStyle/>
          <a:p>
            <a:pPr algn="ctr"/>
            <a:r>
              <a:rPr lang="en-US" sz="4000" spc="0" dirty="0">
                <a:latin typeface="Arial Black" pitchFamily="34" charset="0"/>
              </a:rPr>
              <a:t>BRAIN BREAK</a:t>
            </a:r>
            <a:br>
              <a:rPr lang="en-US" sz="4000" spc="0" dirty="0">
                <a:latin typeface="Arial Black" pitchFamily="34" charset="0"/>
              </a:rPr>
            </a:br>
            <a:r>
              <a:rPr lang="en-US" sz="4000" spc="0" dirty="0">
                <a:latin typeface="Arial Black" pitchFamily="34" charset="0"/>
              </a:rPr>
              <a:t>Fresh Find</a:t>
            </a:r>
          </a:p>
        </p:txBody>
      </p:sp>
      <p:sp>
        <p:nvSpPr>
          <p:cNvPr id="19" name="Text Placeholder 18"/>
          <p:cNvSpPr>
            <a:spLocks noGrp="1"/>
          </p:cNvSpPr>
          <p:nvPr>
            <p:ph type="body" sz="half" idx="4294967295"/>
          </p:nvPr>
        </p:nvSpPr>
        <p:spPr>
          <a:xfrm>
            <a:off x="404828" y="1869991"/>
            <a:ext cx="2539425" cy="2114180"/>
          </a:xfrm>
        </p:spPr>
        <p:txBody>
          <a:bodyPr>
            <a:normAutofit/>
          </a:bodyPr>
          <a:lstStyle/>
          <a:p>
            <a:pPr marL="342900" indent="-342900">
              <a:spcBef>
                <a:spcPts val="0"/>
              </a:spcBef>
              <a:spcAft>
                <a:spcPts val="600"/>
              </a:spcAft>
              <a:buClr>
                <a:srgbClr val="C00000"/>
              </a:buClr>
              <a:buFont typeface="Arial" panose="020B0604020202020204" pitchFamily="34" charset="0"/>
              <a:buChar char="•"/>
            </a:pPr>
            <a:r>
              <a:rPr lang="en-US" sz="2400" b="1" dirty="0">
                <a:solidFill>
                  <a:schemeClr val="bg1"/>
                </a:solidFill>
                <a:latin typeface="Arial" pitchFamily="34" charset="0"/>
                <a:cs typeface="Arial" pitchFamily="34" charset="0"/>
              </a:rPr>
              <a:t>Root</a:t>
            </a:r>
          </a:p>
          <a:p>
            <a:pPr marL="342900" indent="-342900">
              <a:spcBef>
                <a:spcPts val="0"/>
              </a:spcBef>
              <a:spcAft>
                <a:spcPts val="600"/>
              </a:spcAft>
              <a:buClr>
                <a:srgbClr val="C00000"/>
              </a:buClr>
              <a:buFont typeface="Arial" panose="020B0604020202020204" pitchFamily="34" charset="0"/>
              <a:buChar char="•"/>
            </a:pPr>
            <a:r>
              <a:rPr lang="en-US" sz="2400" b="1" dirty="0">
                <a:solidFill>
                  <a:schemeClr val="bg1"/>
                </a:solidFill>
                <a:latin typeface="Arial" pitchFamily="34" charset="0"/>
                <a:cs typeface="Arial" pitchFamily="34" charset="0"/>
              </a:rPr>
              <a:t>Salads</a:t>
            </a:r>
          </a:p>
          <a:p>
            <a:pPr marL="342900" indent="-342900">
              <a:spcBef>
                <a:spcPts val="0"/>
              </a:spcBef>
              <a:spcAft>
                <a:spcPts val="600"/>
              </a:spcAft>
              <a:buClr>
                <a:srgbClr val="C00000"/>
              </a:buClr>
              <a:buFont typeface="Arial" panose="020B0604020202020204" pitchFamily="34" charset="0"/>
              <a:buChar char="•"/>
            </a:pPr>
            <a:r>
              <a:rPr lang="en-US" sz="2400" b="1" dirty="0">
                <a:solidFill>
                  <a:schemeClr val="bg1"/>
                </a:solidFill>
                <a:latin typeface="Arial" pitchFamily="34" charset="0"/>
                <a:cs typeface="Arial" pitchFamily="34" charset="0"/>
              </a:rPr>
              <a:t>Raw</a:t>
            </a:r>
          </a:p>
          <a:p>
            <a:pPr marL="342900" indent="-342900">
              <a:spcBef>
                <a:spcPts val="0"/>
              </a:spcBef>
              <a:spcAft>
                <a:spcPts val="600"/>
              </a:spcAft>
              <a:buClr>
                <a:srgbClr val="C00000"/>
              </a:buClr>
              <a:buFont typeface="Arial" panose="020B0604020202020204" pitchFamily="34" charset="0"/>
              <a:buChar char="•"/>
            </a:pPr>
            <a:r>
              <a:rPr lang="en-US" sz="2400" b="1" dirty="0">
                <a:solidFill>
                  <a:schemeClr val="bg1"/>
                </a:solidFill>
                <a:latin typeface="Arial" pitchFamily="34" charset="0"/>
                <a:cs typeface="Arial" pitchFamily="34" charset="0"/>
              </a:rPr>
              <a:t>Pink</a:t>
            </a:r>
          </a:p>
        </p:txBody>
      </p:sp>
      <p:sp>
        <p:nvSpPr>
          <p:cNvPr id="7" name="Text Placeholder 18"/>
          <p:cNvSpPr txBox="1">
            <a:spLocks/>
          </p:cNvSpPr>
          <p:nvPr/>
        </p:nvSpPr>
        <p:spPr>
          <a:xfrm>
            <a:off x="2671235" y="1869991"/>
            <a:ext cx="2058641" cy="1872550"/>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200"/>
              </a:spcBef>
              <a:buClr>
                <a:schemeClr val="tx2"/>
              </a:buClr>
              <a:buFont typeface="Arial" panose="020B0604020202020204" pitchFamily="34" charset="0"/>
              <a:buNone/>
              <a:defRPr sz="1600" kern="1200" baseline="0">
                <a:solidFill>
                  <a:schemeClr val="bg2"/>
                </a:solidFill>
                <a:latin typeface="Avenir Book"/>
                <a:ea typeface="+mn-ea"/>
                <a:cs typeface="Avenir Book"/>
              </a:defRPr>
            </a:lvl1pPr>
            <a:lvl2pPr marL="457200" indent="0" algn="l" defTabSz="914400" rtl="0" eaLnBrk="1" latinLnBrk="0" hangingPunct="1">
              <a:lnSpc>
                <a:spcPct val="110000"/>
              </a:lnSpc>
              <a:spcBef>
                <a:spcPts val="700"/>
              </a:spcBef>
              <a:buClr>
                <a:schemeClr val="tx2"/>
              </a:buClr>
              <a:buFont typeface="Gill Sans MT" panose="020B0502020104020203" pitchFamily="34" charset="0"/>
              <a:buNone/>
              <a:defRPr sz="1400" kern="1200">
                <a:solidFill>
                  <a:schemeClr val="tx1">
                    <a:lumMod val="65000"/>
                    <a:lumOff val="35000"/>
                  </a:schemeClr>
                </a:solidFill>
                <a:latin typeface="Avenir Book"/>
                <a:ea typeface="+mn-ea"/>
                <a:cs typeface="Avenir Book"/>
              </a:defRPr>
            </a:lvl2pPr>
            <a:lvl3pPr marL="914400" indent="0" algn="l" defTabSz="914400" rtl="0" eaLnBrk="1" latinLnBrk="0" hangingPunct="1">
              <a:lnSpc>
                <a:spcPct val="110000"/>
              </a:lnSpc>
              <a:spcBef>
                <a:spcPts val="700"/>
              </a:spcBef>
              <a:buClr>
                <a:schemeClr val="tx2"/>
              </a:buClr>
              <a:buFont typeface="Arial" panose="020B0604020202020204" pitchFamily="34" charset="0"/>
              <a:buNone/>
              <a:defRPr sz="1200" kern="1200">
                <a:solidFill>
                  <a:schemeClr val="tx1">
                    <a:lumMod val="65000"/>
                    <a:lumOff val="35000"/>
                  </a:schemeClr>
                </a:solidFill>
                <a:latin typeface="Avenir Book"/>
                <a:ea typeface="+mn-ea"/>
                <a:cs typeface="Avenir Book"/>
              </a:defRPr>
            </a:lvl3pPr>
            <a:lvl4pPr marL="1371600" indent="0" algn="l" defTabSz="914400" rtl="0" eaLnBrk="1" latinLnBrk="0" hangingPunct="1">
              <a:lnSpc>
                <a:spcPct val="110000"/>
              </a:lnSpc>
              <a:spcBef>
                <a:spcPts val="700"/>
              </a:spcBef>
              <a:buClr>
                <a:schemeClr val="tx2"/>
              </a:buClr>
              <a:buFont typeface="Gill Sans MT" panose="020B0502020104020203" pitchFamily="34" charset="0"/>
              <a:buNone/>
              <a:defRPr sz="1000" kern="1200">
                <a:solidFill>
                  <a:schemeClr val="tx1">
                    <a:lumMod val="65000"/>
                    <a:lumOff val="35000"/>
                  </a:schemeClr>
                </a:solidFill>
                <a:latin typeface="Avenir Book"/>
                <a:ea typeface="+mn-ea"/>
                <a:cs typeface="Avenir Book"/>
              </a:defRPr>
            </a:lvl4pPr>
            <a:lvl5pPr marL="1828800" indent="0" algn="l" defTabSz="914400" rtl="0" eaLnBrk="1" latinLnBrk="0" hangingPunct="1">
              <a:lnSpc>
                <a:spcPct val="110000"/>
              </a:lnSpc>
              <a:spcBef>
                <a:spcPts val="700"/>
              </a:spcBef>
              <a:buClr>
                <a:schemeClr val="tx2"/>
              </a:buClr>
              <a:buFont typeface="Arial" panose="020B0604020202020204" pitchFamily="34" charset="0"/>
              <a:buNone/>
              <a:defRPr sz="1000" kern="1200">
                <a:solidFill>
                  <a:schemeClr val="tx1">
                    <a:lumMod val="65000"/>
                    <a:lumOff val="35000"/>
                  </a:schemeClr>
                </a:solidFill>
                <a:latin typeface="Avenir Book"/>
                <a:ea typeface="+mn-ea"/>
                <a:cs typeface="Avenir Book"/>
              </a:defRPr>
            </a:lvl5pPr>
            <a:lvl6pPr marL="2286000" indent="0" algn="l" defTabSz="914400" rtl="0" eaLnBrk="1" latinLnBrk="0" hangingPunct="1">
              <a:lnSpc>
                <a:spcPct val="110000"/>
              </a:lnSpc>
              <a:spcBef>
                <a:spcPts val="700"/>
              </a:spcBef>
              <a:buClr>
                <a:schemeClr val="tx2"/>
              </a:buClr>
              <a:buFont typeface="Gill Sans MT" panose="020B0502020104020203" pitchFamily="34" charset="0"/>
              <a:buNone/>
              <a:defRPr sz="1000" kern="1200">
                <a:solidFill>
                  <a:schemeClr val="tx1">
                    <a:lumMod val="65000"/>
                    <a:lumOff val="35000"/>
                  </a:schemeClr>
                </a:solidFill>
                <a:latin typeface="+mn-lt"/>
                <a:ea typeface="+mn-ea"/>
                <a:cs typeface="+mn-cs"/>
              </a:defRPr>
            </a:lvl6pPr>
            <a:lvl7pPr marL="2743200" indent="0" algn="l" defTabSz="914400" rtl="0" eaLnBrk="1" latinLnBrk="0" hangingPunct="1">
              <a:lnSpc>
                <a:spcPct val="110000"/>
              </a:lnSpc>
              <a:spcBef>
                <a:spcPts val="700"/>
              </a:spcBef>
              <a:buClr>
                <a:schemeClr val="tx2"/>
              </a:buClr>
              <a:buFont typeface="Arial" panose="020B0604020202020204" pitchFamily="34" charset="0"/>
              <a:buNone/>
              <a:defRPr sz="1000" kern="1200">
                <a:solidFill>
                  <a:schemeClr val="tx1">
                    <a:lumMod val="65000"/>
                    <a:lumOff val="35000"/>
                  </a:schemeClr>
                </a:solidFill>
                <a:latin typeface="+mn-lt"/>
                <a:ea typeface="+mn-ea"/>
                <a:cs typeface="+mn-cs"/>
              </a:defRPr>
            </a:lvl7pPr>
            <a:lvl8pPr marL="3200400" indent="0" algn="l" defTabSz="914400" rtl="0" eaLnBrk="1" latinLnBrk="0" hangingPunct="1">
              <a:lnSpc>
                <a:spcPct val="110000"/>
              </a:lnSpc>
              <a:spcBef>
                <a:spcPts val="700"/>
              </a:spcBef>
              <a:buClr>
                <a:schemeClr val="tx2"/>
              </a:buClr>
              <a:buFont typeface="Gill Sans MT" panose="020B0502020104020203" pitchFamily="34" charset="0"/>
              <a:buNone/>
              <a:defRPr sz="1000" kern="1200" baseline="0">
                <a:solidFill>
                  <a:schemeClr val="tx1">
                    <a:lumMod val="65000"/>
                    <a:lumOff val="35000"/>
                  </a:schemeClr>
                </a:solidFill>
                <a:latin typeface="+mn-lt"/>
                <a:ea typeface="+mn-ea"/>
                <a:cs typeface="+mn-cs"/>
              </a:defRPr>
            </a:lvl8pPr>
            <a:lvl9pPr marL="3657600" indent="0" algn="l" defTabSz="914400" rtl="0" eaLnBrk="1" latinLnBrk="0" hangingPunct="1">
              <a:lnSpc>
                <a:spcPct val="110000"/>
              </a:lnSpc>
              <a:spcBef>
                <a:spcPts val="700"/>
              </a:spcBef>
              <a:buClr>
                <a:schemeClr val="tx2"/>
              </a:buClr>
              <a:buFont typeface="Arial" panose="020B0604020202020204" pitchFamily="34" charset="0"/>
              <a:buNone/>
              <a:defRPr sz="1000" kern="1200" baseline="0">
                <a:solidFill>
                  <a:schemeClr val="tx1">
                    <a:lumMod val="65000"/>
                    <a:lumOff val="35000"/>
                  </a:schemeClr>
                </a:solidFill>
                <a:latin typeface="+mn-lt"/>
                <a:ea typeface="+mn-ea"/>
                <a:cs typeface="+mn-cs"/>
              </a:defRPr>
            </a:lvl9pPr>
          </a:lstStyle>
          <a:p>
            <a:pPr marL="342900" indent="-342900">
              <a:spcBef>
                <a:spcPts val="0"/>
              </a:spcBef>
              <a:spcAft>
                <a:spcPts val="600"/>
              </a:spcAft>
              <a:buClr>
                <a:srgbClr val="C00000"/>
              </a:buClr>
              <a:buFont typeface="Arial" panose="020B0604020202020204" pitchFamily="34" charset="0"/>
              <a:buChar char="•"/>
            </a:pPr>
            <a:r>
              <a:rPr lang="en-US" sz="2400" b="1" dirty="0">
                <a:latin typeface="Arial" pitchFamily="34" charset="0"/>
                <a:cs typeface="Arial" pitchFamily="34" charset="0"/>
              </a:rPr>
              <a:t>Radish</a:t>
            </a:r>
          </a:p>
          <a:p>
            <a:pPr marL="342900" indent="-342900">
              <a:spcBef>
                <a:spcPts val="0"/>
              </a:spcBef>
              <a:spcAft>
                <a:spcPts val="600"/>
              </a:spcAft>
              <a:buClr>
                <a:srgbClr val="C00000"/>
              </a:buClr>
              <a:buFont typeface="Arial" panose="020B0604020202020204" pitchFamily="34" charset="0"/>
              <a:buChar char="•"/>
            </a:pPr>
            <a:r>
              <a:rPr lang="en-US" sz="2400" b="1" dirty="0">
                <a:latin typeface="Arial" pitchFamily="34" charset="0"/>
                <a:cs typeface="Arial" pitchFamily="34" charset="0"/>
              </a:rPr>
              <a:t>Flavorful </a:t>
            </a:r>
          </a:p>
          <a:p>
            <a:pPr marL="342900" indent="-342900">
              <a:spcBef>
                <a:spcPts val="0"/>
              </a:spcBef>
              <a:spcAft>
                <a:spcPts val="600"/>
              </a:spcAft>
              <a:buClr>
                <a:srgbClr val="C00000"/>
              </a:buClr>
              <a:buFont typeface="Arial" panose="020B0604020202020204" pitchFamily="34" charset="0"/>
              <a:buChar char="•"/>
            </a:pPr>
            <a:r>
              <a:rPr lang="en-US" sz="2400" b="1" dirty="0">
                <a:latin typeface="Arial" pitchFamily="34" charset="0"/>
                <a:cs typeface="Arial" pitchFamily="34" charset="0"/>
              </a:rPr>
              <a:t>Harvest </a:t>
            </a:r>
          </a:p>
          <a:p>
            <a:pPr>
              <a:spcBef>
                <a:spcPts val="0"/>
              </a:spcBef>
              <a:spcAft>
                <a:spcPts val="600"/>
              </a:spcAft>
              <a:buClr>
                <a:srgbClr val="FFC000"/>
              </a:buClr>
            </a:pPr>
            <a:endParaRPr lang="en-US" sz="2400" b="1" dirty="0">
              <a:latin typeface="Arial" pitchFamily="34" charset="0"/>
              <a:cs typeface="Arial" pitchFamily="34" charset="0"/>
            </a:endParaRPr>
          </a:p>
        </p:txBody>
      </p:sp>
      <p:pic>
        <p:nvPicPr>
          <p:cNvPr id="1028" name="Picture 4"/>
          <p:cNvPicPr>
            <a:picLocks noChangeAspect="1" noChangeArrowheads="1"/>
          </p:cNvPicPr>
          <p:nvPr/>
        </p:nvPicPr>
        <p:blipFill>
          <a:blip r:embed="rId4" cstate="screen">
            <a:extLst>
              <a:ext uri="{28A0092B-C50C-407E-A947-70E740481C1C}">
                <a14:useLocalDpi xmlns:a14="http://schemas.microsoft.com/office/drawing/2010/main"/>
              </a:ext>
            </a:extLst>
          </a:blip>
          <a:srcRect/>
          <a:stretch/>
        </p:blipFill>
        <p:spPr bwMode="auto">
          <a:xfrm>
            <a:off x="1264452" y="3441031"/>
            <a:ext cx="3601305" cy="23466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DEDEDE"/>
                  </a:outerShdw>
                </a:effectLst>
              </a14:hiddenEffects>
            </a:ext>
          </a:extLst>
        </p:spPr>
      </p:pic>
      <p:pic>
        <p:nvPicPr>
          <p:cNvPr id="2" name="Picture 1"/>
          <p:cNvPicPr>
            <a:picLocks noChangeAspect="1"/>
          </p:cNvPicPr>
          <p:nvPr/>
        </p:nvPicPr>
        <p:blipFill>
          <a:blip r:embed="rId5"/>
          <a:stretch>
            <a:fillRect/>
          </a:stretch>
        </p:blipFill>
        <p:spPr>
          <a:xfrm>
            <a:off x="5428268" y="768825"/>
            <a:ext cx="6249926" cy="5320349"/>
          </a:xfrm>
          <a:prstGeom prst="rect">
            <a:avLst/>
          </a:prstGeom>
        </p:spPr>
      </p:pic>
    </p:spTree>
    <p:extLst>
      <p:ext uri="{BB962C8B-B14F-4D97-AF65-F5344CB8AC3E}">
        <p14:creationId xmlns:p14="http://schemas.microsoft.com/office/powerpoint/2010/main" val="41696188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697B889-3776-6D5C-7060-4B496F0A41D1}"/>
              </a:ext>
            </a:extLst>
          </p:cNvPr>
          <p:cNvPicPr>
            <a:picLocks noChangeAspect="1"/>
          </p:cNvPicPr>
          <p:nvPr/>
        </p:nvPicPr>
        <p:blipFill>
          <a:blip r:embed="rId2"/>
          <a:stretch>
            <a:fillRect/>
          </a:stretch>
        </p:blipFill>
        <p:spPr>
          <a:xfrm>
            <a:off x="0" y="0"/>
            <a:ext cx="12192000" cy="6858000"/>
          </a:xfrm>
          <a:prstGeom prst="rect">
            <a:avLst/>
          </a:prstGeom>
        </p:spPr>
      </p:pic>
      <p:sp>
        <p:nvSpPr>
          <p:cNvPr id="4" name="TextBox 3"/>
          <p:cNvSpPr txBox="1"/>
          <p:nvPr/>
        </p:nvSpPr>
        <p:spPr>
          <a:xfrm>
            <a:off x="546100" y="1383205"/>
            <a:ext cx="2988526" cy="523220"/>
          </a:xfrm>
          <a:prstGeom prst="rect">
            <a:avLst/>
          </a:prstGeom>
          <a:noFill/>
        </p:spPr>
        <p:txBody>
          <a:bodyPr wrap="square" rtlCol="0">
            <a:spAutoFit/>
          </a:bodyPr>
          <a:lstStyle/>
          <a:p>
            <a:r>
              <a:rPr lang="en-US" sz="2800" dirty="0"/>
              <a:t>Math in Action</a:t>
            </a:r>
          </a:p>
        </p:txBody>
      </p:sp>
      <p:sp>
        <p:nvSpPr>
          <p:cNvPr id="5" name="TextBox 4"/>
          <p:cNvSpPr txBox="1"/>
          <p:nvPr/>
        </p:nvSpPr>
        <p:spPr>
          <a:xfrm>
            <a:off x="652890" y="1990226"/>
            <a:ext cx="6712271" cy="3647152"/>
          </a:xfrm>
          <a:prstGeom prst="rect">
            <a:avLst/>
          </a:prstGeom>
          <a:noFill/>
        </p:spPr>
        <p:txBody>
          <a:bodyPr wrap="square" rtlCol="0">
            <a:spAutoFit/>
          </a:bodyPr>
          <a:lstStyle/>
          <a:p>
            <a:pPr marL="285750" indent="-285750">
              <a:spcAft>
                <a:spcPts val="600"/>
              </a:spcAft>
              <a:buFont typeface="Wingdings" panose="05000000000000000000" pitchFamily="2" charset="2"/>
              <a:buChar char="ü"/>
            </a:pPr>
            <a:r>
              <a:rPr lang="en-US" sz="2400" dirty="0"/>
              <a:t>Farmers use mathematical concepts to plant crops.</a:t>
            </a:r>
          </a:p>
          <a:p>
            <a:pPr marL="285750" indent="-285750">
              <a:spcAft>
                <a:spcPts val="600"/>
              </a:spcAft>
              <a:buFont typeface="Wingdings" panose="05000000000000000000" pitchFamily="2" charset="2"/>
              <a:buChar char="ü"/>
            </a:pPr>
            <a:r>
              <a:rPr lang="en-US" sz="2400" dirty="0"/>
              <a:t>Crops need proper spacing to ensure they have enough room to grow.</a:t>
            </a:r>
          </a:p>
          <a:p>
            <a:pPr marL="285750" indent="-285750">
              <a:spcAft>
                <a:spcPts val="600"/>
              </a:spcAft>
              <a:buFont typeface="Wingdings" panose="05000000000000000000" pitchFamily="2" charset="2"/>
              <a:buChar char="ü"/>
            </a:pPr>
            <a:r>
              <a:rPr lang="en-US" sz="2400" dirty="0"/>
              <a:t>Farmers often divide their garden or farm into a grid so they can determine how far apart to plant each crop.</a:t>
            </a:r>
          </a:p>
          <a:p>
            <a:pPr marL="285750" indent="-285750">
              <a:spcAft>
                <a:spcPts val="600"/>
              </a:spcAft>
              <a:buFont typeface="Wingdings" panose="05000000000000000000" pitchFamily="2" charset="2"/>
              <a:buChar char="ü"/>
            </a:pPr>
            <a:r>
              <a:rPr lang="en-US" sz="2400" dirty="0"/>
              <a:t>For example, radishes should be planted 1-2 inches apart in rows.</a:t>
            </a:r>
          </a:p>
        </p:txBody>
      </p:sp>
      <p:sp>
        <p:nvSpPr>
          <p:cNvPr id="10" name="Title 1">
            <a:extLst>
              <a:ext uri="{FF2B5EF4-FFF2-40B4-BE49-F238E27FC236}">
                <a16:creationId xmlns:a16="http://schemas.microsoft.com/office/drawing/2014/main" id="{73724961-52FF-5B40-4413-E46C236124D3}"/>
              </a:ext>
            </a:extLst>
          </p:cNvPr>
          <p:cNvSpPr txBox="1">
            <a:spLocks/>
          </p:cNvSpPr>
          <p:nvPr/>
        </p:nvSpPr>
        <p:spPr>
          <a:xfrm>
            <a:off x="546100" y="327026"/>
            <a:ext cx="6925853" cy="1056179"/>
          </a:xfrm>
          <a:prstGeom prst="rect">
            <a:avLst/>
          </a:prstGeom>
        </p:spPr>
        <p:txBody>
          <a:bodyPr vert="horz" lIns="91440" tIns="45720" rIns="91440" bIns="45720" rtlCol="0" anchor="t">
            <a:normAutofit fontScale="90000"/>
          </a:bodyPr>
          <a:lst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a:lstStyle>
          <a:p>
            <a:r>
              <a:rPr lang="en-US" sz="2500" dirty="0">
                <a:solidFill>
                  <a:srgbClr val="0070C0"/>
                </a:solidFill>
                <a:latin typeface="Arial Black" pitchFamily="34" charset="0"/>
              </a:rPr>
              <a:t>3-5 Math </a:t>
            </a:r>
            <a:br>
              <a:rPr lang="en-US" sz="4000" dirty="0">
                <a:solidFill>
                  <a:schemeClr val="tx2">
                    <a:lumMod val="50000"/>
                    <a:lumOff val="50000"/>
                  </a:schemeClr>
                </a:solidFill>
                <a:latin typeface="Arial Black" pitchFamily="34" charset="0"/>
              </a:rPr>
            </a:br>
            <a:r>
              <a:rPr lang="en-US" sz="4000" b="1" dirty="0">
                <a:solidFill>
                  <a:srgbClr val="DA3C43"/>
                </a:solidFill>
                <a:latin typeface="Arial" charset="0"/>
                <a:ea typeface="Arial" charset="0"/>
                <a:cs typeface="Arial" charset="0"/>
              </a:rPr>
              <a:t>Plotting Coordinates </a:t>
            </a:r>
          </a:p>
        </p:txBody>
      </p:sp>
      <p:pic>
        <p:nvPicPr>
          <p:cNvPr id="13" name="Picture 12">
            <a:extLst>
              <a:ext uri="{FF2B5EF4-FFF2-40B4-BE49-F238E27FC236}">
                <a16:creationId xmlns:a16="http://schemas.microsoft.com/office/drawing/2014/main" id="{08C54669-457E-7D47-11F3-550B28291C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33211" y="0"/>
            <a:ext cx="4458789" cy="6688183"/>
          </a:xfrm>
          <a:prstGeom prst="rect">
            <a:avLst/>
          </a:prstGeom>
        </p:spPr>
      </p:pic>
    </p:spTree>
    <p:extLst>
      <p:ext uri="{BB962C8B-B14F-4D97-AF65-F5344CB8AC3E}">
        <p14:creationId xmlns:p14="http://schemas.microsoft.com/office/powerpoint/2010/main" val="1336512375"/>
      </p:ext>
    </p:extLst>
  </p:cSld>
  <p:clrMapOvr>
    <a:masterClrMapping/>
  </p:clrMapOvr>
</p:sld>
</file>

<file path=ppt/theme/theme1.xml><?xml version="1.0" encoding="utf-8"?>
<a:theme xmlns:a="http://schemas.openxmlformats.org/drawingml/2006/main" name="Badge">
  <a:themeElements>
    <a:clrScheme name="Custom 4">
      <a:dk1>
        <a:srgbClr val="000000"/>
      </a:dk1>
      <a:lt1>
        <a:srgbClr val="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05AE6E"/>
      </a:hlink>
      <a:folHlink>
        <a:srgbClr val="A4669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Moore_Doc" ma:contentTypeID="0x010100D33A1EDB640DCA48B78E86B83249CD9100E1DA9B0D74EF844B984552015F84E79D" ma:contentTypeVersion="51" ma:contentTypeDescription="" ma:contentTypeScope="" ma:versionID="0b3c223b7931070556dfde4715778cc0">
  <xsd:schema xmlns:xsd="http://www.w3.org/2001/XMLSchema" xmlns:xs="http://www.w3.org/2001/XMLSchema" xmlns:p="http://schemas.microsoft.com/office/2006/metadata/properties" xmlns:ns2="d89cb2b0-926c-4eba-8e4a-de87571ecc8d" targetNamespace="http://schemas.microsoft.com/office/2006/metadata/properties" ma:root="true" ma:fieldsID="40dac33b05a18407c1fc07b6b9c86fde" ns2:_="">
    <xsd:import namespace="d89cb2b0-926c-4eba-8e4a-de87571ecc8d"/>
    <xsd:element name="properties">
      <xsd:complexType>
        <xsd:sequence>
          <xsd:element name="documentManagement">
            <xsd:complexType>
              <xsd:all>
                <xsd:element ref="ns2:c2b9d7a7afc94cbc843d56b0cc8d2f4f" minOccurs="0"/>
                <xsd:element ref="ns2:TaxCatchAll" minOccurs="0"/>
                <xsd:element ref="ns2:TaxCatchAllLabel" minOccurs="0"/>
                <xsd:element ref="ns2:fd3a56ea09924bb598a3fa99cfe3380e" minOccurs="0"/>
                <xsd:element ref="ns2:fcbc10e3ae62436582ca3e68a6350284"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89cb2b0-926c-4eba-8e4a-de87571ecc8d" elementFormDefault="qualified">
    <xsd:import namespace="http://schemas.microsoft.com/office/2006/documentManagement/types"/>
    <xsd:import namespace="http://schemas.microsoft.com/office/infopath/2007/PartnerControls"/>
    <xsd:element name="c2b9d7a7afc94cbc843d56b0cc8d2f4f" ma:index="8" nillable="true" ma:taxonomy="true" ma:internalName="c2b9d7a7afc94cbc843d56b0cc8d2f4f" ma:taxonomyFieldName="Clients" ma:displayName="Client" ma:default="" ma:fieldId="{c2b9d7a7-afc9-4cbc-843d-56b0cc8d2f4f}" ma:taxonomyMulti="true" ma:sspId="0ce2ccbd-e98b-40c7-b37a-730b965eff4c" ma:termSetId="d064d9b3-e8a0-4ac3-b49c-7d29c5721557" ma:anchorId="00000000-0000-0000-0000-000000000000" ma:open="true" ma:isKeyword="false">
      <xsd:complexType>
        <xsd:sequence>
          <xsd:element ref="pc:Terms" minOccurs="0" maxOccurs="1"/>
        </xsd:sequence>
      </xsd:complexType>
    </xsd:element>
    <xsd:element name="TaxCatchAll" ma:index="9" nillable="true" ma:displayName="Taxonomy Catch All Column" ma:hidden="true" ma:list="{73f37552-9357-46cd-a134-b2343c3f5578}" ma:internalName="TaxCatchAll" ma:showField="CatchAllData" ma:web="3aec77b9-7c1e-4eed-aa4a-3bdaf8edbb8f">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3f37552-9357-46cd-a134-b2343c3f5578}" ma:internalName="TaxCatchAllLabel" ma:readOnly="true" ma:showField="CatchAllDataLabel" ma:web="3aec77b9-7c1e-4eed-aa4a-3bdaf8edbb8f">
      <xsd:complexType>
        <xsd:complexContent>
          <xsd:extension base="dms:MultiChoiceLookup">
            <xsd:sequence>
              <xsd:element name="Value" type="dms:Lookup" maxOccurs="unbounded" minOccurs="0" nillable="true"/>
            </xsd:sequence>
          </xsd:extension>
        </xsd:complexContent>
      </xsd:complexType>
    </xsd:element>
    <xsd:element name="fd3a56ea09924bb598a3fa99cfe3380e" ma:index="12" nillable="true" ma:taxonomy="true" ma:internalName="fd3a56ea09924bb598a3fa99cfe3380e" ma:taxonomyFieldName="Tasks" ma:displayName="Implementation" ma:default="" ma:fieldId="{fd3a56ea-0992-4bb5-98a3-fa99cfe3380e}" ma:taxonomyMulti="true" ma:sspId="0ce2ccbd-e98b-40c7-b37a-730b965eff4c" ma:termSetId="173a5504-dcd9-4388-bc93-cc1181f2343f" ma:anchorId="00000000-0000-0000-0000-000000000000" ma:open="false" ma:isKeyword="false">
      <xsd:complexType>
        <xsd:sequence>
          <xsd:element ref="pc:Terms" minOccurs="0" maxOccurs="1"/>
        </xsd:sequence>
      </xsd:complexType>
    </xsd:element>
    <xsd:element name="fcbc10e3ae62436582ca3e68a6350284" ma:index="14" nillable="true" ma:taxonomy="true" ma:internalName="fcbc10e3ae62436582ca3e68a6350284" ma:taxonomyFieldName="Feeder_Firm" ma:displayName="Feeder_Firm" ma:default="" ma:fieldId="{fcbc10e3-ae62-4365-82ca-3e68a6350284}" ma:sspId="0ce2ccbd-e98b-40c7-b37a-730b965eff4c" ma:termSetId="a7586230-b234-4585-8b0e-e21a758d973b"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0ce2ccbd-e98b-40c7-b37a-730b965eff4c" ContentTypeId="0x010100D33A1EDB640DCA48B78E86B83249CD91" PreviousValue="false"/>
</file>

<file path=customXml/item3.xml><?xml version="1.0" encoding="utf-8"?>
<p:properties xmlns:p="http://schemas.microsoft.com/office/2006/metadata/properties" xmlns:xsi="http://www.w3.org/2001/XMLSchema-instance" xmlns:pc="http://schemas.microsoft.com/office/infopath/2007/PartnerControls">
  <documentManagement>
    <TaxCatchAll xmlns="d89cb2b0-926c-4eba-8e4a-de87571ecc8d" xsi:nil="true"/>
    <fcbc10e3ae62436582ca3e68a6350284 xmlns="d89cb2b0-926c-4eba-8e4a-de87571ecc8d">
      <Terms xmlns="http://schemas.microsoft.com/office/infopath/2007/PartnerControls"/>
    </fcbc10e3ae62436582ca3e68a6350284>
    <fd3a56ea09924bb598a3fa99cfe3380e xmlns="d89cb2b0-926c-4eba-8e4a-de87571ecc8d">
      <Terms xmlns="http://schemas.microsoft.com/office/infopath/2007/PartnerControls"/>
    </fd3a56ea09924bb598a3fa99cfe3380e>
    <c2b9d7a7afc94cbc843d56b0cc8d2f4f xmlns="d89cb2b0-926c-4eba-8e4a-de87571ecc8d">
      <Terms xmlns="http://schemas.microsoft.com/office/infopath/2007/PartnerControls"/>
    </c2b9d7a7afc94cbc843d56b0cc8d2f4f>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D048B16-F9D5-42D0-83A0-1CBC3080D0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89cb2b0-926c-4eba-8e4a-de87571ecc8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D737FFB-9B43-4F30-B71A-3A9DDD403651}">
  <ds:schemaRefs>
    <ds:schemaRef ds:uri="Microsoft.SharePoint.Taxonomy.ContentTypeSync"/>
  </ds:schemaRefs>
</ds:datastoreItem>
</file>

<file path=customXml/itemProps3.xml><?xml version="1.0" encoding="utf-8"?>
<ds:datastoreItem xmlns:ds="http://schemas.openxmlformats.org/officeDocument/2006/customXml" ds:itemID="{2507B8B1-6D59-4FB3-9591-5BB11AA65A65}">
  <ds:schemaRefs>
    <ds:schemaRef ds:uri="http://schemas.microsoft.com/office/2006/metadata/properties"/>
    <ds:schemaRef ds:uri="http://schemas.microsoft.com/office/infopath/2007/PartnerControls"/>
    <ds:schemaRef ds:uri="d89cb2b0-926c-4eba-8e4a-de87571ecc8d"/>
  </ds:schemaRefs>
</ds:datastoreItem>
</file>

<file path=customXml/itemProps4.xml><?xml version="1.0" encoding="utf-8"?>
<ds:datastoreItem xmlns:ds="http://schemas.openxmlformats.org/officeDocument/2006/customXml" ds:itemID="{6CF17856-2752-4872-B0B1-6514E920067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TM10001106[[fn=Badge]]</Template>
  <TotalTime>17901</TotalTime>
  <Words>1097</Words>
  <Application>Microsoft Macintosh PowerPoint</Application>
  <PresentationFormat>Widescreen</PresentationFormat>
  <Paragraphs>147</Paragraphs>
  <Slides>21</Slides>
  <Notes>18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vt:i4>
      </vt:variant>
    </vt:vector>
  </HeadingPairs>
  <TitlesOfParts>
    <vt:vector size="30" baseType="lpstr">
      <vt:lpstr>Adobe Garamond Pro</vt:lpstr>
      <vt:lpstr>Arial</vt:lpstr>
      <vt:lpstr>Arial Black</vt:lpstr>
      <vt:lpstr>Avenir Book</vt:lpstr>
      <vt:lpstr>Avenir Heavy</vt:lpstr>
      <vt:lpstr>Calibri</vt:lpstr>
      <vt:lpstr>Gill Sans MT</vt:lpstr>
      <vt:lpstr>Wingdings</vt:lpstr>
      <vt:lpstr>Badge</vt:lpstr>
      <vt:lpstr>PowerPoint Presentation</vt:lpstr>
      <vt:lpstr>What we are learning today</vt:lpstr>
      <vt:lpstr>FUN FACTS</vt:lpstr>
      <vt:lpstr>Spot it on the map</vt:lpstr>
      <vt:lpstr>Have you tried a Florida Radish?</vt:lpstr>
      <vt:lpstr>Did You Know?</vt:lpstr>
      <vt:lpstr>FUN FACTS</vt:lpstr>
      <vt:lpstr>BRAIN BREAK Fresh Find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NUTRITION NUGGET</vt:lpstr>
      <vt:lpstr>PowerPoint Presentation</vt:lpstr>
      <vt:lpstr>A hoarse radish!</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HOM Tomato PPT K-2</dc:title>
  <dc:creator>Rachel Shaffer;Hatakka, Kristi</dc:creator>
  <cp:lastModifiedBy>Selby Proctor</cp:lastModifiedBy>
  <cp:revision>515</cp:revision>
  <cp:lastPrinted>2017-03-29T19:32:31Z</cp:lastPrinted>
  <dcterms:created xsi:type="dcterms:W3CDTF">2016-08-25T17:43:54Z</dcterms:created>
  <dcterms:modified xsi:type="dcterms:W3CDTF">2025-08-01T04:18:49Z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0x01010034E71B123DFF9B4DAF14ED6606B4F2D9</vt:lpwstr>
  </property>
</Properties>
</file>