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28"/>
  </p:notesMasterIdLst>
  <p:sldIdLst>
    <p:sldId id="256" r:id="rId6"/>
    <p:sldId id="258" r:id="rId7"/>
    <p:sldId id="277" r:id="rId8"/>
    <p:sldId id="306" r:id="rId9"/>
    <p:sldId id="304" r:id="rId10"/>
    <p:sldId id="338" r:id="rId11"/>
    <p:sldId id="264" r:id="rId12"/>
    <p:sldId id="263" r:id="rId13"/>
    <p:sldId id="268" r:id="rId14"/>
    <p:sldId id="347" r:id="rId15"/>
    <p:sldId id="349" r:id="rId16"/>
    <p:sldId id="348" r:id="rId17"/>
    <p:sldId id="371" r:id="rId18"/>
    <p:sldId id="372" r:id="rId19"/>
    <p:sldId id="339" r:id="rId20"/>
    <p:sldId id="353" r:id="rId21"/>
    <p:sldId id="370" r:id="rId22"/>
    <p:sldId id="345" r:id="rId23"/>
    <p:sldId id="273" r:id="rId24"/>
    <p:sldId id="276" r:id="rId25"/>
    <p:sldId id="274" r:id="rId26"/>
    <p:sldId id="272"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37"/>
    <a:srgbClr val="DA3C43"/>
    <a:srgbClr val="F5CE39"/>
    <a:srgbClr val="4FA7D0"/>
    <a:srgbClr val="FFD28A"/>
    <a:srgbClr val="2AA85D"/>
    <a:srgbClr val="ED6613"/>
    <a:srgbClr val="F44275"/>
    <a:srgbClr val="02AF6E"/>
    <a:srgbClr val="21AE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396" autoAdjust="0"/>
    <p:restoredTop sz="95679" autoAdjust="0"/>
  </p:normalViewPr>
  <p:slideViewPr>
    <p:cSldViewPr snapToGrid="0">
      <p:cViewPr varScale="1">
        <p:scale>
          <a:sx n="56" d="100"/>
          <a:sy n="56" d="100"/>
        </p:scale>
        <p:origin x="208" y="12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EF848D-BB6A-463E-ADE4-B4C89F66527F}" type="datetimeFigureOut">
              <a:rPr lang="en-US" smtClean="0"/>
              <a:t>7/31/25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1B57EC-FDE0-4863-A8CA-C6576D3DAD34}" type="slidenum">
              <a:rPr lang="en-US" smtClean="0"/>
              <a:t>‹#›</a:t>
            </a:fld>
            <a:endParaRPr lang="en-US" dirty="0"/>
          </a:p>
        </p:txBody>
      </p:sp>
    </p:spTree>
    <p:extLst>
      <p:ext uri="{BB962C8B-B14F-4D97-AF65-F5344CB8AC3E}">
        <p14:creationId xmlns:p14="http://schemas.microsoft.com/office/powerpoint/2010/main" val="390169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edis.ifas.ufl.edu/mg213"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www.sheppardsoftware.com/nutritionforkids/games/foodgroupsgame.html" TargetMode="External"/><Relationship Id="rId4" Type="http://schemas.openxmlformats.org/officeDocument/2006/relationships/hyperlink" Target="http://www.healthyeating.org/Healthy-Kids/Kids-Games-Activities/My-Plate-Match-Game.aspx"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a:t>
            </a:fld>
            <a:endParaRPr lang="en-US" dirty="0"/>
          </a:p>
        </p:txBody>
      </p:sp>
    </p:spTree>
    <p:extLst>
      <p:ext uri="{BB962C8B-B14F-4D97-AF65-F5344CB8AC3E}">
        <p14:creationId xmlns:p14="http://schemas.microsoft.com/office/powerpoint/2010/main" val="133522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Need</a:t>
            </a:r>
            <a:r>
              <a:rPr lang="en-US" sz="1200" i="1" kern="1200" baseline="0" dirty="0">
                <a:solidFill>
                  <a:schemeClr val="tx1"/>
                </a:solidFill>
                <a:effectLst/>
                <a:latin typeface="+mn-lt"/>
                <a:ea typeface="+mn-ea"/>
                <a:cs typeface="+mn-cs"/>
              </a:rPr>
              <a:t> to insert new place value worksheet</a:t>
            </a: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10</a:t>
            </a:fld>
            <a:endParaRPr lang="en-US" dirty="0"/>
          </a:p>
        </p:txBody>
      </p:sp>
    </p:spTree>
    <p:extLst>
      <p:ext uri="{BB962C8B-B14F-4D97-AF65-F5344CB8AC3E}">
        <p14:creationId xmlns:p14="http://schemas.microsoft.com/office/powerpoint/2010/main" val="1098905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11</a:t>
            </a:fld>
            <a:endParaRPr lang="en-US" dirty="0"/>
          </a:p>
        </p:txBody>
      </p:sp>
    </p:spTree>
    <p:extLst>
      <p:ext uri="{BB962C8B-B14F-4D97-AF65-F5344CB8AC3E}">
        <p14:creationId xmlns:p14="http://schemas.microsoft.com/office/powerpoint/2010/main" val="1107293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0" dirty="0">
              <a:solidFill>
                <a:schemeClr val="tx1"/>
              </a:solidFill>
              <a:effectLst/>
              <a:latin typeface="+mn-lt"/>
              <a:ea typeface="+mn-ea"/>
              <a:cs typeface="+mn-cs"/>
            </a:endParaRPr>
          </a:p>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b="1" baseline="0" dirty="0">
              <a:solidFill>
                <a:srgbClr val="21AEE4"/>
              </a:solidFill>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12</a:t>
            </a:fld>
            <a:endParaRPr lang="en-US" dirty="0"/>
          </a:p>
        </p:txBody>
      </p:sp>
    </p:spTree>
    <p:extLst>
      <p:ext uri="{BB962C8B-B14F-4D97-AF65-F5344CB8AC3E}">
        <p14:creationId xmlns:p14="http://schemas.microsoft.com/office/powerpoint/2010/main" val="538737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14</a:t>
            </a:fld>
            <a:endParaRPr lang="en-US" dirty="0"/>
          </a:p>
        </p:txBody>
      </p:sp>
    </p:spTree>
    <p:extLst>
      <p:ext uri="{BB962C8B-B14F-4D97-AF65-F5344CB8AC3E}">
        <p14:creationId xmlns:p14="http://schemas.microsoft.com/office/powerpoint/2010/main" val="32816246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lnSpc>
                <a:spcPct val="100000"/>
              </a:lnSpc>
              <a:buClr>
                <a:schemeClr val="tx2">
                  <a:lumMod val="25000"/>
                  <a:lumOff val="75000"/>
                </a:schemeClr>
              </a:buClr>
              <a:buNone/>
            </a:pPr>
            <a:endParaRPr lang="en-US" b="0" i="1" dirty="0">
              <a:solidFill>
                <a:srgbClr val="21AEE4"/>
              </a:solidFill>
            </a:endParaRPr>
          </a:p>
          <a:p>
            <a:pPr marL="0" lvl="0" indent="0" algn="l">
              <a:lnSpc>
                <a:spcPct val="100000"/>
              </a:lnSpc>
              <a:buClr>
                <a:schemeClr val="tx2">
                  <a:lumMod val="25000"/>
                  <a:lumOff val="75000"/>
                </a:schemeClr>
              </a:buClr>
              <a:buNone/>
            </a:pPr>
            <a:endParaRPr lang="en-US" i="0"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4B1B57EC-FDE0-4863-A8CA-C6576D3DAD3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112154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Image of seeds and fruits and veggies from worksheet randomly floating around the page. </a:t>
            </a:r>
          </a:p>
        </p:txBody>
      </p:sp>
      <p:sp>
        <p:nvSpPr>
          <p:cNvPr id="4" name="Slide Number Placeholder 3"/>
          <p:cNvSpPr>
            <a:spLocks noGrp="1"/>
          </p:cNvSpPr>
          <p:nvPr>
            <p:ph type="sldNum" sz="quarter" idx="10"/>
          </p:nvPr>
        </p:nvSpPr>
        <p:spPr/>
        <p:txBody>
          <a:bodyPr/>
          <a:lstStyle/>
          <a:p>
            <a:fld id="{4B1B57EC-FDE0-4863-A8CA-C6576D3DAD34}" type="slidenum">
              <a:rPr lang="en-US" smtClean="0"/>
              <a:t>16</a:t>
            </a:fld>
            <a:endParaRPr lang="en-US" dirty="0"/>
          </a:p>
        </p:txBody>
      </p:sp>
    </p:spTree>
    <p:extLst>
      <p:ext uri="{BB962C8B-B14F-4D97-AF65-F5344CB8AC3E}">
        <p14:creationId xmlns:p14="http://schemas.microsoft.com/office/powerpoint/2010/main" val="3657150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a:solidFill>
                  <a:schemeClr val="tx1"/>
                </a:solidFill>
                <a:effectLst/>
                <a:latin typeface="+mn-lt"/>
                <a:ea typeface="+mn-ea"/>
                <a:cs typeface="+mn-cs"/>
              </a:rPr>
              <a:t>Need new root word worksheet</a:t>
            </a:r>
          </a:p>
          <a:p>
            <a:endParaRPr lang="en-US" sz="1200" b="0" i="1"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4B1B57EC-FDE0-4863-A8CA-C6576D3DAD34}" type="slidenum">
              <a:rPr lang="en-US" smtClean="0"/>
              <a:t>18</a:t>
            </a:fld>
            <a:endParaRPr lang="en-US" dirty="0"/>
          </a:p>
        </p:txBody>
      </p:sp>
    </p:spTree>
    <p:extLst>
      <p:ext uri="{BB962C8B-B14F-4D97-AF65-F5344CB8AC3E}">
        <p14:creationId xmlns:p14="http://schemas.microsoft.com/office/powerpoint/2010/main" val="2724339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19</a:t>
            </a:fld>
            <a:endParaRPr lang="en-US" dirty="0"/>
          </a:p>
        </p:txBody>
      </p:sp>
    </p:spTree>
    <p:extLst>
      <p:ext uri="{BB962C8B-B14F-4D97-AF65-F5344CB8AC3E}">
        <p14:creationId xmlns:p14="http://schemas.microsoft.com/office/powerpoint/2010/main" val="3311008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20</a:t>
            </a:fld>
            <a:endParaRPr lang="en-US" dirty="0"/>
          </a:p>
        </p:txBody>
      </p:sp>
    </p:spTree>
    <p:extLst>
      <p:ext uri="{BB962C8B-B14F-4D97-AF65-F5344CB8AC3E}">
        <p14:creationId xmlns:p14="http://schemas.microsoft.com/office/powerpoint/2010/main" val="3938299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21</a:t>
            </a:fld>
            <a:endParaRPr lang="en-US" dirty="0"/>
          </a:p>
        </p:txBody>
      </p:sp>
    </p:spTree>
    <p:extLst>
      <p:ext uri="{BB962C8B-B14F-4D97-AF65-F5344CB8AC3E}">
        <p14:creationId xmlns:p14="http://schemas.microsoft.com/office/powerpoint/2010/main" val="2722031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a:t>
            </a:fld>
            <a:endParaRPr lang="en-US" dirty="0"/>
          </a:p>
        </p:txBody>
      </p:sp>
    </p:spTree>
    <p:extLst>
      <p:ext uri="{BB962C8B-B14F-4D97-AF65-F5344CB8AC3E}">
        <p14:creationId xmlns:p14="http://schemas.microsoft.com/office/powerpoint/2010/main" val="3626195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dobe Garamond Pro" pitchFamily="18" charset="0"/>
                <a:ea typeface="Calibri" pitchFamily="34" charset="0"/>
                <a:cs typeface="Times New Roman" pitchFamily="18" charset="0"/>
                <a:hlinkClick r:id="rId3"/>
              </a:rPr>
              <a:t>http://www.eslgamesplus.com/vegetables-vocabulary-esl-interactive-board-game/ </a:t>
            </a:r>
            <a:endParaRPr lang="en-US" dirty="0">
              <a:latin typeface="Adobe Garamond Pro" pitchFamily="18" charset="0"/>
              <a:ea typeface="Calibri" pitchFamily="34" charset="0"/>
              <a:cs typeface="Times New Roman" pitchFamily="18" charset="0"/>
              <a:hlinkClick r:id="rId4"/>
            </a:endParaRPr>
          </a:p>
          <a:p>
            <a:pPr algn="l"/>
            <a:r>
              <a:rPr lang="en-US" dirty="0"/>
              <a:t>This website has</a:t>
            </a:r>
            <a:r>
              <a:rPr lang="en-US" baseline="0" dirty="0"/>
              <a:t> games about grammar and vocabulary that are free to play.</a:t>
            </a:r>
          </a:p>
          <a:p>
            <a:pPr algn="l"/>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dobe Garamond Pro" pitchFamily="18" charset="0"/>
                <a:ea typeface="Calibri" pitchFamily="34" charset="0"/>
                <a:cs typeface="Times New Roman" pitchFamily="18" charset="0"/>
                <a:hlinkClick r:id="rId5"/>
              </a:rPr>
              <a:t>http://gardeningsolutions.ifas.ufl.edu/giam/plants_and_grasses/fruits_vegetables/radishes.html</a:t>
            </a:r>
            <a:endParaRPr kumimoji="0" lang="en-US" b="0" i="0" u="none" strike="noStrike" cap="none" normalizeH="0" baseline="0" dirty="0">
              <a:ln>
                <a:noFill/>
              </a:ln>
              <a:solidFill>
                <a:schemeClr val="tx1"/>
              </a:solidFill>
              <a:effectLst/>
              <a:latin typeface="Adobe Garamond Pro" pitchFamily="18" charset="0"/>
              <a:ea typeface="Calibri" pitchFamily="34" charset="0"/>
              <a:cs typeface="Times New Roman" pitchFamily="18" charset="0"/>
              <a:hlinkClick r:id="rId5"/>
            </a:endParaRPr>
          </a:p>
          <a:p>
            <a:pPr algn="l"/>
            <a:r>
              <a:rPr lang="en-US" dirty="0"/>
              <a:t>IFAS website on how to grow radishes.</a:t>
            </a:r>
          </a:p>
          <a:p>
            <a:pPr algn="l"/>
            <a:endParaRPr lang="en-US" dirty="0"/>
          </a:p>
          <a:p>
            <a:pPr algn="l"/>
            <a:r>
              <a:rPr lang="en-US" dirty="0"/>
              <a:t>https://www.youtube.com/watch?v=7ZSpUM2HRbA</a:t>
            </a:r>
          </a:p>
          <a:p>
            <a:pPr algn="l"/>
            <a:r>
              <a:rPr lang="en-US" dirty="0"/>
              <a:t>YouTube</a:t>
            </a:r>
            <a:r>
              <a:rPr lang="en-US" baseline="0" dirty="0"/>
              <a:t> video by the Produce Guy that talks about how to grow radishes and goes through a recipe</a:t>
            </a: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22</a:t>
            </a:fld>
            <a:endParaRPr lang="en-US" dirty="0"/>
          </a:p>
        </p:txBody>
      </p:sp>
    </p:spTree>
    <p:extLst>
      <p:ext uri="{BB962C8B-B14F-4D97-AF65-F5344CB8AC3E}">
        <p14:creationId xmlns:p14="http://schemas.microsoft.com/office/powerpoint/2010/main" val="2876054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Different graphic?</a:t>
            </a:r>
          </a:p>
        </p:txBody>
      </p:sp>
      <p:sp>
        <p:nvSpPr>
          <p:cNvPr id="4" name="Slide Number Placeholder 3"/>
          <p:cNvSpPr>
            <a:spLocks noGrp="1"/>
          </p:cNvSpPr>
          <p:nvPr>
            <p:ph type="sldNum" sz="quarter" idx="10"/>
          </p:nvPr>
        </p:nvSpPr>
        <p:spPr/>
        <p:txBody>
          <a:bodyPr/>
          <a:lstStyle/>
          <a:p>
            <a:fld id="{4B1B57EC-FDE0-4863-A8CA-C6576D3DAD34}" type="slidenum">
              <a:rPr lang="en-US" smtClean="0"/>
              <a:t>3</a:t>
            </a:fld>
            <a:endParaRPr lang="en-US" dirty="0"/>
          </a:p>
        </p:txBody>
      </p:sp>
    </p:spTree>
    <p:extLst>
      <p:ext uri="{BB962C8B-B14F-4D97-AF65-F5344CB8AC3E}">
        <p14:creationId xmlns:p14="http://schemas.microsoft.com/office/powerpoint/2010/main" val="8580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Map will need to be updated. I just snipped it from the old power point.</a:t>
            </a:r>
          </a:p>
        </p:txBody>
      </p:sp>
      <p:sp>
        <p:nvSpPr>
          <p:cNvPr id="4" name="Slide Number Placeholder 3"/>
          <p:cNvSpPr>
            <a:spLocks noGrp="1"/>
          </p:cNvSpPr>
          <p:nvPr>
            <p:ph type="sldNum" sz="quarter" idx="10"/>
          </p:nvPr>
        </p:nvSpPr>
        <p:spPr/>
        <p:txBody>
          <a:bodyPr/>
          <a:lstStyle/>
          <a:p>
            <a:fld id="{4B1B57EC-FDE0-4863-A8CA-C6576D3DAD34}" type="slidenum">
              <a:rPr lang="en-US" smtClean="0"/>
              <a:t>4</a:t>
            </a:fld>
            <a:endParaRPr lang="en-US" dirty="0"/>
          </a:p>
        </p:txBody>
      </p:sp>
    </p:spTree>
    <p:extLst>
      <p:ext uri="{BB962C8B-B14F-4D97-AF65-F5344CB8AC3E}">
        <p14:creationId xmlns:p14="http://schemas.microsoft.com/office/powerpoint/2010/main" val="352050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marR="41910">
              <a:lnSpc>
                <a:spcPct val="100000"/>
              </a:lnSpc>
            </a:pPr>
            <a:r>
              <a:rPr lang="en-US" dirty="0"/>
              <a:t>Add Rudy</a:t>
            </a:r>
            <a:r>
              <a:rPr lang="en-US" baseline="0" dirty="0"/>
              <a:t> graphics</a:t>
            </a: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5</a:t>
            </a:fld>
            <a:endParaRPr lang="en-US" dirty="0"/>
          </a:p>
        </p:txBody>
      </p:sp>
    </p:spTree>
    <p:extLst>
      <p:ext uri="{BB962C8B-B14F-4D97-AF65-F5344CB8AC3E}">
        <p14:creationId xmlns:p14="http://schemas.microsoft.com/office/powerpoint/2010/main" val="929649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6</a:t>
            </a:fld>
            <a:endParaRPr lang="en-US" dirty="0"/>
          </a:p>
        </p:txBody>
      </p:sp>
    </p:spTree>
    <p:extLst>
      <p:ext uri="{BB962C8B-B14F-4D97-AF65-F5344CB8AC3E}">
        <p14:creationId xmlns:p14="http://schemas.microsoft.com/office/powerpoint/2010/main" val="2863367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Need Graphic</a:t>
            </a:r>
          </a:p>
          <a:p>
            <a:endParaRPr lang="en-US" i="1" dirty="0"/>
          </a:p>
          <a:p>
            <a:endParaRPr lang="en-US" i="1" dirty="0"/>
          </a:p>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7</a:t>
            </a:fld>
            <a:endParaRPr lang="en-US" dirty="0"/>
          </a:p>
        </p:txBody>
      </p:sp>
    </p:spTree>
    <p:extLst>
      <p:ext uri="{BB962C8B-B14F-4D97-AF65-F5344CB8AC3E}">
        <p14:creationId xmlns:p14="http://schemas.microsoft.com/office/powerpoint/2010/main" val="3469947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a:t>
            </a:r>
            <a:r>
              <a:rPr lang="en-US" dirty="0" err="1"/>
              <a:t>grapic</a:t>
            </a:r>
            <a:r>
              <a:rPr lang="en-US" dirty="0"/>
              <a:t>?</a:t>
            </a:r>
          </a:p>
        </p:txBody>
      </p:sp>
      <p:sp>
        <p:nvSpPr>
          <p:cNvPr id="4" name="Slide Number Placeholder 3"/>
          <p:cNvSpPr>
            <a:spLocks noGrp="1"/>
          </p:cNvSpPr>
          <p:nvPr>
            <p:ph type="sldNum" sz="quarter" idx="10"/>
          </p:nvPr>
        </p:nvSpPr>
        <p:spPr/>
        <p:txBody>
          <a:bodyPr/>
          <a:lstStyle/>
          <a:p>
            <a:fld id="{4B1B57EC-FDE0-4863-A8CA-C6576D3DAD34}" type="slidenum">
              <a:rPr lang="en-US" smtClean="0"/>
              <a:t>8</a:t>
            </a:fld>
            <a:endParaRPr lang="en-US" dirty="0"/>
          </a:p>
        </p:txBody>
      </p:sp>
    </p:spTree>
    <p:extLst>
      <p:ext uri="{BB962C8B-B14F-4D97-AF65-F5344CB8AC3E}">
        <p14:creationId xmlns:p14="http://schemas.microsoft.com/office/powerpoint/2010/main" val="1591511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4B1B57EC-FDE0-4863-A8CA-C6576D3DAD34}" type="slidenum">
              <a:rPr lang="en-US" smtClean="0"/>
              <a:t>9</a:t>
            </a:fld>
            <a:endParaRPr lang="en-US" dirty="0"/>
          </a:p>
        </p:txBody>
      </p:sp>
    </p:spTree>
    <p:extLst>
      <p:ext uri="{BB962C8B-B14F-4D97-AF65-F5344CB8AC3E}">
        <p14:creationId xmlns:p14="http://schemas.microsoft.com/office/powerpoint/2010/main" val="1855116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81379B-8A28-753F-FF7C-B5B1B6CA6B21}"/>
              </a:ext>
            </a:extLst>
          </p:cNvPr>
          <p:cNvPicPr>
            <a:picLocks noChangeAspect="1"/>
          </p:cNvPicPr>
          <p:nvPr userDrawn="1"/>
        </p:nvPicPr>
        <p:blipFill>
          <a:blip r:embed="rId2"/>
          <a:srcRect/>
          <a:stretch/>
        </p:blipFill>
        <p:spPr>
          <a:xfrm>
            <a:off x="0" y="0"/>
            <a:ext cx="12192000" cy="6858000"/>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FE10E157-1F6A-BA15-66B7-B6F9E52842D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095564" y="367750"/>
            <a:ext cx="4000871" cy="1718893"/>
          </a:xfrm>
          <a:prstGeom prst="rect">
            <a:avLst/>
          </a:prstGeom>
        </p:spPr>
      </p:pic>
      <p:sp>
        <p:nvSpPr>
          <p:cNvPr id="8" name="Slide Number Placeholder 5">
            <a:extLst>
              <a:ext uri="{FF2B5EF4-FFF2-40B4-BE49-F238E27FC236}">
                <a16:creationId xmlns:a16="http://schemas.microsoft.com/office/drawing/2014/main" id="{B5654D56-0933-3A5C-2746-1AD3C9523173}"/>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1104052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48EAD74-4BB0-A778-CF86-2A2D02DF6636}"/>
              </a:ext>
            </a:extLst>
          </p:cNvPr>
          <p:cNvSpPr>
            <a:spLocks noGrp="1"/>
          </p:cNvSpPr>
          <p:nvPr>
            <p:ph type="title"/>
          </p:nvPr>
        </p:nvSpPr>
        <p:spPr>
          <a:xfrm>
            <a:off x="546100" y="327026"/>
            <a:ext cx="11036300"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95C882F1-0EAD-3CA4-E146-BB365F19AA6C}"/>
              </a:ext>
            </a:extLst>
          </p:cNvPr>
          <p:cNvSpPr>
            <a:spLocks noGrp="1"/>
          </p:cNvSpPr>
          <p:nvPr>
            <p:ph idx="1"/>
          </p:nvPr>
        </p:nvSpPr>
        <p:spPr>
          <a:xfrm>
            <a:off x="546100" y="914400"/>
            <a:ext cx="11036300"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
        <p:nvSpPr>
          <p:cNvPr id="12" name="Slide Number Placeholder 5">
            <a:extLst>
              <a:ext uri="{FF2B5EF4-FFF2-40B4-BE49-F238E27FC236}">
                <a16:creationId xmlns:a16="http://schemas.microsoft.com/office/drawing/2014/main" id="{DE7E3896-612C-75AF-26EA-ECD8789972E0}"/>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2042576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omparis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EC7719-97CE-52BC-10CD-4DE3434D204A}"/>
              </a:ext>
            </a:extLst>
          </p:cNvPr>
          <p:cNvPicPr>
            <a:picLocks noChangeAspect="1"/>
          </p:cNvPicPr>
          <p:nvPr userDrawn="1"/>
        </p:nvPicPr>
        <p:blipFill>
          <a:blip r:embed="rId2"/>
          <a:srcRect/>
          <a:stretch/>
        </p:blipFill>
        <p:spPr>
          <a:xfrm>
            <a:off x="0" y="0"/>
            <a:ext cx="12192000" cy="6858000"/>
          </a:xfrm>
          <a:prstGeom prst="rect">
            <a:avLst/>
          </a:prstGeom>
        </p:spPr>
      </p:pic>
      <p:sp>
        <p:nvSpPr>
          <p:cNvPr id="3" name="Title 1">
            <a:extLst>
              <a:ext uri="{FF2B5EF4-FFF2-40B4-BE49-F238E27FC236}">
                <a16:creationId xmlns:a16="http://schemas.microsoft.com/office/drawing/2014/main" id="{2C3ACC9A-81DC-BFA5-4B58-0A5D6C0F9892}"/>
              </a:ext>
            </a:extLst>
          </p:cNvPr>
          <p:cNvSpPr>
            <a:spLocks noGrp="1"/>
          </p:cNvSpPr>
          <p:nvPr>
            <p:ph type="ctrTitle"/>
          </p:nvPr>
        </p:nvSpPr>
        <p:spPr>
          <a:xfrm>
            <a:off x="1836971" y="2976155"/>
            <a:ext cx="8518059" cy="905691"/>
          </a:xfrm>
          <a:prstGeom prst="rect">
            <a:avLst/>
          </a:prstGeom>
        </p:spPr>
        <p:txBody>
          <a:bodyPr anchor="b"/>
          <a:lstStyle>
            <a:lvl1pPr algn="ctr">
              <a:defRPr sz="5400" b="1">
                <a:solidFill>
                  <a:srgbClr val="0C6936"/>
                </a:solidFill>
                <a:latin typeface="Arial" panose="020B0604020202020204" pitchFamily="34" charset="0"/>
                <a:cs typeface="Arial" panose="020B0604020202020204" pitchFamily="34" charset="0"/>
              </a:defRPr>
            </a:lvl1pPr>
          </a:lstStyle>
          <a:p>
            <a:r>
              <a:rPr lang="en-US" dirty="0"/>
              <a:t>Click to edit Master title</a:t>
            </a:r>
          </a:p>
        </p:txBody>
      </p:sp>
      <p:pic>
        <p:nvPicPr>
          <p:cNvPr id="4" name="Picture 3">
            <a:extLst>
              <a:ext uri="{FF2B5EF4-FFF2-40B4-BE49-F238E27FC236}">
                <a16:creationId xmlns:a16="http://schemas.microsoft.com/office/drawing/2014/main" id="{5BE23D15-0A33-F3D6-17C8-BBBBF79E98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154917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681036"/>
            <a:ext cx="12192000" cy="6176963"/>
          </a:xfrm>
          <a:prstGeom prst="rect">
            <a:avLst/>
          </a:prstGeom>
        </p:spPr>
      </p:pic>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pic>
        <p:nvPicPr>
          <p:cNvPr id="3" name="Picture 2">
            <a:extLst>
              <a:ext uri="{FF2B5EF4-FFF2-40B4-BE49-F238E27FC236}">
                <a16:creationId xmlns:a16="http://schemas.microsoft.com/office/drawing/2014/main" id="{CA39EA09-D5E0-BE20-63C1-2A249F4037A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765312"/>
          </a:xfrm>
          <a:prstGeom prst="rect">
            <a:avLst/>
          </a:prstGeom>
        </p:spPr>
      </p:pic>
    </p:spTree>
    <p:extLst>
      <p:ext uri="{BB962C8B-B14F-4D97-AF65-F5344CB8AC3E}">
        <p14:creationId xmlns:p14="http://schemas.microsoft.com/office/powerpoint/2010/main" val="1058012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4B7FD3-CF77-83FB-4C69-19678B941F1C}"/>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C0ECE71B-7D7A-BB32-CB52-F53AE4363E4B}"/>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tx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
        <p:nvSpPr>
          <p:cNvPr id="9" name="Title 1">
            <a:extLst>
              <a:ext uri="{FF2B5EF4-FFF2-40B4-BE49-F238E27FC236}">
                <a16:creationId xmlns:a16="http://schemas.microsoft.com/office/drawing/2014/main" id="{11EC3FD3-3306-2C90-F9BB-BBD58B968DE2}"/>
              </a:ext>
            </a:extLst>
          </p:cNvPr>
          <p:cNvSpPr>
            <a:spLocks noGrp="1"/>
          </p:cNvSpPr>
          <p:nvPr>
            <p:ph type="title"/>
          </p:nvPr>
        </p:nvSpPr>
        <p:spPr>
          <a:xfrm>
            <a:off x="4478214" y="327026"/>
            <a:ext cx="7104185"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2E3915F2-3061-D2E1-87C6-84168BE484FB}"/>
              </a:ext>
            </a:extLst>
          </p:cNvPr>
          <p:cNvSpPr>
            <a:spLocks noGrp="1"/>
          </p:cNvSpPr>
          <p:nvPr>
            <p:ph idx="1"/>
          </p:nvPr>
        </p:nvSpPr>
        <p:spPr>
          <a:xfrm>
            <a:off x="4478214" y="914400"/>
            <a:ext cx="7104185"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Picture 2">
            <a:extLst>
              <a:ext uri="{FF2B5EF4-FFF2-40B4-BE49-F238E27FC236}">
                <a16:creationId xmlns:a16="http://schemas.microsoft.com/office/drawing/2014/main" id="{E6E5804E-9A2B-0048-868A-F225336056C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1302030" y="1302026"/>
            <a:ext cx="6689039" cy="4084984"/>
          </a:xfrm>
          <a:prstGeom prst="rect">
            <a:avLst/>
          </a:prstGeom>
        </p:spPr>
      </p:pic>
      <p:pic>
        <p:nvPicPr>
          <p:cNvPr id="7" name="Picture 6">
            <a:extLst>
              <a:ext uri="{FF2B5EF4-FFF2-40B4-BE49-F238E27FC236}">
                <a16:creationId xmlns:a16="http://schemas.microsoft.com/office/drawing/2014/main" id="{8C3F370A-DDD2-6FBF-FF64-022FE0850F7E}"/>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4099521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2EE40836-0A2A-37A0-B9AE-CCDB72BD97B1}"/>
              </a:ext>
            </a:extLst>
          </p:cNvPr>
          <p:cNvSpPr/>
          <p:nvPr userDrawn="1"/>
        </p:nvSpPr>
        <p:spPr>
          <a:xfrm>
            <a:off x="0" y="6370983"/>
            <a:ext cx="12192000" cy="487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9B9E47A-3318-D068-0142-967E26361F98}"/>
              </a:ext>
            </a:extLst>
          </p:cNvPr>
          <p:cNvPicPr>
            <a:picLocks noChangeAspect="1"/>
          </p:cNvPicPr>
          <p:nvPr userDrawn="1"/>
        </p:nvPicPr>
        <p:blipFill>
          <a:blip r:embed="rId3"/>
          <a:stretch>
            <a:fillRect/>
          </a:stretch>
        </p:blipFill>
        <p:spPr>
          <a:xfrm>
            <a:off x="372718" y="5436704"/>
            <a:ext cx="1282148" cy="1282148"/>
          </a:xfrm>
          <a:prstGeom prst="rect">
            <a:avLst/>
          </a:prstGeom>
        </p:spPr>
      </p:pic>
      <p:sp>
        <p:nvSpPr>
          <p:cNvPr id="5" name="TextBox 4">
            <a:extLst>
              <a:ext uri="{FF2B5EF4-FFF2-40B4-BE49-F238E27FC236}">
                <a16:creationId xmlns:a16="http://schemas.microsoft.com/office/drawing/2014/main" id="{D8A33076-115E-D79D-FA29-48117D17E07B}"/>
              </a:ext>
            </a:extLst>
          </p:cNvPr>
          <p:cNvSpPr txBox="1"/>
          <p:nvPr userDrawn="1"/>
        </p:nvSpPr>
        <p:spPr>
          <a:xfrm>
            <a:off x="1966290" y="6429825"/>
            <a:ext cx="8259417" cy="369332"/>
          </a:xfrm>
          <a:prstGeom prst="rect">
            <a:avLst/>
          </a:prstGeom>
          <a:noFill/>
        </p:spPr>
        <p:txBody>
          <a:bodyPr wrap="square" rtlCol="0">
            <a:spAutoFit/>
          </a:bodyPr>
          <a:lstStyle/>
          <a:p>
            <a:pPr algn="ctr"/>
            <a:r>
              <a:rPr lang="en-US" b="1" i="0" dirty="0">
                <a:solidFill>
                  <a:schemeClr val="bg1"/>
                </a:solidFill>
                <a:latin typeface="Arial" panose="020B0604020202020204" pitchFamily="34" charset="0"/>
                <a:cs typeface="Arial" panose="020B0604020202020204" pitchFamily="34" charset="0"/>
              </a:rPr>
              <a:t>Florida Department of Agriculture and Consumer Services</a:t>
            </a:r>
          </a:p>
        </p:txBody>
      </p:sp>
      <p:sp>
        <p:nvSpPr>
          <p:cNvPr id="6" name="TextBox 5">
            <a:extLst>
              <a:ext uri="{FF2B5EF4-FFF2-40B4-BE49-F238E27FC236}">
                <a16:creationId xmlns:a16="http://schemas.microsoft.com/office/drawing/2014/main" id="{0598C845-00D6-E116-C26F-2BE0336903F7}"/>
              </a:ext>
            </a:extLst>
          </p:cNvPr>
          <p:cNvSpPr txBox="1"/>
          <p:nvPr userDrawn="1"/>
        </p:nvSpPr>
        <p:spPr>
          <a:xfrm>
            <a:off x="3531704" y="6015095"/>
            <a:ext cx="5128591" cy="307777"/>
          </a:xfrm>
          <a:prstGeom prst="rect">
            <a:avLst/>
          </a:prstGeom>
          <a:noFill/>
        </p:spPr>
        <p:txBody>
          <a:bodyPr wrap="square" rtlCol="0">
            <a:spAutoFit/>
          </a:bodyPr>
          <a:lstStyle/>
          <a:p>
            <a:pPr algn="ctr"/>
            <a:r>
              <a:rPr lang="en-US" sz="1400" b="0" i="1" dirty="0">
                <a:solidFill>
                  <a:srgbClr val="1B1B1B"/>
                </a:solidFill>
                <a:effectLst/>
                <a:latin typeface="Arial" panose="020B0604020202020204" pitchFamily="34" charset="0"/>
                <a:cs typeface="Arial" panose="020B0604020202020204" pitchFamily="34" charset="0"/>
              </a:rPr>
              <a:t>This institution is an equal opportunity provider.</a:t>
            </a:r>
            <a:endParaRPr lang="en-US" sz="1400" b="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11573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Vertical Title and Text">
    <p:spTree>
      <p:nvGrpSpPr>
        <p:cNvPr id="1" name=""/>
        <p:cNvGrpSpPr/>
        <p:nvPr/>
      </p:nvGrpSpPr>
      <p:grpSpPr>
        <a:xfrm>
          <a:off x="0" y="0"/>
          <a:ext cx="0" cy="0"/>
          <a:chOff x="0" y="0"/>
          <a:chExt cx="0" cy="0"/>
        </a:xfrm>
      </p:grpSpPr>
      <p:sp>
        <p:nvSpPr>
          <p:cNvPr id="7" name="Title 1"/>
          <p:cNvSpPr>
            <a:spLocks noGrp="1"/>
          </p:cNvSpPr>
          <p:nvPr>
            <p:ph type="title"/>
          </p:nvPr>
        </p:nvSpPr>
        <p:spPr>
          <a:xfrm>
            <a:off x="710545" y="382384"/>
            <a:ext cx="3937000" cy="1998865"/>
          </a:xfrm>
        </p:spPr>
        <p:txBody>
          <a:bodyPr>
            <a:normAutofit/>
          </a:bodyPr>
          <a:lstStyle>
            <a:lvl1pPr algn="ctr">
              <a:defRPr sz="3600" b="1">
                <a:solidFill>
                  <a:srgbClr val="0092D2"/>
                </a:solidFill>
                <a:latin typeface="Arial" charset="0"/>
                <a:ea typeface="Arial" charset="0"/>
                <a:cs typeface="Arial" charset="0"/>
              </a:defRPr>
            </a:lvl1pPr>
          </a:lstStyle>
          <a:p>
            <a:r>
              <a:rPr lang="en-US" dirty="0"/>
              <a:t>Click to edit Master title style</a:t>
            </a:r>
          </a:p>
        </p:txBody>
      </p:sp>
      <p:sp>
        <p:nvSpPr>
          <p:cNvPr id="8" name="Content Placeholder 2"/>
          <p:cNvSpPr>
            <a:spLocks noGrp="1"/>
          </p:cNvSpPr>
          <p:nvPr>
            <p:ph sz="half" idx="1"/>
          </p:nvPr>
        </p:nvSpPr>
        <p:spPr>
          <a:xfrm>
            <a:off x="729595" y="2635250"/>
            <a:ext cx="3949700" cy="3619500"/>
          </a:xfrm>
        </p:spPr>
        <p:txBody>
          <a:bodyPr/>
          <a:lstStyle>
            <a:lvl1pPr>
              <a:defRPr>
                <a:solidFill>
                  <a:schemeClr val="tx2"/>
                </a:solidFill>
                <a:latin typeface="Arial" charset="0"/>
                <a:ea typeface="Arial" charset="0"/>
                <a:cs typeface="Arial" charset="0"/>
              </a:defRPr>
            </a:lvl1pPr>
            <a:lvl2pPr>
              <a:defRPr>
                <a:solidFill>
                  <a:schemeClr val="tx2"/>
                </a:solidFill>
                <a:latin typeface="Arial" charset="0"/>
                <a:ea typeface="Arial" charset="0"/>
                <a:cs typeface="Arial" charset="0"/>
              </a:defRPr>
            </a:lvl2pPr>
            <a:lvl3pPr>
              <a:defRPr>
                <a:solidFill>
                  <a:schemeClr val="tx2"/>
                </a:solidFill>
                <a:latin typeface="Arial" charset="0"/>
                <a:ea typeface="Arial" charset="0"/>
                <a:cs typeface="Arial" charset="0"/>
              </a:defRPr>
            </a:lvl3pPr>
            <a:lvl4pPr>
              <a:defRPr>
                <a:solidFill>
                  <a:schemeClr val="tx2"/>
                </a:solidFill>
                <a:latin typeface="Arial" charset="0"/>
                <a:ea typeface="Arial" charset="0"/>
                <a:cs typeface="Arial" charset="0"/>
              </a:defRPr>
            </a:lvl4pPr>
            <a:lvl5pPr>
              <a:defRPr>
                <a:solidFill>
                  <a:schemeClr val="tx2"/>
                </a:solidFill>
                <a:latin typeface="Arial" charset="0"/>
                <a:ea typeface="Arial" charset="0"/>
                <a:cs typeface="Arial"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2"/>
          </p:nvPr>
        </p:nvSpPr>
        <p:spPr>
          <a:xfrm>
            <a:off x="5125229" y="555624"/>
            <a:ext cx="6322079" cy="5699125"/>
          </a:xfrm>
        </p:spPr>
        <p:txBody>
          <a:bodyPr/>
          <a:lstStyle>
            <a:lvl1pPr>
              <a:defRPr>
                <a:solidFill>
                  <a:srgbClr val="2A1A00"/>
                </a:solidFill>
                <a:latin typeface="Arial" charset="0"/>
                <a:ea typeface="Arial" charset="0"/>
                <a:cs typeface="Arial" charset="0"/>
              </a:defRPr>
            </a:lvl1pPr>
            <a:lvl2pPr>
              <a:defRPr>
                <a:solidFill>
                  <a:srgbClr val="2A1A00"/>
                </a:solidFill>
                <a:latin typeface="Arial" charset="0"/>
                <a:ea typeface="Arial" charset="0"/>
                <a:cs typeface="Arial" charset="0"/>
              </a:defRPr>
            </a:lvl2pPr>
            <a:lvl3pPr>
              <a:defRPr>
                <a:solidFill>
                  <a:srgbClr val="2A1A00"/>
                </a:solidFill>
                <a:latin typeface="Arial" charset="0"/>
                <a:ea typeface="Arial" charset="0"/>
                <a:cs typeface="Arial" charset="0"/>
              </a:defRPr>
            </a:lvl3pPr>
            <a:lvl4pPr>
              <a:defRPr>
                <a:solidFill>
                  <a:srgbClr val="2A1A00"/>
                </a:solidFill>
                <a:latin typeface="Arial" charset="0"/>
                <a:ea typeface="Arial" charset="0"/>
                <a:cs typeface="Arial" charset="0"/>
              </a:defRPr>
            </a:lvl4pPr>
            <a:lvl5pPr>
              <a:defRPr>
                <a:solidFill>
                  <a:srgbClr val="2A1A00"/>
                </a:solidFill>
                <a:latin typeface="Arial" charset="0"/>
                <a:ea typeface="Arial" charset="0"/>
                <a:cs typeface="Arial"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59" r:id="rId7"/>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emf"/></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1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hyperlink" Target="http://www.freshfromflorida.com/Recipe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www.freshfromflorida.com/Divisions-Offices/Food-Nutrition-and-Wellness/National-School-Lunch-Program/Farm-to-School/School-Garden-Resourc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B25A16-3304-8A98-CBB8-FCD24918B50D}"/>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3">
            <a:extLst>
              <a:ext uri="{FF2B5EF4-FFF2-40B4-BE49-F238E27FC236}">
                <a16:creationId xmlns:a16="http://schemas.microsoft.com/office/drawing/2014/main" id="{65195E0C-7993-D7D0-4BED-CBE5E07CE00F}"/>
              </a:ext>
            </a:extLst>
          </p:cNvPr>
          <p:cNvSpPr txBox="1">
            <a:spLocks/>
          </p:cNvSpPr>
          <p:nvPr/>
        </p:nvSpPr>
        <p:spPr>
          <a:xfrm>
            <a:off x="2104292" y="2230516"/>
            <a:ext cx="7983415" cy="13070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8000" cap="none" dirty="0">
                <a:solidFill>
                  <a:schemeClr val="accent5"/>
                </a:solidFill>
                <a:latin typeface="Arial Black" panose="020B0604020202020204" pitchFamily="34" charset="0"/>
                <a:cs typeface="Arial Black" panose="020B0604020202020204" pitchFamily="34" charset="0"/>
              </a:rPr>
              <a:t>Radish</a:t>
            </a:r>
          </a:p>
        </p:txBody>
      </p:sp>
    </p:spTree>
    <p:extLst>
      <p:ext uri="{BB962C8B-B14F-4D97-AF65-F5344CB8AC3E}">
        <p14:creationId xmlns:p14="http://schemas.microsoft.com/office/powerpoint/2010/main" val="1354506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64B1BD-9BDB-7533-7501-BE5665D6C12D}"/>
              </a:ext>
            </a:extLst>
          </p:cNvPr>
          <p:cNvPicPr>
            <a:picLocks noChangeAspect="1"/>
          </p:cNvPicPr>
          <p:nvPr/>
        </p:nvPicPr>
        <p:blipFill>
          <a:blip r:embed="rId3"/>
          <a:stretch>
            <a:fillRect/>
          </a:stretch>
        </p:blipFill>
        <p:spPr>
          <a:xfrm>
            <a:off x="0" y="0"/>
            <a:ext cx="12192000" cy="6858000"/>
          </a:xfrm>
          <a:prstGeom prst="rect">
            <a:avLst/>
          </a:prstGeom>
        </p:spPr>
      </p:pic>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l="11975" t="22613" r="11883" b="15860"/>
          <a:stretch/>
        </p:blipFill>
        <p:spPr>
          <a:xfrm>
            <a:off x="5629513" y="404398"/>
            <a:ext cx="5575852" cy="5830750"/>
          </a:xfrm>
          <a:prstGeom prst="rect">
            <a:avLst/>
          </a:prstGeom>
          <a:solidFill>
            <a:schemeClr val="bg1"/>
          </a:solidFill>
        </p:spPr>
      </p:pic>
      <p:sp>
        <p:nvSpPr>
          <p:cNvPr id="4" name="TextBox 3"/>
          <p:cNvSpPr txBox="1"/>
          <p:nvPr/>
        </p:nvSpPr>
        <p:spPr>
          <a:xfrm>
            <a:off x="1047487" y="3094504"/>
            <a:ext cx="4226311" cy="523220"/>
          </a:xfrm>
          <a:prstGeom prst="rect">
            <a:avLst/>
          </a:prstGeom>
          <a:noFill/>
        </p:spPr>
        <p:txBody>
          <a:bodyPr wrap="square" rtlCol="0">
            <a:spAutoFit/>
          </a:bodyPr>
          <a:lstStyle/>
          <a:p>
            <a:r>
              <a:rPr lang="en-US" sz="2800" i="1" dirty="0"/>
              <a:t>Apply what you learned!</a:t>
            </a:r>
          </a:p>
        </p:txBody>
      </p:sp>
      <p:sp>
        <p:nvSpPr>
          <p:cNvPr id="9" name="Title 1">
            <a:extLst>
              <a:ext uri="{FF2B5EF4-FFF2-40B4-BE49-F238E27FC236}">
                <a16:creationId xmlns:a16="http://schemas.microsoft.com/office/drawing/2014/main" id="{62885AC8-59A2-3273-C420-4FD34C54ED38}"/>
              </a:ext>
            </a:extLst>
          </p:cNvPr>
          <p:cNvSpPr txBox="1">
            <a:spLocks/>
          </p:cNvSpPr>
          <p:nvPr/>
        </p:nvSpPr>
        <p:spPr>
          <a:xfrm>
            <a:off x="546100" y="327026"/>
            <a:ext cx="5083413" cy="1005385"/>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500" dirty="0">
                <a:solidFill>
                  <a:srgbClr val="0070C0"/>
                </a:solidFill>
                <a:latin typeface="Arial Black" pitchFamily="34" charset="0"/>
              </a:rPr>
              <a:t>K-2 Math </a:t>
            </a:r>
            <a:br>
              <a:rPr lang="en-US" sz="4000" dirty="0">
                <a:solidFill>
                  <a:schemeClr val="tx2">
                    <a:lumMod val="50000"/>
                    <a:lumOff val="50000"/>
                  </a:schemeClr>
                </a:solidFill>
                <a:latin typeface="Arial Black" pitchFamily="34" charset="0"/>
              </a:rPr>
            </a:br>
            <a:r>
              <a:rPr lang="en-US" sz="4000" b="1" dirty="0">
                <a:solidFill>
                  <a:srgbClr val="DA3C43"/>
                </a:solidFill>
                <a:latin typeface="Arial" charset="0"/>
                <a:ea typeface="Arial" charset="0"/>
                <a:cs typeface="Arial" charset="0"/>
              </a:rPr>
              <a:t>Place value</a:t>
            </a:r>
          </a:p>
        </p:txBody>
      </p:sp>
      <p:pic>
        <p:nvPicPr>
          <p:cNvPr id="11" name="Picture 10" descr="Icon&#10;&#10;Description automatically generated">
            <a:extLst>
              <a:ext uri="{FF2B5EF4-FFF2-40B4-BE49-F238E27FC236}">
                <a16:creationId xmlns:a16="http://schemas.microsoft.com/office/drawing/2014/main" id="{F3B8FABD-9BD9-EC68-A31B-5CC8D0D88977}"/>
              </a:ext>
            </a:extLst>
          </p:cNvPr>
          <p:cNvPicPr>
            <a:picLocks noChangeAspect="1"/>
          </p:cNvPicPr>
          <p:nvPr/>
        </p:nvPicPr>
        <p:blipFill>
          <a:blip r:embed="rId5"/>
          <a:stretch>
            <a:fillRect/>
          </a:stretch>
        </p:blipFill>
        <p:spPr>
          <a:xfrm>
            <a:off x="3818608" y="4210878"/>
            <a:ext cx="2024270" cy="2024270"/>
          </a:xfrm>
          <a:prstGeom prst="rect">
            <a:avLst/>
          </a:prstGeom>
        </p:spPr>
      </p:pic>
    </p:spTree>
    <p:extLst>
      <p:ext uri="{BB962C8B-B14F-4D97-AF65-F5344CB8AC3E}">
        <p14:creationId xmlns:p14="http://schemas.microsoft.com/office/powerpoint/2010/main" val="465926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778D08-EC1E-913A-1C3E-8F8D86554A9E}"/>
              </a:ext>
            </a:extLst>
          </p:cNvPr>
          <p:cNvPicPr>
            <a:picLocks noChangeAspect="1"/>
          </p:cNvPicPr>
          <p:nvPr/>
        </p:nvPicPr>
        <p:blipFill>
          <a:blip r:embed="rId3"/>
          <a:stretch>
            <a:fillRect/>
          </a:stretch>
        </p:blipFill>
        <p:spPr>
          <a:xfrm>
            <a:off x="0" y="0"/>
            <a:ext cx="12192000" cy="6858000"/>
          </a:xfrm>
          <a:prstGeom prst="rect">
            <a:avLst/>
          </a:prstGeom>
        </p:spPr>
      </p:pic>
      <p:sp>
        <p:nvSpPr>
          <p:cNvPr id="2" name="TextBox 1"/>
          <p:cNvSpPr txBox="1"/>
          <p:nvPr/>
        </p:nvSpPr>
        <p:spPr>
          <a:xfrm>
            <a:off x="561436" y="1641143"/>
            <a:ext cx="10415239" cy="646331"/>
          </a:xfrm>
          <a:prstGeom prst="rect">
            <a:avLst/>
          </a:prstGeom>
          <a:noFill/>
        </p:spPr>
        <p:txBody>
          <a:bodyPr wrap="square" rtlCol="0">
            <a:spAutoFit/>
          </a:bodyPr>
          <a:lstStyle/>
          <a:p>
            <a:r>
              <a:rPr lang="en-US" i="1" dirty="0"/>
              <a:t>There are many important roles in agriculture that help make sure the food you eat is safe and fresh!</a:t>
            </a:r>
          </a:p>
          <a:p>
            <a:r>
              <a:rPr lang="en-US" i="1" dirty="0"/>
              <a:t>Here are some examples:</a:t>
            </a:r>
          </a:p>
        </p:txBody>
      </p:sp>
      <p:sp>
        <p:nvSpPr>
          <p:cNvPr id="7" name="TextBox 6"/>
          <p:cNvSpPr txBox="1"/>
          <p:nvPr/>
        </p:nvSpPr>
        <p:spPr>
          <a:xfrm>
            <a:off x="734779" y="2866273"/>
            <a:ext cx="2988527" cy="523220"/>
          </a:xfrm>
          <a:prstGeom prst="rect">
            <a:avLst/>
          </a:prstGeom>
          <a:noFill/>
        </p:spPr>
        <p:txBody>
          <a:bodyPr wrap="square" rtlCol="0">
            <a:spAutoFit/>
          </a:bodyPr>
          <a:lstStyle/>
          <a:p>
            <a:r>
              <a:rPr lang="en-US" sz="2800" dirty="0">
                <a:solidFill>
                  <a:srgbClr val="FF0000"/>
                </a:solidFill>
              </a:rPr>
              <a:t>Farm Manager</a:t>
            </a:r>
          </a:p>
        </p:txBody>
      </p:sp>
      <p:sp>
        <p:nvSpPr>
          <p:cNvPr id="8" name="TextBox 7"/>
          <p:cNvSpPr txBox="1"/>
          <p:nvPr/>
        </p:nvSpPr>
        <p:spPr>
          <a:xfrm>
            <a:off x="3940099" y="2495084"/>
            <a:ext cx="3245005" cy="954107"/>
          </a:xfrm>
          <a:prstGeom prst="rect">
            <a:avLst/>
          </a:prstGeom>
          <a:noFill/>
        </p:spPr>
        <p:txBody>
          <a:bodyPr wrap="square" rtlCol="0">
            <a:spAutoFit/>
          </a:bodyPr>
          <a:lstStyle/>
          <a:p>
            <a:pPr algn="ctr"/>
            <a:r>
              <a:rPr lang="en-US" sz="2800" dirty="0"/>
              <a:t>Food Safety Inspector</a:t>
            </a:r>
          </a:p>
        </p:txBody>
      </p:sp>
      <p:sp>
        <p:nvSpPr>
          <p:cNvPr id="9" name="TextBox 8"/>
          <p:cNvSpPr txBox="1"/>
          <p:nvPr/>
        </p:nvSpPr>
        <p:spPr>
          <a:xfrm>
            <a:off x="8942308" y="2943550"/>
            <a:ext cx="2164307" cy="523220"/>
          </a:xfrm>
          <a:prstGeom prst="rect">
            <a:avLst/>
          </a:prstGeom>
          <a:noFill/>
        </p:spPr>
        <p:txBody>
          <a:bodyPr wrap="square" rtlCol="0">
            <a:spAutoFit/>
          </a:bodyPr>
          <a:lstStyle/>
          <a:p>
            <a:r>
              <a:rPr lang="en-US" sz="2800" dirty="0">
                <a:solidFill>
                  <a:srgbClr val="FF0000"/>
                </a:solidFill>
              </a:rPr>
              <a:t>Farm Staff</a:t>
            </a:r>
          </a:p>
        </p:txBody>
      </p:sp>
      <p:sp>
        <p:nvSpPr>
          <p:cNvPr id="11" name="TextBox 10"/>
          <p:cNvSpPr txBox="1"/>
          <p:nvPr/>
        </p:nvSpPr>
        <p:spPr>
          <a:xfrm>
            <a:off x="2412669" y="3870445"/>
            <a:ext cx="1772756" cy="523220"/>
          </a:xfrm>
          <a:prstGeom prst="rect">
            <a:avLst/>
          </a:prstGeom>
          <a:noFill/>
        </p:spPr>
        <p:txBody>
          <a:bodyPr wrap="square" rtlCol="0">
            <a:spAutoFit/>
          </a:bodyPr>
          <a:lstStyle/>
          <a:p>
            <a:r>
              <a:rPr lang="en-US" sz="2800" dirty="0">
                <a:solidFill>
                  <a:srgbClr val="FF0000"/>
                </a:solidFill>
              </a:rPr>
              <a:t>Scientist</a:t>
            </a:r>
          </a:p>
        </p:txBody>
      </p:sp>
      <p:sp>
        <p:nvSpPr>
          <p:cNvPr id="16" name="TextBox 15"/>
          <p:cNvSpPr txBox="1"/>
          <p:nvPr/>
        </p:nvSpPr>
        <p:spPr>
          <a:xfrm>
            <a:off x="4913798" y="4454275"/>
            <a:ext cx="2621274" cy="523220"/>
          </a:xfrm>
          <a:prstGeom prst="rect">
            <a:avLst/>
          </a:prstGeom>
          <a:noFill/>
        </p:spPr>
        <p:txBody>
          <a:bodyPr wrap="square" rtlCol="0">
            <a:spAutoFit/>
          </a:bodyPr>
          <a:lstStyle/>
          <a:p>
            <a:r>
              <a:rPr lang="en-US" sz="2800" dirty="0"/>
              <a:t>Veterinarian</a:t>
            </a:r>
          </a:p>
        </p:txBody>
      </p:sp>
      <p:sp>
        <p:nvSpPr>
          <p:cNvPr id="17" name="TextBox 16"/>
          <p:cNvSpPr txBox="1"/>
          <p:nvPr/>
        </p:nvSpPr>
        <p:spPr>
          <a:xfrm>
            <a:off x="8006576" y="4002862"/>
            <a:ext cx="2164307" cy="523220"/>
          </a:xfrm>
          <a:prstGeom prst="rect">
            <a:avLst/>
          </a:prstGeom>
          <a:noFill/>
        </p:spPr>
        <p:txBody>
          <a:bodyPr wrap="square" rtlCol="0">
            <a:spAutoFit/>
          </a:bodyPr>
          <a:lstStyle/>
          <a:p>
            <a:r>
              <a:rPr lang="en-US" sz="2800" dirty="0">
                <a:solidFill>
                  <a:srgbClr val="FF0000"/>
                </a:solidFill>
              </a:rPr>
              <a:t>Packager</a:t>
            </a:r>
          </a:p>
        </p:txBody>
      </p:sp>
      <p:sp>
        <p:nvSpPr>
          <p:cNvPr id="18" name="TextBox 17"/>
          <p:cNvSpPr txBox="1"/>
          <p:nvPr/>
        </p:nvSpPr>
        <p:spPr>
          <a:xfrm>
            <a:off x="8867622" y="5458079"/>
            <a:ext cx="2238993" cy="523220"/>
          </a:xfrm>
          <a:prstGeom prst="rect">
            <a:avLst/>
          </a:prstGeom>
          <a:noFill/>
        </p:spPr>
        <p:txBody>
          <a:bodyPr wrap="square" rtlCol="0">
            <a:spAutoFit/>
          </a:bodyPr>
          <a:lstStyle/>
          <a:p>
            <a:r>
              <a:rPr lang="en-US" sz="2800" dirty="0"/>
              <a:t>Distributor</a:t>
            </a:r>
          </a:p>
        </p:txBody>
      </p:sp>
      <p:sp>
        <p:nvSpPr>
          <p:cNvPr id="19" name="TextBox 18"/>
          <p:cNvSpPr txBox="1"/>
          <p:nvPr/>
        </p:nvSpPr>
        <p:spPr>
          <a:xfrm>
            <a:off x="867393" y="5033224"/>
            <a:ext cx="2238993" cy="523220"/>
          </a:xfrm>
          <a:prstGeom prst="rect">
            <a:avLst/>
          </a:prstGeom>
          <a:noFill/>
        </p:spPr>
        <p:txBody>
          <a:bodyPr wrap="square" rtlCol="0">
            <a:spAutoFit/>
          </a:bodyPr>
          <a:lstStyle/>
          <a:p>
            <a:r>
              <a:rPr lang="en-US" sz="2800" dirty="0"/>
              <a:t>Truck Driver</a:t>
            </a:r>
          </a:p>
        </p:txBody>
      </p:sp>
      <p:sp>
        <p:nvSpPr>
          <p:cNvPr id="20" name="TextBox 19"/>
          <p:cNvSpPr txBox="1"/>
          <p:nvPr/>
        </p:nvSpPr>
        <p:spPr>
          <a:xfrm>
            <a:off x="3627541" y="5422371"/>
            <a:ext cx="1448690" cy="523220"/>
          </a:xfrm>
          <a:prstGeom prst="rect">
            <a:avLst/>
          </a:prstGeom>
          <a:noFill/>
        </p:spPr>
        <p:txBody>
          <a:bodyPr wrap="square" rtlCol="0">
            <a:spAutoFit/>
          </a:bodyPr>
          <a:lstStyle/>
          <a:p>
            <a:r>
              <a:rPr lang="en-US" sz="2800" dirty="0">
                <a:solidFill>
                  <a:srgbClr val="FF0000"/>
                </a:solidFill>
              </a:rPr>
              <a:t>Grocer</a:t>
            </a:r>
          </a:p>
        </p:txBody>
      </p:sp>
      <p:sp>
        <p:nvSpPr>
          <p:cNvPr id="21" name="TextBox 20"/>
          <p:cNvSpPr txBox="1"/>
          <p:nvPr/>
        </p:nvSpPr>
        <p:spPr>
          <a:xfrm>
            <a:off x="6810728" y="5683981"/>
            <a:ext cx="1448689" cy="523220"/>
          </a:xfrm>
          <a:prstGeom prst="rect">
            <a:avLst/>
          </a:prstGeom>
          <a:noFill/>
        </p:spPr>
        <p:txBody>
          <a:bodyPr wrap="square" rtlCol="0">
            <a:spAutoFit/>
          </a:bodyPr>
          <a:lstStyle/>
          <a:p>
            <a:r>
              <a:rPr lang="en-US" sz="2800" dirty="0">
                <a:solidFill>
                  <a:srgbClr val="FF0000"/>
                </a:solidFill>
              </a:rPr>
              <a:t>Chef</a:t>
            </a:r>
          </a:p>
        </p:txBody>
      </p:sp>
      <p:sp>
        <p:nvSpPr>
          <p:cNvPr id="5" name="Title 1">
            <a:extLst>
              <a:ext uri="{FF2B5EF4-FFF2-40B4-BE49-F238E27FC236}">
                <a16:creationId xmlns:a16="http://schemas.microsoft.com/office/drawing/2014/main" id="{CED0F3A6-41C6-9382-CEBC-F1D915FA39C9}"/>
              </a:ext>
            </a:extLst>
          </p:cNvPr>
          <p:cNvSpPr txBox="1">
            <a:spLocks/>
          </p:cNvSpPr>
          <p:nvPr/>
        </p:nvSpPr>
        <p:spPr>
          <a:xfrm>
            <a:off x="561436" y="467057"/>
            <a:ext cx="6545042" cy="936996"/>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K-2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DA3C43"/>
                </a:solidFill>
                <a:latin typeface="Arial" charset="0"/>
                <a:ea typeface="Arial" charset="0"/>
                <a:cs typeface="Arial" charset="0"/>
              </a:rPr>
              <a:t>Jobs in agriculture</a:t>
            </a:r>
          </a:p>
        </p:txBody>
      </p:sp>
    </p:spTree>
    <p:extLst>
      <p:ext uri="{BB962C8B-B14F-4D97-AF65-F5344CB8AC3E}">
        <p14:creationId xmlns:p14="http://schemas.microsoft.com/office/powerpoint/2010/main" val="777821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B649944-7401-F280-3BBE-F77B8C583DE8}"/>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p:cNvSpPr txBox="1"/>
          <p:nvPr/>
        </p:nvSpPr>
        <p:spPr>
          <a:xfrm>
            <a:off x="728247" y="1719591"/>
            <a:ext cx="5228606" cy="954107"/>
          </a:xfrm>
          <a:prstGeom prst="rect">
            <a:avLst/>
          </a:prstGeom>
          <a:noFill/>
        </p:spPr>
        <p:txBody>
          <a:bodyPr wrap="square" rtlCol="0">
            <a:spAutoFit/>
          </a:bodyPr>
          <a:lstStyle/>
          <a:p>
            <a:r>
              <a:rPr lang="en-US" sz="2800" dirty="0"/>
              <a:t>The Role of a Farm Manager and the Farm Staff</a:t>
            </a:r>
          </a:p>
        </p:txBody>
      </p:sp>
      <p:sp>
        <p:nvSpPr>
          <p:cNvPr id="5" name="TextBox 4"/>
          <p:cNvSpPr txBox="1"/>
          <p:nvPr/>
        </p:nvSpPr>
        <p:spPr>
          <a:xfrm>
            <a:off x="728246" y="2989236"/>
            <a:ext cx="6545041" cy="2554545"/>
          </a:xfrm>
          <a:prstGeom prst="rect">
            <a:avLst/>
          </a:prstGeom>
          <a:noFill/>
        </p:spPr>
        <p:txBody>
          <a:bodyPr wrap="square" rtlCol="0">
            <a:spAutoFit/>
          </a:bodyPr>
          <a:lstStyle/>
          <a:p>
            <a:r>
              <a:rPr lang="en-US" sz="2000" b="1" dirty="0"/>
              <a:t>The farm manager is in charge of the entire farm staff. They solve many different problems.  </a:t>
            </a:r>
          </a:p>
          <a:p>
            <a:endParaRPr lang="en-US" sz="2000" dirty="0"/>
          </a:p>
          <a:p>
            <a:r>
              <a:rPr lang="en-US" sz="2000" dirty="0"/>
              <a:t>One possible problem would be if there was a bad rainstorm and the fields flooded. They also hire the staff and make all of the staff’s schedules. The staff on the farm plant and harvest the vegetables. They are able to tell when the produce is ready to be picked!</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740587" y="0"/>
            <a:ext cx="4451413" cy="6679537"/>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8" name="Title 1">
            <a:extLst>
              <a:ext uri="{FF2B5EF4-FFF2-40B4-BE49-F238E27FC236}">
                <a16:creationId xmlns:a16="http://schemas.microsoft.com/office/drawing/2014/main" id="{4F5D973D-FF36-A019-7ACA-ABA8B0BF18A1}"/>
              </a:ext>
            </a:extLst>
          </p:cNvPr>
          <p:cNvSpPr txBox="1">
            <a:spLocks/>
          </p:cNvSpPr>
          <p:nvPr/>
        </p:nvSpPr>
        <p:spPr>
          <a:xfrm>
            <a:off x="561436" y="467057"/>
            <a:ext cx="6545042" cy="936996"/>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K-2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DA3C43"/>
                </a:solidFill>
                <a:latin typeface="Arial" charset="0"/>
                <a:ea typeface="Arial" charset="0"/>
                <a:cs typeface="Arial" charset="0"/>
              </a:rPr>
              <a:t>Jobs in agriculture</a:t>
            </a:r>
          </a:p>
        </p:txBody>
      </p:sp>
    </p:spTree>
    <p:extLst>
      <p:ext uri="{BB962C8B-B14F-4D97-AF65-F5344CB8AC3E}">
        <p14:creationId xmlns:p14="http://schemas.microsoft.com/office/powerpoint/2010/main" val="1610357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AEE65C8-F074-1729-666C-A42DD39BFBFA}"/>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p:cNvSpPr txBox="1"/>
          <p:nvPr/>
        </p:nvSpPr>
        <p:spPr>
          <a:xfrm>
            <a:off x="515007" y="1737061"/>
            <a:ext cx="5580993" cy="523220"/>
          </a:xfrm>
          <a:prstGeom prst="rect">
            <a:avLst/>
          </a:prstGeom>
          <a:noFill/>
        </p:spPr>
        <p:txBody>
          <a:bodyPr wrap="square" rtlCol="0">
            <a:spAutoFit/>
          </a:bodyPr>
          <a:lstStyle/>
          <a:p>
            <a:r>
              <a:rPr lang="en-US" sz="2800" dirty="0"/>
              <a:t>The Role of a Scientist on a Farm</a:t>
            </a:r>
          </a:p>
        </p:txBody>
      </p:sp>
      <p:sp>
        <p:nvSpPr>
          <p:cNvPr id="5" name="TextBox 4"/>
          <p:cNvSpPr txBox="1"/>
          <p:nvPr/>
        </p:nvSpPr>
        <p:spPr>
          <a:xfrm>
            <a:off x="561436" y="2658728"/>
            <a:ext cx="5000104" cy="1938992"/>
          </a:xfrm>
          <a:prstGeom prst="rect">
            <a:avLst/>
          </a:prstGeom>
          <a:noFill/>
        </p:spPr>
        <p:txBody>
          <a:bodyPr wrap="square" rtlCol="0">
            <a:spAutoFit/>
          </a:bodyPr>
          <a:lstStyle/>
          <a:p>
            <a:r>
              <a:rPr lang="en-US" sz="2000" dirty="0"/>
              <a:t>Did you know that plants can get diseases too?  It is important to keep plants healthy and that is where the role of the scientist comes into farming.  Scientists help keep plants healthy so that farms can grow as much produce as possible.</a:t>
            </a: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03797" y="1682892"/>
            <a:ext cx="5636683" cy="3757788"/>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10" name="Title 1">
            <a:extLst>
              <a:ext uri="{FF2B5EF4-FFF2-40B4-BE49-F238E27FC236}">
                <a16:creationId xmlns:a16="http://schemas.microsoft.com/office/drawing/2014/main" id="{488DA706-5724-6A66-2DFA-6F75348E0BDC}"/>
              </a:ext>
            </a:extLst>
          </p:cNvPr>
          <p:cNvSpPr txBox="1">
            <a:spLocks/>
          </p:cNvSpPr>
          <p:nvPr/>
        </p:nvSpPr>
        <p:spPr>
          <a:xfrm>
            <a:off x="561436" y="467057"/>
            <a:ext cx="6545042" cy="936996"/>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K-2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DA3C43"/>
                </a:solidFill>
                <a:latin typeface="Arial" charset="0"/>
                <a:ea typeface="Arial" charset="0"/>
                <a:cs typeface="Arial" charset="0"/>
              </a:rPr>
              <a:t>Jobs in agriculture</a:t>
            </a:r>
          </a:p>
        </p:txBody>
      </p:sp>
    </p:spTree>
    <p:extLst>
      <p:ext uri="{BB962C8B-B14F-4D97-AF65-F5344CB8AC3E}">
        <p14:creationId xmlns:p14="http://schemas.microsoft.com/office/powerpoint/2010/main" val="1470871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78B1348-E867-42AD-6ED7-81775DFA7F59}"/>
              </a:ext>
            </a:extLst>
          </p:cNvPr>
          <p:cNvPicPr>
            <a:picLocks noChangeAspect="1"/>
          </p:cNvPicPr>
          <p:nvPr/>
        </p:nvPicPr>
        <p:blipFill>
          <a:blip r:embed="rId3"/>
          <a:stretch>
            <a:fillRect/>
          </a:stretch>
        </p:blipFill>
        <p:spPr>
          <a:xfrm>
            <a:off x="0" y="0"/>
            <a:ext cx="12192000" cy="6858000"/>
          </a:xfrm>
          <a:prstGeom prst="rect">
            <a:avLst/>
          </a:prstGeom>
        </p:spPr>
      </p:pic>
      <p:sp>
        <p:nvSpPr>
          <p:cNvPr id="6" name="TextBox 5"/>
          <p:cNvSpPr txBox="1"/>
          <p:nvPr/>
        </p:nvSpPr>
        <p:spPr>
          <a:xfrm>
            <a:off x="724830" y="1705174"/>
            <a:ext cx="9054790" cy="523220"/>
          </a:xfrm>
          <a:prstGeom prst="rect">
            <a:avLst/>
          </a:prstGeom>
          <a:noFill/>
        </p:spPr>
        <p:txBody>
          <a:bodyPr wrap="square" rtlCol="0">
            <a:spAutoFit/>
          </a:bodyPr>
          <a:lstStyle/>
          <a:p>
            <a:r>
              <a:rPr lang="en-US" sz="2800" dirty="0"/>
              <a:t>The Role of a Veterinarian on a Farm</a:t>
            </a:r>
          </a:p>
        </p:txBody>
      </p:sp>
      <p:sp>
        <p:nvSpPr>
          <p:cNvPr id="8" name="TextBox 7"/>
          <p:cNvSpPr txBox="1"/>
          <p:nvPr/>
        </p:nvSpPr>
        <p:spPr>
          <a:xfrm>
            <a:off x="724829" y="2425079"/>
            <a:ext cx="4730039" cy="2031325"/>
          </a:xfrm>
          <a:prstGeom prst="rect">
            <a:avLst/>
          </a:prstGeom>
          <a:noFill/>
        </p:spPr>
        <p:txBody>
          <a:bodyPr wrap="square" rtlCol="0">
            <a:spAutoFit/>
          </a:bodyPr>
          <a:lstStyle/>
          <a:p>
            <a:r>
              <a:rPr lang="en-US" dirty="0"/>
              <a:t>Plants are not the only things that need to remain healthy on a farm; the animals do too!  A veterinarian looks out for the care of farm animals. Veterinarians give farm animals medicine called vaccines, check their teeth and teach farm staff how to take care of the animals.</a:t>
            </a:r>
          </a:p>
        </p:txBody>
      </p:sp>
      <p:pic>
        <p:nvPicPr>
          <p:cNvPr id="9" name="Picture 8"/>
          <p:cNvPicPr>
            <a:picLocks noChangeAspect="1"/>
          </p:cNvPicPr>
          <p:nvPr/>
        </p:nvPicPr>
        <p:blipFill>
          <a:blip r:embed="rId4"/>
          <a:stretch>
            <a:fillRect/>
          </a:stretch>
        </p:blipFill>
        <p:spPr>
          <a:xfrm rot="-21600000">
            <a:off x="7106478" y="1966784"/>
            <a:ext cx="4481208" cy="3489791"/>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7" name="Title 1">
            <a:extLst>
              <a:ext uri="{FF2B5EF4-FFF2-40B4-BE49-F238E27FC236}">
                <a16:creationId xmlns:a16="http://schemas.microsoft.com/office/drawing/2014/main" id="{A6B932A1-D3B8-3D8B-98D3-F8C52E90D6CA}"/>
              </a:ext>
            </a:extLst>
          </p:cNvPr>
          <p:cNvSpPr txBox="1">
            <a:spLocks/>
          </p:cNvSpPr>
          <p:nvPr/>
        </p:nvSpPr>
        <p:spPr>
          <a:xfrm>
            <a:off x="561436" y="467057"/>
            <a:ext cx="6545042" cy="936996"/>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K-2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DA3C43"/>
                </a:solidFill>
                <a:latin typeface="Arial" charset="0"/>
                <a:ea typeface="Arial" charset="0"/>
                <a:cs typeface="Arial" charset="0"/>
              </a:rPr>
              <a:t>Jobs in agriculture</a:t>
            </a:r>
          </a:p>
        </p:txBody>
      </p:sp>
    </p:spTree>
    <p:extLst>
      <p:ext uri="{BB962C8B-B14F-4D97-AF65-F5344CB8AC3E}">
        <p14:creationId xmlns:p14="http://schemas.microsoft.com/office/powerpoint/2010/main" val="1422737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EBFC95-074F-CAAB-D51C-75ECF429575E}"/>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7"/>
          <p:cNvSpPr txBox="1">
            <a:spLocks/>
          </p:cNvSpPr>
          <p:nvPr/>
        </p:nvSpPr>
        <p:spPr>
          <a:xfrm>
            <a:off x="755464" y="608321"/>
            <a:ext cx="9954099" cy="41393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endParaRPr lang="en-US" sz="3600" spc="0" dirty="0">
              <a:solidFill>
                <a:schemeClr val="tx2">
                  <a:lumMod val="90000"/>
                  <a:lumOff val="10000"/>
                </a:schemeClr>
              </a:solidFill>
              <a:latin typeface="Arial Black" pitchFamily="34" charset="0"/>
            </a:endParaRPr>
          </a:p>
        </p:txBody>
      </p:sp>
      <p:pic>
        <p:nvPicPr>
          <p:cNvPr id="11" name="Picture 1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906295" y="-1"/>
            <a:ext cx="3285705" cy="665921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p:nvPr/>
        </p:nvSpPr>
        <p:spPr>
          <a:xfrm>
            <a:off x="645518" y="1545541"/>
            <a:ext cx="7650177" cy="4031873"/>
          </a:xfrm>
          <a:prstGeom prst="rect">
            <a:avLst/>
          </a:prstGeom>
          <a:noFill/>
        </p:spPr>
        <p:txBody>
          <a:bodyPr wrap="square" rtlCol="0">
            <a:spAutoFit/>
          </a:bodyPr>
          <a:lstStyle/>
          <a:p>
            <a:pPr marL="457200" indent="-457200">
              <a:buClr>
                <a:srgbClr val="C00000"/>
              </a:buClr>
              <a:buFont typeface="Arial" panose="020B0604020202020204" pitchFamily="34" charset="0"/>
              <a:buChar char="•"/>
            </a:pPr>
            <a:r>
              <a:rPr lang="en-US" sz="3200" dirty="0"/>
              <a:t>Soil contains the minerals and nutrients that allow plants to grow strong and healthy.</a:t>
            </a:r>
          </a:p>
          <a:p>
            <a:pPr marL="457200" indent="-457200">
              <a:buClr>
                <a:srgbClr val="C00000"/>
              </a:buClr>
              <a:buFont typeface="Arial" panose="020B0604020202020204" pitchFamily="34" charset="0"/>
              <a:buChar char="•"/>
            </a:pPr>
            <a:endParaRPr lang="en-US" sz="3200" dirty="0"/>
          </a:p>
          <a:p>
            <a:pPr marL="457200" indent="-457200">
              <a:buClr>
                <a:srgbClr val="C00000"/>
              </a:buClr>
              <a:buFont typeface="Arial" panose="020B0604020202020204" pitchFamily="34" charset="0"/>
              <a:buChar char="•"/>
            </a:pPr>
            <a:r>
              <a:rPr lang="en-US" sz="3200" dirty="0"/>
              <a:t>Plants absorb these nutrients from the soil through their roots.</a:t>
            </a:r>
          </a:p>
          <a:p>
            <a:pPr marL="457200" indent="-457200">
              <a:buClr>
                <a:srgbClr val="C00000"/>
              </a:buClr>
              <a:buFont typeface="Arial" panose="020B0604020202020204" pitchFamily="34" charset="0"/>
              <a:buChar char="•"/>
            </a:pPr>
            <a:endParaRPr lang="en-US" sz="3200" dirty="0"/>
          </a:p>
          <a:p>
            <a:pPr marL="457200" indent="-457200">
              <a:buClr>
                <a:srgbClr val="C00000"/>
              </a:buClr>
              <a:buFont typeface="Arial" panose="020B0604020202020204" pitchFamily="34" charset="0"/>
              <a:buChar char="•"/>
            </a:pPr>
            <a:r>
              <a:rPr lang="en-US" sz="3200" dirty="0"/>
              <a:t>Radishes are a type of root vegetable.</a:t>
            </a:r>
          </a:p>
        </p:txBody>
      </p:sp>
      <p:sp>
        <p:nvSpPr>
          <p:cNvPr id="5" name="Title 1">
            <a:extLst>
              <a:ext uri="{FF2B5EF4-FFF2-40B4-BE49-F238E27FC236}">
                <a16:creationId xmlns:a16="http://schemas.microsoft.com/office/drawing/2014/main" id="{96E38743-B8D8-1D59-3ADE-D4486CB8528E}"/>
              </a:ext>
            </a:extLst>
          </p:cNvPr>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K-2 SCIENCE</a:t>
            </a:r>
          </a:p>
        </p:txBody>
      </p:sp>
      <p:sp>
        <p:nvSpPr>
          <p:cNvPr id="6" name="Rectangle 5">
            <a:extLst>
              <a:ext uri="{FF2B5EF4-FFF2-40B4-BE49-F238E27FC236}">
                <a16:creationId xmlns:a16="http://schemas.microsoft.com/office/drawing/2014/main" id="{CBF1EEA7-296E-2CDD-E23B-0D2051C79893}"/>
              </a:ext>
            </a:extLst>
          </p:cNvPr>
          <p:cNvSpPr/>
          <p:nvPr/>
        </p:nvSpPr>
        <p:spPr>
          <a:xfrm>
            <a:off x="279565" y="639632"/>
            <a:ext cx="8851372" cy="590931"/>
          </a:xfrm>
          <a:prstGeom prst="rect">
            <a:avLst/>
          </a:prstGeom>
        </p:spPr>
        <p:txBody>
          <a:bodyPr wrap="square">
            <a:spAutoFit/>
          </a:bodyPr>
          <a:lstStyle/>
          <a:p>
            <a:pPr lvl="0" defTabSz="914400">
              <a:lnSpc>
                <a:spcPct val="90000"/>
              </a:lnSpc>
              <a:spcBef>
                <a:spcPct val="0"/>
              </a:spcBef>
              <a:defRPr/>
            </a:pPr>
            <a:r>
              <a:rPr lang="en-US" sz="3600" b="1" dirty="0">
                <a:solidFill>
                  <a:srgbClr val="DA3C43"/>
                </a:solidFill>
                <a:latin typeface="Arial" charset="0"/>
                <a:ea typeface="Arial" charset="0"/>
                <a:cs typeface="Arial" charset="0"/>
              </a:rPr>
              <a:t>WHY IS SOIL SO IMPORTANT?</a:t>
            </a:r>
          </a:p>
        </p:txBody>
      </p:sp>
    </p:spTree>
    <p:extLst>
      <p:ext uri="{BB962C8B-B14F-4D97-AF65-F5344CB8AC3E}">
        <p14:creationId xmlns:p14="http://schemas.microsoft.com/office/powerpoint/2010/main" val="1475585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28342B-6C1D-8296-5974-3E100A91DF1E}"/>
              </a:ext>
            </a:extLst>
          </p:cNvPr>
          <p:cNvPicPr>
            <a:picLocks noChangeAspect="1"/>
          </p:cNvPicPr>
          <p:nvPr/>
        </p:nvPicPr>
        <p:blipFill>
          <a:blip r:embed="rId3"/>
          <a:stretch>
            <a:fillRect/>
          </a:stretch>
        </p:blipFill>
        <p:spPr>
          <a:xfrm>
            <a:off x="0" y="0"/>
            <a:ext cx="12192000" cy="6858000"/>
          </a:xfrm>
          <a:prstGeom prst="rect">
            <a:avLst/>
          </a:prstGeom>
        </p:spPr>
      </p:pic>
      <p:sp>
        <p:nvSpPr>
          <p:cNvPr id="4" name="TextBox 3"/>
          <p:cNvSpPr txBox="1"/>
          <p:nvPr/>
        </p:nvSpPr>
        <p:spPr>
          <a:xfrm>
            <a:off x="1476685" y="1585583"/>
            <a:ext cx="9238629" cy="4031873"/>
          </a:xfrm>
          <a:prstGeom prst="rect">
            <a:avLst/>
          </a:prstGeom>
          <a:noFill/>
        </p:spPr>
        <p:txBody>
          <a:bodyPr wrap="square" numCol="1" spcCol="457200" rtlCol="0">
            <a:spAutoFit/>
          </a:bodyPr>
          <a:lstStyle/>
          <a:p>
            <a:pPr marL="514350" indent="-514350">
              <a:spcBef>
                <a:spcPts val="1200"/>
              </a:spcBef>
              <a:buClr>
                <a:srgbClr val="C00000"/>
              </a:buClr>
              <a:buFont typeface="+mj-lt"/>
              <a:buAutoNum type="arabicPeriod"/>
            </a:pPr>
            <a:r>
              <a:rPr lang="en-US" sz="2400" dirty="0">
                <a:latin typeface="Arial" panose="020B0604020202020204" pitchFamily="34" charset="0"/>
                <a:cs typeface="Arial" panose="020B0604020202020204" pitchFamily="34" charset="0"/>
              </a:rPr>
              <a:t>Fill a Mason jar half full with soil.</a:t>
            </a:r>
          </a:p>
          <a:p>
            <a:pPr marL="514350" indent="-514350">
              <a:spcBef>
                <a:spcPts val="1200"/>
              </a:spcBef>
              <a:buClr>
                <a:srgbClr val="C00000"/>
              </a:buClr>
              <a:buFont typeface="+mj-lt"/>
              <a:buAutoNum type="arabicPeriod"/>
            </a:pPr>
            <a:r>
              <a:rPr lang="en-US" sz="2400" dirty="0">
                <a:latin typeface="Arial" panose="020B0604020202020204" pitchFamily="34" charset="0"/>
                <a:cs typeface="Arial" panose="020B0604020202020204" pitchFamily="34" charset="0"/>
              </a:rPr>
              <a:t>Wet the soil until muddy and tap the jar to settle the soil.</a:t>
            </a:r>
          </a:p>
          <a:p>
            <a:pPr marL="514350" indent="-514350">
              <a:spcBef>
                <a:spcPts val="1200"/>
              </a:spcBef>
              <a:buClr>
                <a:srgbClr val="C00000"/>
              </a:buClr>
              <a:buFont typeface="+mj-lt"/>
              <a:buAutoNum type="arabicPeriod"/>
            </a:pPr>
            <a:r>
              <a:rPr lang="en-US" sz="2400" dirty="0">
                <a:latin typeface="Arial" panose="020B0604020202020204" pitchFamily="34" charset="0"/>
                <a:cs typeface="Arial" panose="020B0604020202020204" pitchFamily="34" charset="0"/>
              </a:rPr>
              <a:t>Mark the level of soil on the jar with a permanent marker.</a:t>
            </a:r>
          </a:p>
          <a:p>
            <a:pPr marL="514350" indent="-514350">
              <a:spcBef>
                <a:spcPts val="1200"/>
              </a:spcBef>
              <a:buClr>
                <a:srgbClr val="C00000"/>
              </a:buClr>
              <a:buFont typeface="+mj-lt"/>
              <a:buAutoNum type="arabicPeriod"/>
            </a:pPr>
            <a:r>
              <a:rPr lang="en-US" sz="2400" dirty="0">
                <a:latin typeface="Arial" panose="020B0604020202020204" pitchFamily="34" charset="0"/>
                <a:cs typeface="Arial" panose="020B0604020202020204" pitchFamily="34" charset="0"/>
              </a:rPr>
              <a:t>Let the soil sit for 40 seconds, mark the level of soil in the jar. This is the sand portion.</a:t>
            </a:r>
          </a:p>
          <a:p>
            <a:pPr marL="514350" indent="-514350">
              <a:spcBef>
                <a:spcPts val="1200"/>
              </a:spcBef>
              <a:buClr>
                <a:srgbClr val="C00000"/>
              </a:buClr>
              <a:buFont typeface="+mj-lt"/>
              <a:buAutoNum type="arabicPeriod"/>
            </a:pPr>
            <a:r>
              <a:rPr lang="en-US" sz="2400" dirty="0">
                <a:latin typeface="Arial" panose="020B0604020202020204" pitchFamily="34" charset="0"/>
                <a:cs typeface="Arial" panose="020B0604020202020204" pitchFamily="34" charset="0"/>
              </a:rPr>
              <a:t>Wait six hours and mark the level of soil in the jar. The difference between the bottom mark (the sand) and the second mark is the silt portion of the soil. The total sand plus silt is the distance from the bottom of the jar to the second mark.</a:t>
            </a:r>
            <a:endParaRPr lang="en-US" sz="4000" dirty="0">
              <a:solidFill>
                <a:srgbClr val="00B050"/>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10CCDB40-D8DE-445B-37C8-70F427D01144}"/>
              </a:ext>
            </a:extLst>
          </p:cNvPr>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K-2 SCIENCE</a:t>
            </a:r>
          </a:p>
        </p:txBody>
      </p:sp>
      <p:sp>
        <p:nvSpPr>
          <p:cNvPr id="7" name="Rectangle 6">
            <a:extLst>
              <a:ext uri="{FF2B5EF4-FFF2-40B4-BE49-F238E27FC236}">
                <a16:creationId xmlns:a16="http://schemas.microsoft.com/office/drawing/2014/main" id="{5E5D09EC-E4CB-093F-7C1E-6675AE3A06A2}"/>
              </a:ext>
            </a:extLst>
          </p:cNvPr>
          <p:cNvSpPr/>
          <p:nvPr/>
        </p:nvSpPr>
        <p:spPr>
          <a:xfrm>
            <a:off x="279565" y="639632"/>
            <a:ext cx="8851372" cy="590931"/>
          </a:xfrm>
          <a:prstGeom prst="rect">
            <a:avLst/>
          </a:prstGeom>
        </p:spPr>
        <p:txBody>
          <a:bodyPr wrap="square">
            <a:spAutoFit/>
          </a:bodyPr>
          <a:lstStyle/>
          <a:p>
            <a:pPr lvl="0" defTabSz="914400">
              <a:lnSpc>
                <a:spcPct val="90000"/>
              </a:lnSpc>
              <a:spcBef>
                <a:spcPct val="0"/>
              </a:spcBef>
              <a:defRPr/>
            </a:pPr>
            <a:r>
              <a:rPr lang="en-US" sz="3600" b="1" dirty="0">
                <a:solidFill>
                  <a:srgbClr val="DA3C43"/>
                </a:solidFill>
                <a:latin typeface="Arial" charset="0"/>
                <a:ea typeface="Arial" charset="0"/>
                <a:cs typeface="Arial" charset="0"/>
              </a:rPr>
              <a:t>SOIL MINI LAB</a:t>
            </a:r>
          </a:p>
        </p:txBody>
      </p:sp>
    </p:spTree>
    <p:extLst>
      <p:ext uri="{BB962C8B-B14F-4D97-AF65-F5344CB8AC3E}">
        <p14:creationId xmlns:p14="http://schemas.microsoft.com/office/powerpoint/2010/main" val="13873246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B89B69-02BC-102E-9CF7-C9DB5C639F9A}"/>
              </a:ext>
            </a:extLst>
          </p:cNvPr>
          <p:cNvPicPr>
            <a:picLocks noChangeAspect="1"/>
          </p:cNvPicPr>
          <p:nvPr/>
        </p:nvPicPr>
        <p:blipFill>
          <a:blip r:embed="rId2"/>
          <a:stretch>
            <a:fillRect/>
          </a:stretch>
        </p:blipFill>
        <p:spPr>
          <a:xfrm>
            <a:off x="0" y="0"/>
            <a:ext cx="12192000" cy="6858000"/>
          </a:xfrm>
          <a:prstGeom prst="rect">
            <a:avLst/>
          </a:prstGeom>
        </p:spPr>
      </p:pic>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l="-49" r="10057"/>
          <a:stretch/>
        </p:blipFill>
        <p:spPr>
          <a:xfrm>
            <a:off x="4160466" y="0"/>
            <a:ext cx="8031534" cy="6652260"/>
          </a:xfrm>
          <a:prstGeom prst="rect">
            <a:avLst/>
          </a:prstGeom>
        </p:spPr>
      </p:pic>
      <p:sp>
        <p:nvSpPr>
          <p:cNvPr id="8" name="Title 1">
            <a:extLst>
              <a:ext uri="{FF2B5EF4-FFF2-40B4-BE49-F238E27FC236}">
                <a16:creationId xmlns:a16="http://schemas.microsoft.com/office/drawing/2014/main" id="{D7290C66-FDA7-5C3D-0875-CE68A00E8CAB}"/>
              </a:ext>
            </a:extLst>
          </p:cNvPr>
          <p:cNvSpPr txBox="1">
            <a:spLocks/>
          </p:cNvSpPr>
          <p:nvPr/>
        </p:nvSpPr>
        <p:spPr>
          <a:xfrm>
            <a:off x="279565" y="261727"/>
            <a:ext cx="3443349" cy="565726"/>
          </a:xfrm>
          <a:prstGeom prst="rect">
            <a:avLst/>
          </a:prstGeom>
        </p:spPr>
        <p:txBody>
          <a:bodyPr vert="horz" lIns="91440" tIns="45720" rIns="91440" bIns="45720" rtlCol="0" anchor="t">
            <a:normAutofit/>
          </a:bodyPr>
          <a:lstStyle/>
          <a:p>
            <a:pPr lvl="0" defTabSz="914400">
              <a:lnSpc>
                <a:spcPct val="90000"/>
              </a:lnSpc>
              <a:spcBef>
                <a:spcPct val="0"/>
              </a:spcBef>
              <a:defRPr/>
            </a:pPr>
            <a:r>
              <a:rPr lang="en-US" sz="2400" b="1" dirty="0">
                <a:solidFill>
                  <a:srgbClr val="008F00"/>
                </a:solidFill>
                <a:latin typeface="Arial Black" panose="020B0A04020102020204" pitchFamily="34" charset="0"/>
              </a:rPr>
              <a:t>K-2 SCIENCE</a:t>
            </a:r>
          </a:p>
        </p:txBody>
      </p:sp>
      <p:sp>
        <p:nvSpPr>
          <p:cNvPr id="9" name="Rectangle 8">
            <a:extLst>
              <a:ext uri="{FF2B5EF4-FFF2-40B4-BE49-F238E27FC236}">
                <a16:creationId xmlns:a16="http://schemas.microsoft.com/office/drawing/2014/main" id="{0388F280-7D64-79F1-BCC5-E8DA200E8830}"/>
              </a:ext>
            </a:extLst>
          </p:cNvPr>
          <p:cNvSpPr/>
          <p:nvPr/>
        </p:nvSpPr>
        <p:spPr>
          <a:xfrm>
            <a:off x="279565" y="639632"/>
            <a:ext cx="4143845" cy="590931"/>
          </a:xfrm>
          <a:prstGeom prst="rect">
            <a:avLst/>
          </a:prstGeom>
        </p:spPr>
        <p:txBody>
          <a:bodyPr wrap="square">
            <a:spAutoFit/>
          </a:bodyPr>
          <a:lstStyle/>
          <a:p>
            <a:pPr lvl="0" defTabSz="914400">
              <a:lnSpc>
                <a:spcPct val="90000"/>
              </a:lnSpc>
              <a:spcBef>
                <a:spcPct val="0"/>
              </a:spcBef>
              <a:defRPr/>
            </a:pPr>
            <a:r>
              <a:rPr lang="en-US" sz="3600" b="1" dirty="0">
                <a:solidFill>
                  <a:srgbClr val="DA3C43"/>
                </a:solidFill>
                <a:latin typeface="Arial" charset="0"/>
                <a:ea typeface="Arial" charset="0"/>
                <a:cs typeface="Arial" charset="0"/>
              </a:rPr>
              <a:t>SOIL LAYERS</a:t>
            </a:r>
          </a:p>
        </p:txBody>
      </p:sp>
    </p:spTree>
    <p:extLst>
      <p:ext uri="{BB962C8B-B14F-4D97-AF65-F5344CB8AC3E}">
        <p14:creationId xmlns:p14="http://schemas.microsoft.com/office/powerpoint/2010/main" val="5715328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1A74B8-DA7C-9482-349E-214EC180C2DC}"/>
              </a:ext>
            </a:extLst>
          </p:cNvPr>
          <p:cNvPicPr>
            <a:picLocks noChangeAspect="1"/>
          </p:cNvPicPr>
          <p:nvPr/>
        </p:nvPicPr>
        <p:blipFill>
          <a:blip r:embed="rId3"/>
          <a:stretch>
            <a:fillRect/>
          </a:stretch>
        </p:blipFill>
        <p:spPr>
          <a:xfrm>
            <a:off x="0" y="0"/>
            <a:ext cx="12192000" cy="6858000"/>
          </a:xfrm>
          <a:prstGeom prst="rect">
            <a:avLst/>
          </a:prstGeom>
        </p:spPr>
      </p:pic>
      <p:sp>
        <p:nvSpPr>
          <p:cNvPr id="5" name="Rectangle 4"/>
          <p:cNvSpPr/>
          <p:nvPr/>
        </p:nvSpPr>
        <p:spPr>
          <a:xfrm>
            <a:off x="810436" y="1919008"/>
            <a:ext cx="5934709" cy="3262432"/>
          </a:xfrm>
          <a:prstGeom prst="rect">
            <a:avLst/>
          </a:prstGeom>
        </p:spPr>
        <p:txBody>
          <a:bodyPr wrap="square">
            <a:spAutoFit/>
          </a:bodyPr>
          <a:lstStyle/>
          <a:p>
            <a:r>
              <a:rPr lang="en-US" sz="2400" b="1" dirty="0"/>
              <a:t>Did you know that, like plants, words also have roots?</a:t>
            </a:r>
          </a:p>
          <a:p>
            <a:endParaRPr lang="en-US" dirty="0"/>
          </a:p>
          <a:p>
            <a:pPr marL="342900" indent="-342900">
              <a:buClr>
                <a:srgbClr val="C00000"/>
              </a:buClr>
              <a:buFont typeface="Arial" panose="020B0604020202020204" pitchFamily="34" charset="0"/>
              <a:buChar char="•"/>
            </a:pPr>
            <a:r>
              <a:rPr lang="en-US" sz="2000" dirty="0"/>
              <a:t>A root word is the most basic part of the word</a:t>
            </a:r>
          </a:p>
          <a:p>
            <a:pPr marL="342900" indent="-342900">
              <a:buClr>
                <a:srgbClr val="C00000"/>
              </a:buClr>
              <a:buFont typeface="Arial" panose="020B0604020202020204" pitchFamily="34" charset="0"/>
              <a:buChar char="•"/>
            </a:pPr>
            <a:endParaRPr lang="en-US" sz="2000" dirty="0"/>
          </a:p>
          <a:p>
            <a:pPr marL="342900" indent="-342900">
              <a:buClr>
                <a:srgbClr val="C00000"/>
              </a:buClr>
              <a:buFont typeface="Arial" panose="020B0604020202020204" pitchFamily="34" charset="0"/>
              <a:buChar char="•"/>
            </a:pPr>
            <a:r>
              <a:rPr lang="en-US" sz="2000" dirty="0"/>
              <a:t>Prefixes are put at the beginning of the word.  </a:t>
            </a:r>
            <a:br>
              <a:rPr lang="en-US" sz="2000" dirty="0"/>
            </a:br>
            <a:r>
              <a:rPr lang="en-US" sz="2000" dirty="0"/>
              <a:t>Examples are “un-” and “anti-”</a:t>
            </a:r>
          </a:p>
          <a:p>
            <a:pPr marL="342900" indent="-342900">
              <a:buClr>
                <a:srgbClr val="C00000"/>
              </a:buClr>
              <a:buFont typeface="Arial" panose="020B0604020202020204" pitchFamily="34" charset="0"/>
              <a:buChar char="•"/>
            </a:pPr>
            <a:endParaRPr lang="en-US" sz="2000" dirty="0"/>
          </a:p>
          <a:p>
            <a:pPr marL="342900" indent="-342900">
              <a:buClr>
                <a:srgbClr val="C00000"/>
              </a:buClr>
              <a:buFont typeface="Arial" panose="020B0604020202020204" pitchFamily="34" charset="0"/>
              <a:buChar char="•"/>
            </a:pPr>
            <a:r>
              <a:rPr lang="en-US" sz="2000" dirty="0"/>
              <a:t>Suffixes are put at the end of the word.  </a:t>
            </a:r>
            <a:br>
              <a:rPr lang="en-US" sz="2000" dirty="0"/>
            </a:br>
            <a:r>
              <a:rPr lang="en-US" sz="2000" dirty="0"/>
              <a:t>Examples are “-able” and “-</a:t>
            </a:r>
            <a:r>
              <a:rPr lang="en-US" sz="2000" dirty="0" err="1"/>
              <a:t>tion</a:t>
            </a:r>
            <a:r>
              <a:rPr lang="en-US" sz="2000" dirty="0"/>
              <a:t>”</a:t>
            </a:r>
          </a:p>
        </p:txBody>
      </p:sp>
      <p:sp>
        <p:nvSpPr>
          <p:cNvPr id="2" name="Title 1">
            <a:extLst>
              <a:ext uri="{FF2B5EF4-FFF2-40B4-BE49-F238E27FC236}">
                <a16:creationId xmlns:a16="http://schemas.microsoft.com/office/drawing/2014/main" id="{344CA1BB-0058-4E59-E8A3-53908B7BB75D}"/>
              </a:ext>
            </a:extLst>
          </p:cNvPr>
          <p:cNvSpPr txBox="1">
            <a:spLocks/>
          </p:cNvSpPr>
          <p:nvPr/>
        </p:nvSpPr>
        <p:spPr>
          <a:xfrm>
            <a:off x="468982" y="681521"/>
            <a:ext cx="6617618" cy="585812"/>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rgbClr val="DA3C43"/>
                </a:solidFill>
                <a:latin typeface="Arial" charset="0"/>
                <a:ea typeface="Arial" charset="0"/>
                <a:cs typeface="Arial" charset="0"/>
              </a:rPr>
              <a:t>RADICAL ROOT WORDS</a:t>
            </a:r>
          </a:p>
        </p:txBody>
      </p:sp>
      <p:sp>
        <p:nvSpPr>
          <p:cNvPr id="3" name="Title 1">
            <a:extLst>
              <a:ext uri="{FF2B5EF4-FFF2-40B4-BE49-F238E27FC236}">
                <a16:creationId xmlns:a16="http://schemas.microsoft.com/office/drawing/2014/main" id="{2CA26D30-8CB2-7BC4-4407-9066895AE5D7}"/>
              </a:ext>
            </a:extLst>
          </p:cNvPr>
          <p:cNvSpPr txBox="1">
            <a:spLocks/>
          </p:cNvSpPr>
          <p:nvPr/>
        </p:nvSpPr>
        <p:spPr>
          <a:xfrm>
            <a:off x="546100" y="327026"/>
            <a:ext cx="4874986" cy="387154"/>
          </a:xfrm>
          <a:prstGeom prst="rect">
            <a:avLst/>
          </a:prstGeom>
        </p:spPr>
        <p:txBody>
          <a:bodyPr>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400" dirty="0">
                <a:solidFill>
                  <a:srgbClr val="7030A0"/>
                </a:solidFill>
                <a:latin typeface="Arial Black" panose="020B0604020202020204" pitchFamily="34" charset="0"/>
                <a:cs typeface="Arial Black" panose="020B0604020202020204" pitchFamily="34" charset="0"/>
              </a:rPr>
              <a:t>K-2 Language Arts</a:t>
            </a:r>
          </a:p>
        </p:txBody>
      </p:sp>
      <p:pic>
        <p:nvPicPr>
          <p:cNvPr id="8" name="Picture 7">
            <a:extLst>
              <a:ext uri="{FF2B5EF4-FFF2-40B4-BE49-F238E27FC236}">
                <a16:creationId xmlns:a16="http://schemas.microsoft.com/office/drawing/2014/main" id="{C6BA3A1F-ED9A-AD21-3E4F-43EF66E86981}"/>
              </a:ext>
            </a:extLst>
          </p:cNvPr>
          <p:cNvPicPr>
            <a:picLocks noChangeAspect="1"/>
          </p:cNvPicPr>
          <p:nvPr/>
        </p:nvPicPr>
        <p:blipFill>
          <a:blip r:embed="rId4"/>
          <a:srcRect/>
          <a:stretch/>
        </p:blipFill>
        <p:spPr>
          <a:xfrm>
            <a:off x="7163718" y="235586"/>
            <a:ext cx="4772469" cy="6176136"/>
          </a:xfrm>
          <a:prstGeom prst="rect">
            <a:avLst/>
          </a:prstGeom>
          <a:solidFill>
            <a:schemeClr val="bg1"/>
          </a:solid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72629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1CF2AF-0B85-9186-389D-E687D966AAAC}"/>
              </a:ext>
            </a:extLst>
          </p:cNvPr>
          <p:cNvPicPr>
            <a:picLocks noChangeAspect="1"/>
          </p:cNvPicPr>
          <p:nvPr/>
        </p:nvPicPr>
        <p:blipFill>
          <a:blip r:embed="rId3"/>
          <a:stretch>
            <a:fillRect/>
          </a:stretch>
        </p:blipFill>
        <p:spPr>
          <a:xfrm>
            <a:off x="0" y="0"/>
            <a:ext cx="12192000" cy="6858000"/>
          </a:xfrm>
          <a:prstGeom prst="rect">
            <a:avLst/>
          </a:prstGeom>
        </p:spPr>
      </p:pic>
      <p:sp>
        <p:nvSpPr>
          <p:cNvPr id="9" name="Title 10">
            <a:extLst>
              <a:ext uri="{FF2B5EF4-FFF2-40B4-BE49-F238E27FC236}">
                <a16:creationId xmlns:a16="http://schemas.microsoft.com/office/drawing/2014/main" id="{0F1679E1-17BB-CE9C-6B0F-5485DB9AFD2E}"/>
              </a:ext>
            </a:extLst>
          </p:cNvPr>
          <p:cNvSpPr>
            <a:spLocks noGrp="1"/>
          </p:cNvSpPr>
          <p:nvPr>
            <p:ph type="title"/>
          </p:nvPr>
        </p:nvSpPr>
        <p:spPr>
          <a:xfrm>
            <a:off x="4551235" y="914400"/>
            <a:ext cx="7104185" cy="354012"/>
          </a:xfrm>
        </p:spPr>
        <p:txBody>
          <a:bodyPr/>
          <a:lstStyle/>
          <a:p>
            <a:r>
              <a:rPr lang="en-US" dirty="0">
                <a:solidFill>
                  <a:srgbClr val="DA3C43"/>
                </a:solidFill>
                <a:latin typeface="Arial Black" pitchFamily="34" charset="0"/>
              </a:rPr>
              <a:t>NUTRITION NUGGET</a:t>
            </a:r>
          </a:p>
        </p:txBody>
      </p:sp>
      <p:sp>
        <p:nvSpPr>
          <p:cNvPr id="10" name="Content Placeholder 14">
            <a:extLst>
              <a:ext uri="{FF2B5EF4-FFF2-40B4-BE49-F238E27FC236}">
                <a16:creationId xmlns:a16="http://schemas.microsoft.com/office/drawing/2014/main" id="{544B2D8E-397C-9057-14BC-518255C6B6A3}"/>
              </a:ext>
            </a:extLst>
          </p:cNvPr>
          <p:cNvSpPr>
            <a:spLocks noGrp="1"/>
          </p:cNvSpPr>
          <p:nvPr>
            <p:ph idx="1"/>
          </p:nvPr>
        </p:nvSpPr>
        <p:spPr>
          <a:xfrm>
            <a:off x="4551235" y="1894115"/>
            <a:ext cx="7104185" cy="3775166"/>
          </a:xfrm>
        </p:spPr>
        <p:txBody>
          <a:bodyPr>
            <a:noAutofit/>
          </a:bodyPr>
          <a:lstStyle/>
          <a:p>
            <a:pPr>
              <a:lnSpc>
                <a:spcPct val="100000"/>
              </a:lnSpc>
              <a:spcBef>
                <a:spcPts val="1300"/>
              </a:spcBef>
              <a:buClr>
                <a:srgbClr val="DA3C43"/>
              </a:buClr>
            </a:pPr>
            <a:r>
              <a:rPr lang="en-US" sz="2400" dirty="0">
                <a:latin typeface="Arial" charset="0"/>
                <a:ea typeface="Arial" charset="0"/>
                <a:cs typeface="Arial" charset="0"/>
              </a:rPr>
              <a:t>Radishes are a good source of vitamin C and contain other important nutrients such as potassium and magnesium. </a:t>
            </a:r>
          </a:p>
          <a:p>
            <a:pPr>
              <a:lnSpc>
                <a:spcPct val="100000"/>
              </a:lnSpc>
              <a:spcBef>
                <a:spcPts val="1300"/>
              </a:spcBef>
              <a:buClr>
                <a:srgbClr val="DA3C43"/>
              </a:buClr>
            </a:pPr>
            <a:r>
              <a:rPr lang="en-US" sz="2400" dirty="0"/>
              <a:t>One cup of sliced radishes only has 19 calories.</a:t>
            </a:r>
          </a:p>
          <a:p>
            <a:pPr>
              <a:lnSpc>
                <a:spcPct val="100000"/>
              </a:lnSpc>
              <a:spcBef>
                <a:spcPts val="1300"/>
              </a:spcBef>
              <a:buClr>
                <a:srgbClr val="DA3C43"/>
              </a:buClr>
            </a:pPr>
            <a:r>
              <a:rPr lang="en-US" sz="2400" dirty="0"/>
              <a:t>Eating plenty of vegetables, like radishes, may help reduce the risk of many diseases, including heart disease, high blood pressure and some cancers.</a:t>
            </a:r>
          </a:p>
          <a:p>
            <a:pPr marL="0" indent="0">
              <a:lnSpc>
                <a:spcPct val="100000"/>
              </a:lnSpc>
              <a:buClr>
                <a:schemeClr val="tx2">
                  <a:lumMod val="25000"/>
                  <a:lumOff val="75000"/>
                </a:schemeClr>
              </a:buClr>
              <a:buNone/>
            </a:pPr>
            <a:br>
              <a:rPr lang="en-US" b="1" i="1" dirty="0">
                <a:solidFill>
                  <a:schemeClr val="bg1"/>
                </a:solidFill>
              </a:rPr>
            </a:br>
            <a:endParaRPr lang="en-US" b="1" i="1" dirty="0">
              <a:solidFill>
                <a:schemeClr val="bg1"/>
              </a:solidFill>
            </a:endParaRPr>
          </a:p>
        </p:txBody>
      </p:sp>
    </p:spTree>
    <p:extLst>
      <p:ext uri="{BB962C8B-B14F-4D97-AF65-F5344CB8AC3E}">
        <p14:creationId xmlns:p14="http://schemas.microsoft.com/office/powerpoint/2010/main" val="1086227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BB06CAB-0687-EF86-3037-02BEE8DB86F2}"/>
              </a:ext>
            </a:extLst>
          </p:cNvPr>
          <p:cNvPicPr>
            <a:picLocks noChangeAspect="1"/>
          </p:cNvPicPr>
          <p:nvPr/>
        </p:nvPicPr>
        <p:blipFill>
          <a:blip r:embed="rId3"/>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C7B5AD45-5458-B25D-BF9C-C27739E6F541}"/>
              </a:ext>
            </a:extLst>
          </p:cNvPr>
          <p:cNvSpPr>
            <a:spLocks noGrp="1"/>
          </p:cNvSpPr>
          <p:nvPr>
            <p:ph type="ctrTitle"/>
          </p:nvPr>
        </p:nvSpPr>
        <p:spPr>
          <a:xfrm>
            <a:off x="1836970" y="2523309"/>
            <a:ext cx="8518059" cy="905691"/>
          </a:xfrm>
        </p:spPr>
        <p:txBody>
          <a:bodyPr>
            <a:normAutofit fontScale="90000"/>
          </a:bodyPr>
          <a:lstStyle/>
          <a:p>
            <a:r>
              <a:rPr lang="en-US" dirty="0">
                <a:latin typeface="Arial Black" panose="020B0604020202020204" pitchFamily="34" charset="0"/>
                <a:cs typeface="Arial Black" panose="020B0604020202020204" pitchFamily="34" charset="0"/>
              </a:rPr>
              <a:t>What we are learning today</a:t>
            </a:r>
          </a:p>
        </p:txBody>
      </p:sp>
      <p:sp>
        <p:nvSpPr>
          <p:cNvPr id="5" name="Content Placeholder 4">
            <a:extLst>
              <a:ext uri="{FF2B5EF4-FFF2-40B4-BE49-F238E27FC236}">
                <a16:creationId xmlns:a16="http://schemas.microsoft.com/office/drawing/2014/main" id="{D17D41B8-0DD3-A9DB-00C1-F7DE40DF7BC4}"/>
              </a:ext>
            </a:extLst>
          </p:cNvPr>
          <p:cNvSpPr txBox="1">
            <a:spLocks/>
          </p:cNvSpPr>
          <p:nvPr/>
        </p:nvSpPr>
        <p:spPr>
          <a:xfrm>
            <a:off x="3284710" y="3607466"/>
            <a:ext cx="5778500" cy="533379"/>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dirty="0">
                <a:solidFill>
                  <a:schemeClr val="bg1"/>
                </a:solidFill>
              </a:rPr>
              <a:t>It’s time to explore the Florida grown Radish.</a:t>
            </a:r>
          </a:p>
        </p:txBody>
      </p:sp>
    </p:spTree>
    <p:extLst>
      <p:ext uri="{BB962C8B-B14F-4D97-AF65-F5344CB8AC3E}">
        <p14:creationId xmlns:p14="http://schemas.microsoft.com/office/powerpoint/2010/main" val="2906203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F27BB0E-23FF-A9FB-3D32-6D87400BD9CB}"/>
              </a:ext>
            </a:extLst>
          </p:cNvPr>
          <p:cNvPicPr>
            <a:picLocks noChangeAspect="1"/>
          </p:cNvPicPr>
          <p:nvPr/>
        </p:nvPicPr>
        <p:blipFill>
          <a:blip r:embed="rId3"/>
          <a:stretch>
            <a:fillRect/>
          </a:stretch>
        </p:blipFill>
        <p:spPr>
          <a:xfrm>
            <a:off x="0" y="0"/>
            <a:ext cx="12192000" cy="6858000"/>
          </a:xfrm>
          <a:prstGeom prst="rect">
            <a:avLst/>
          </a:prstGeom>
        </p:spPr>
      </p:pic>
      <p:sp>
        <p:nvSpPr>
          <p:cNvPr id="3" name="Text Placeholder 12">
            <a:extLst>
              <a:ext uri="{FF2B5EF4-FFF2-40B4-BE49-F238E27FC236}">
                <a16:creationId xmlns:a16="http://schemas.microsoft.com/office/drawing/2014/main" id="{56390408-B150-B257-506B-3B77FEDFF3FD}"/>
              </a:ext>
            </a:extLst>
          </p:cNvPr>
          <p:cNvSpPr txBox="1">
            <a:spLocks/>
          </p:cNvSpPr>
          <p:nvPr/>
        </p:nvSpPr>
        <p:spPr>
          <a:xfrm>
            <a:off x="5930537" y="1152459"/>
            <a:ext cx="5969261" cy="4454433"/>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34290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Squeeze radishes to be sure they are not mushy before they are purchased.</a:t>
            </a:r>
          </a:p>
          <a:p>
            <a:pPr marL="34290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Store radishes in a perforated plastic bag in the crisper area of the refrigerator. They will keep for 3-5 days.</a:t>
            </a:r>
          </a:p>
          <a:p>
            <a:pPr marL="34290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Radishes are wonderful in salads and slaws. They add color, texture and flavor.</a:t>
            </a:r>
          </a:p>
          <a:p>
            <a:pPr marL="342900" indent="-342900">
              <a:spcBef>
                <a:spcPts val="1200"/>
              </a:spcBef>
              <a:buClr>
                <a:srgbClr val="C00000"/>
              </a:buClr>
              <a:buFont typeface="Arial" charset="0"/>
              <a:buChar char="•"/>
            </a:pPr>
            <a:r>
              <a:rPr lang="en-US" sz="2400" dirty="0">
                <a:solidFill>
                  <a:schemeClr val="bg1"/>
                </a:solidFill>
                <a:latin typeface="Arial" panose="020B0604020202020204" pitchFamily="34" charset="0"/>
                <a:cs typeface="Arial" panose="020B0604020202020204" pitchFamily="34" charset="0"/>
              </a:rPr>
              <a:t>Radishes flavor well with thyme and dill.</a:t>
            </a:r>
          </a:p>
        </p:txBody>
      </p:sp>
      <p:sp>
        <p:nvSpPr>
          <p:cNvPr id="4" name="Rectangle 3">
            <a:extLst>
              <a:ext uri="{FF2B5EF4-FFF2-40B4-BE49-F238E27FC236}">
                <a16:creationId xmlns:a16="http://schemas.microsoft.com/office/drawing/2014/main" id="{54951863-39AC-3E2A-FA2D-2F7A2082C32F}"/>
              </a:ext>
            </a:extLst>
          </p:cNvPr>
          <p:cNvSpPr/>
          <p:nvPr/>
        </p:nvSpPr>
        <p:spPr>
          <a:xfrm>
            <a:off x="1815937" y="5015069"/>
            <a:ext cx="2899191" cy="646331"/>
          </a:xfrm>
          <a:prstGeom prst="rect">
            <a:avLst/>
          </a:prstGeom>
        </p:spPr>
        <p:txBody>
          <a:bodyPr wrap="none">
            <a:spAutoFit/>
          </a:bodyPr>
          <a:lstStyle/>
          <a:p>
            <a:pPr algn="ctr"/>
            <a:r>
              <a:rPr lang="en-US" b="1" dirty="0">
                <a:solidFill>
                  <a:schemeClr val="bg1"/>
                </a:solidFill>
                <a:latin typeface="Arial" panose="020B0604020202020204" pitchFamily="34" charset="0"/>
                <a:cs typeface="Arial" panose="020B0604020202020204" pitchFamily="34" charset="0"/>
              </a:rPr>
              <a:t>Visit </a:t>
            </a:r>
            <a:r>
              <a:rPr lang="en-US" b="1" dirty="0">
                <a:solidFill>
                  <a:schemeClr val="bg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Fresh From Florida</a:t>
            </a:r>
            <a:r>
              <a:rPr lang="en-US" b="1" dirty="0">
                <a:solidFill>
                  <a:schemeClr val="bg1"/>
                </a:solidFill>
                <a:latin typeface="Arial" panose="020B0604020202020204" pitchFamily="34" charset="0"/>
                <a:cs typeface="Arial" panose="020B0604020202020204" pitchFamily="34" charset="0"/>
              </a:rPr>
              <a:t> </a:t>
            </a:r>
            <a:br>
              <a:rPr lang="en-US" b="1" dirty="0">
                <a:solidFill>
                  <a:schemeClr val="bg1"/>
                </a:solidFill>
                <a:latin typeface="Arial" panose="020B0604020202020204" pitchFamily="34" charset="0"/>
                <a:cs typeface="Arial" panose="020B0604020202020204" pitchFamily="34" charset="0"/>
              </a:rPr>
            </a:br>
            <a:r>
              <a:rPr lang="en-US" b="1" dirty="0">
                <a:solidFill>
                  <a:schemeClr val="bg1"/>
                </a:solidFill>
                <a:latin typeface="Arial" panose="020B0604020202020204" pitchFamily="34" charset="0"/>
                <a:cs typeface="Arial" panose="020B0604020202020204" pitchFamily="34" charset="0"/>
              </a:rPr>
              <a:t>for tasty recipes!</a:t>
            </a:r>
          </a:p>
        </p:txBody>
      </p:sp>
      <p:pic>
        <p:nvPicPr>
          <p:cNvPr id="8" name="Picture 7">
            <a:extLst>
              <a:ext uri="{FF2B5EF4-FFF2-40B4-BE49-F238E27FC236}">
                <a16:creationId xmlns:a16="http://schemas.microsoft.com/office/drawing/2014/main" id="{3A26CCD8-8F77-51C7-5921-53AD9D9DBC5B}"/>
              </a:ext>
            </a:extLst>
          </p:cNvPr>
          <p:cNvPicPr>
            <a:picLocks noChangeAspect="1"/>
          </p:cNvPicPr>
          <p:nvPr/>
        </p:nvPicPr>
        <p:blipFill>
          <a:blip r:embed="rId5"/>
          <a:stretch>
            <a:fillRect/>
          </a:stretch>
        </p:blipFill>
        <p:spPr>
          <a:xfrm>
            <a:off x="292202" y="1322276"/>
            <a:ext cx="5417899" cy="3513589"/>
          </a:xfrm>
          <a:prstGeom prst="rect">
            <a:avLst/>
          </a:prstGeom>
        </p:spPr>
      </p:pic>
      <p:sp>
        <p:nvSpPr>
          <p:cNvPr id="9" name="TextBox 8">
            <a:extLst>
              <a:ext uri="{FF2B5EF4-FFF2-40B4-BE49-F238E27FC236}">
                <a16:creationId xmlns:a16="http://schemas.microsoft.com/office/drawing/2014/main" id="{B238032A-2DCC-AA1B-85EB-784D682000A9}"/>
              </a:ext>
            </a:extLst>
          </p:cNvPr>
          <p:cNvSpPr txBox="1"/>
          <p:nvPr/>
        </p:nvSpPr>
        <p:spPr>
          <a:xfrm>
            <a:off x="2873829" y="235131"/>
            <a:ext cx="6622868" cy="584775"/>
          </a:xfrm>
          <a:prstGeom prst="rect">
            <a:avLst/>
          </a:prstGeom>
          <a:noFill/>
        </p:spPr>
        <p:txBody>
          <a:bodyPr wrap="square" rtlCol="0">
            <a:spAutoFit/>
          </a:bodyPr>
          <a:lstStyle/>
          <a:p>
            <a:pPr algn="ctr"/>
            <a:r>
              <a:rPr lang="en-US" sz="3200" b="1" dirty="0">
                <a:solidFill>
                  <a:srgbClr val="006937"/>
                </a:solidFill>
                <a:latin typeface="Arial Black" panose="020B0604020202020204" pitchFamily="34" charset="0"/>
                <a:cs typeface="Arial Black" panose="020B0604020202020204" pitchFamily="34" charset="0"/>
              </a:rPr>
              <a:t>TASTY TIPS</a:t>
            </a:r>
          </a:p>
        </p:txBody>
      </p:sp>
    </p:spTree>
    <p:extLst>
      <p:ext uri="{BB962C8B-B14F-4D97-AF65-F5344CB8AC3E}">
        <p14:creationId xmlns:p14="http://schemas.microsoft.com/office/powerpoint/2010/main" val="2574924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90E886-A8C2-D744-045A-1CCBC4DB8BB2}"/>
              </a:ext>
            </a:extLst>
          </p:cNvPr>
          <p:cNvPicPr>
            <a:picLocks noChangeAspect="1"/>
          </p:cNvPicPr>
          <p:nvPr/>
        </p:nvPicPr>
        <p:blipFill>
          <a:blip r:embed="rId3"/>
          <a:stretch>
            <a:fillRect/>
          </a:stretch>
        </p:blipFill>
        <p:spPr>
          <a:xfrm>
            <a:off x="0" y="0"/>
            <a:ext cx="12192000" cy="6858000"/>
          </a:xfrm>
          <a:prstGeom prst="rect">
            <a:avLst/>
          </a:prstGeom>
        </p:spPr>
      </p:pic>
      <p:sp>
        <p:nvSpPr>
          <p:cNvPr id="18" name="Title 3">
            <a:extLst>
              <a:ext uri="{FF2B5EF4-FFF2-40B4-BE49-F238E27FC236}">
                <a16:creationId xmlns:a16="http://schemas.microsoft.com/office/drawing/2014/main" id="{2CCCE757-2BE5-2607-CDB3-8677AABE6289}"/>
              </a:ext>
            </a:extLst>
          </p:cNvPr>
          <p:cNvSpPr>
            <a:spLocks noGrp="1"/>
          </p:cNvSpPr>
          <p:nvPr>
            <p:ph type="title"/>
          </p:nvPr>
        </p:nvSpPr>
        <p:spPr>
          <a:xfrm>
            <a:off x="6522457" y="847797"/>
            <a:ext cx="4522289" cy="295274"/>
          </a:xfrm>
        </p:spPr>
        <p:txBody>
          <a:bodyPr>
            <a:noAutofit/>
          </a:bodyPr>
          <a:lstStyle/>
          <a:p>
            <a:r>
              <a:rPr lang="en-US" sz="4000" b="0" cap="none" spc="0" dirty="0">
                <a:solidFill>
                  <a:srgbClr val="DA3C43"/>
                </a:solidFill>
                <a:latin typeface="Arial" charset="0"/>
                <a:ea typeface="Arial" charset="0"/>
                <a:cs typeface="Arial" charset="0"/>
              </a:rPr>
              <a:t>A hoarse radish!</a:t>
            </a:r>
          </a:p>
        </p:txBody>
      </p:sp>
      <p:sp>
        <p:nvSpPr>
          <p:cNvPr id="19" name="Title 3">
            <a:extLst>
              <a:ext uri="{FF2B5EF4-FFF2-40B4-BE49-F238E27FC236}">
                <a16:creationId xmlns:a16="http://schemas.microsoft.com/office/drawing/2014/main" id="{3A66B484-B56E-35CA-A32A-ABC70CDA71B5}"/>
              </a:ext>
            </a:extLst>
          </p:cNvPr>
          <p:cNvSpPr txBox="1">
            <a:spLocks/>
          </p:cNvSpPr>
          <p:nvPr/>
        </p:nvSpPr>
        <p:spPr>
          <a:xfrm>
            <a:off x="7518989" y="2978895"/>
            <a:ext cx="4673011" cy="55371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pPr algn="ctr"/>
            <a:r>
              <a:rPr lang="en-US" sz="4000" cap="none" spc="0">
                <a:solidFill>
                  <a:srgbClr val="DA3C43"/>
                </a:solidFill>
                <a:latin typeface="Arial" charset="0"/>
                <a:ea typeface="Arial" charset="0"/>
                <a:cs typeface="Arial" charset="0"/>
              </a:rPr>
              <a:t>The salad bar!</a:t>
            </a:r>
            <a:endParaRPr lang="en-US" sz="4000" cap="none" spc="0" dirty="0">
              <a:solidFill>
                <a:srgbClr val="DA3C43"/>
              </a:solidFill>
              <a:latin typeface="Arial" charset="0"/>
              <a:ea typeface="Arial" charset="0"/>
              <a:cs typeface="Arial" charset="0"/>
            </a:endParaRPr>
          </a:p>
        </p:txBody>
      </p:sp>
      <p:sp>
        <p:nvSpPr>
          <p:cNvPr id="20" name="Title 3">
            <a:extLst>
              <a:ext uri="{FF2B5EF4-FFF2-40B4-BE49-F238E27FC236}">
                <a16:creationId xmlns:a16="http://schemas.microsoft.com/office/drawing/2014/main" id="{139E8DEE-5577-9BD9-7341-E19D51CA7F02}"/>
              </a:ext>
            </a:extLst>
          </p:cNvPr>
          <p:cNvSpPr txBox="1">
            <a:spLocks/>
          </p:cNvSpPr>
          <p:nvPr/>
        </p:nvSpPr>
        <p:spPr>
          <a:xfrm>
            <a:off x="6153447" y="5592973"/>
            <a:ext cx="5760721" cy="55371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pPr algn="ctr"/>
            <a:r>
              <a:rPr lang="en-US" sz="4000" cap="none" spc="0">
                <a:solidFill>
                  <a:srgbClr val="DA3C43"/>
                </a:solidFill>
                <a:latin typeface="Arial" charset="0"/>
                <a:ea typeface="Arial" charset="0"/>
                <a:cs typeface="Arial" charset="0"/>
              </a:rPr>
              <a:t>He was just a little beet!</a:t>
            </a:r>
            <a:endParaRPr lang="en-US" sz="4000" cap="none" spc="0" dirty="0">
              <a:solidFill>
                <a:srgbClr val="DA3C43"/>
              </a:solidFill>
              <a:latin typeface="Arial" charset="0"/>
              <a:ea typeface="Arial" charset="0"/>
              <a:cs typeface="Arial" charset="0"/>
            </a:endParaRPr>
          </a:p>
        </p:txBody>
      </p:sp>
      <p:sp>
        <p:nvSpPr>
          <p:cNvPr id="23" name="Text Placeholder 4">
            <a:extLst>
              <a:ext uri="{FF2B5EF4-FFF2-40B4-BE49-F238E27FC236}">
                <a16:creationId xmlns:a16="http://schemas.microsoft.com/office/drawing/2014/main" id="{94812AF2-8D54-4B4E-E858-58BCA0BA5B3E}"/>
              </a:ext>
            </a:extLst>
          </p:cNvPr>
          <p:cNvSpPr txBox="1">
            <a:spLocks/>
          </p:cNvSpPr>
          <p:nvPr/>
        </p:nvSpPr>
        <p:spPr>
          <a:xfrm>
            <a:off x="619191" y="342924"/>
            <a:ext cx="6896043" cy="575606"/>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200" b="1" dirty="0">
                <a:solidFill>
                  <a:schemeClr val="accent4">
                    <a:lumMod val="50000"/>
                  </a:schemeClr>
                </a:solidFill>
                <a:latin typeface="Arial" charset="0"/>
                <a:ea typeface="Arial" charset="0"/>
                <a:cs typeface="Arial" charset="0"/>
              </a:rPr>
              <a:t>What is small, red, and whispers?</a:t>
            </a:r>
          </a:p>
        </p:txBody>
      </p:sp>
      <p:sp>
        <p:nvSpPr>
          <p:cNvPr id="24" name="Text Placeholder 4">
            <a:extLst>
              <a:ext uri="{FF2B5EF4-FFF2-40B4-BE49-F238E27FC236}">
                <a16:creationId xmlns:a16="http://schemas.microsoft.com/office/drawing/2014/main" id="{2245FE30-2515-D8D2-9917-87BEE7AA98AA}"/>
              </a:ext>
            </a:extLst>
          </p:cNvPr>
          <p:cNvSpPr txBox="1">
            <a:spLocks/>
          </p:cNvSpPr>
          <p:nvPr/>
        </p:nvSpPr>
        <p:spPr>
          <a:xfrm>
            <a:off x="367238" y="2432181"/>
            <a:ext cx="9146277" cy="575606"/>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200" b="1" dirty="0">
                <a:solidFill>
                  <a:schemeClr val="accent4">
                    <a:lumMod val="50000"/>
                  </a:schemeClr>
                </a:solidFill>
                <a:latin typeface="Arial" charset="0"/>
                <a:ea typeface="Arial" charset="0"/>
                <a:cs typeface="Arial" charset="0"/>
              </a:rPr>
              <a:t>Where did the radish go to have a few drinks?</a:t>
            </a:r>
          </a:p>
        </p:txBody>
      </p:sp>
      <p:sp>
        <p:nvSpPr>
          <p:cNvPr id="25" name="Text Placeholder 4">
            <a:extLst>
              <a:ext uri="{FF2B5EF4-FFF2-40B4-BE49-F238E27FC236}">
                <a16:creationId xmlns:a16="http://schemas.microsoft.com/office/drawing/2014/main" id="{1D3B14DD-B3B4-7BE1-772B-80FB5A8BA759}"/>
              </a:ext>
            </a:extLst>
          </p:cNvPr>
          <p:cNvSpPr txBox="1">
            <a:spLocks/>
          </p:cNvSpPr>
          <p:nvPr/>
        </p:nvSpPr>
        <p:spPr>
          <a:xfrm>
            <a:off x="2800109" y="5045465"/>
            <a:ext cx="9012237" cy="393700"/>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200" b="1" dirty="0">
                <a:solidFill>
                  <a:schemeClr val="accent4">
                    <a:lumMod val="50000"/>
                  </a:schemeClr>
                </a:solidFill>
                <a:latin typeface="Arial" charset="0"/>
                <a:ea typeface="Arial" charset="0"/>
                <a:cs typeface="Arial" charset="0"/>
              </a:rPr>
              <a:t>Why couldn’t the radish finish the race?</a:t>
            </a:r>
          </a:p>
        </p:txBody>
      </p:sp>
      <p:pic>
        <p:nvPicPr>
          <p:cNvPr id="26" name="Picture 25">
            <a:extLst>
              <a:ext uri="{FF2B5EF4-FFF2-40B4-BE49-F238E27FC236}">
                <a16:creationId xmlns:a16="http://schemas.microsoft.com/office/drawing/2014/main" id="{CCFEC751-6914-F706-6641-4709851792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813268">
            <a:off x="187799" y="3788711"/>
            <a:ext cx="1870640" cy="1870640"/>
          </a:xfrm>
          <a:prstGeom prst="rect">
            <a:avLst/>
          </a:prstGeom>
        </p:spPr>
      </p:pic>
    </p:spTree>
    <p:extLst>
      <p:ext uri="{BB962C8B-B14F-4D97-AF65-F5344CB8AC3E}">
        <p14:creationId xmlns:p14="http://schemas.microsoft.com/office/powerpoint/2010/main" val="2093303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6AB4058-BF8C-11DD-0077-F87A02117D2F}"/>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F3077869-2BFC-A07A-85D6-08E898D4C287}"/>
              </a:ext>
            </a:extLst>
          </p:cNvPr>
          <p:cNvSpPr/>
          <p:nvPr/>
        </p:nvSpPr>
        <p:spPr>
          <a:xfrm>
            <a:off x="776993" y="282640"/>
            <a:ext cx="11014848" cy="877163"/>
          </a:xfrm>
          <a:prstGeom prst="rect">
            <a:avLst/>
          </a:prstGeom>
        </p:spPr>
        <p:txBody>
          <a:bodyPr wrap="square">
            <a:spAutoFit/>
          </a:bodyPr>
          <a:lstStyle/>
          <a:p>
            <a:pPr algn="ctr"/>
            <a:r>
              <a:rPr lang="en-US" sz="5100" dirty="0">
                <a:solidFill>
                  <a:srgbClr val="DA3C43"/>
                </a:solidFill>
                <a:latin typeface="Arial Black" pitchFamily="34" charset="0"/>
                <a:cs typeface="Avenir Heavy"/>
              </a:rPr>
              <a:t>ADDITIONAL RESOURCES</a:t>
            </a:r>
          </a:p>
        </p:txBody>
      </p:sp>
      <p:sp>
        <p:nvSpPr>
          <p:cNvPr id="3" name="Rectangle 2">
            <a:extLst>
              <a:ext uri="{FF2B5EF4-FFF2-40B4-BE49-F238E27FC236}">
                <a16:creationId xmlns:a16="http://schemas.microsoft.com/office/drawing/2014/main" id="{14BC12CE-CEFC-41C2-EBDB-8A17E66CAD0F}"/>
              </a:ext>
            </a:extLst>
          </p:cNvPr>
          <p:cNvSpPr/>
          <p:nvPr/>
        </p:nvSpPr>
        <p:spPr>
          <a:xfrm>
            <a:off x="1029761" y="1720840"/>
            <a:ext cx="10132478" cy="3416320"/>
          </a:xfrm>
          <a:prstGeom prst="rect">
            <a:avLst/>
          </a:prstGeom>
        </p:spPr>
        <p:txBody>
          <a:bodyPr wrap="square">
            <a:spAutoFit/>
          </a:bodyPr>
          <a:lstStyle/>
          <a:p>
            <a:pPr lvl="0" algn="ctr" defTabSz="914400">
              <a:defRPr/>
            </a:pPr>
            <a:r>
              <a:rPr lang="en-US" sz="2400" dirty="0">
                <a:latin typeface="Arial" panose="020B0604020202020204" pitchFamily="34" charset="0"/>
                <a:cs typeface="Arial" pitchFamily="34" charset="0"/>
              </a:rPr>
              <a:t>Starting a school garden?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Looking for additional teaching resources?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Interested in grant opportunities or how to incorporate local commodities in your lunchroom?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Head over to the </a:t>
            </a:r>
          </a:p>
          <a:p>
            <a:pPr lvl="0" algn="ctr" defTabSz="914400">
              <a:defRPr/>
            </a:pPr>
            <a:r>
              <a:rPr lang="en-US" sz="2400" b="1" dirty="0">
                <a:solidFill>
                  <a:srgbClr val="92D050"/>
                </a:solidFill>
                <a:latin typeface="Arial" panose="020B0604020202020204" pitchFamily="34" charset="0"/>
                <a:cs typeface="Arial" pitchFamily="34" charset="0"/>
                <a:hlinkClick r:id="rId4">
                  <a:extLst>
                    <a:ext uri="{A12FA001-AC4F-418D-AE19-62706E023703}">
                      <ahyp:hlinkClr xmlns:ahyp="http://schemas.microsoft.com/office/drawing/2018/hyperlinkcolor" val="tx"/>
                    </a:ext>
                  </a:extLst>
                </a:hlinkClick>
              </a:rPr>
              <a:t>Florida Farm to School website</a:t>
            </a:r>
            <a:r>
              <a:rPr lang="en-US" sz="2400" dirty="0">
                <a:latin typeface="Arial" panose="020B0604020202020204" pitchFamily="34" charset="0"/>
                <a:cs typeface="Arial" pitchFamily="34" charset="0"/>
              </a:rPr>
              <a:t>.</a:t>
            </a:r>
          </a:p>
        </p:txBody>
      </p:sp>
    </p:spTree>
    <p:extLst>
      <p:ext uri="{BB962C8B-B14F-4D97-AF65-F5344CB8AC3E}">
        <p14:creationId xmlns:p14="http://schemas.microsoft.com/office/powerpoint/2010/main" val="2636177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3DCEB32-299E-41BC-CA05-A3E8AABAC6EC}"/>
              </a:ext>
            </a:extLst>
          </p:cNvPr>
          <p:cNvPicPr>
            <a:picLocks noChangeAspect="1"/>
          </p:cNvPicPr>
          <p:nvPr/>
        </p:nvPicPr>
        <p:blipFill>
          <a:blip r:embed="rId3"/>
          <a:stretch>
            <a:fillRect/>
          </a:stretch>
        </p:blipFill>
        <p:spPr>
          <a:xfrm>
            <a:off x="0" y="0"/>
            <a:ext cx="12192000" cy="6858000"/>
          </a:xfrm>
          <a:prstGeom prst="rect">
            <a:avLst/>
          </a:prstGeom>
        </p:spPr>
      </p:pic>
      <p:sp>
        <p:nvSpPr>
          <p:cNvPr id="11" name="Content Placeholder 3">
            <a:extLst>
              <a:ext uri="{FF2B5EF4-FFF2-40B4-BE49-F238E27FC236}">
                <a16:creationId xmlns:a16="http://schemas.microsoft.com/office/drawing/2014/main" id="{610E1DD0-9EA1-0078-1536-6969B73BE34C}"/>
              </a:ext>
            </a:extLst>
          </p:cNvPr>
          <p:cNvSpPr txBox="1">
            <a:spLocks/>
          </p:cNvSpPr>
          <p:nvPr/>
        </p:nvSpPr>
        <p:spPr>
          <a:xfrm>
            <a:off x="546100" y="1689653"/>
            <a:ext cx="5626100" cy="3576238"/>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285750" indent="-285750">
              <a:buClr>
                <a:srgbClr val="DA3C43"/>
              </a:buClr>
            </a:pPr>
            <a:r>
              <a:rPr lang="en-US" sz="2400"/>
              <a:t>Radishes were used as money in ancient Egypt.</a:t>
            </a:r>
          </a:p>
          <a:p>
            <a:pPr marL="285750" indent="-285750">
              <a:buClr>
                <a:srgbClr val="DA3C43"/>
              </a:buClr>
            </a:pPr>
            <a:r>
              <a:rPr lang="en-US" sz="2400"/>
              <a:t>Once a radish gets too old, it will crack and split.</a:t>
            </a:r>
          </a:p>
          <a:p>
            <a:pPr marL="285750" indent="-285750">
              <a:buClr>
                <a:srgbClr val="DA3C43"/>
              </a:buClr>
            </a:pPr>
            <a:r>
              <a:rPr lang="en-US" sz="2400"/>
              <a:t>Radish comes from the Latin word radix- which means “root”.</a:t>
            </a:r>
          </a:p>
          <a:p>
            <a:pPr marL="285750" indent="-285750">
              <a:buClr>
                <a:srgbClr val="DA3C43"/>
              </a:buClr>
            </a:pPr>
            <a:r>
              <a:rPr lang="en-US" sz="2400"/>
              <a:t>Radishes are a healthy and nutritious root vegetable.</a:t>
            </a:r>
            <a:endParaRPr lang="en-US" sz="2400" dirty="0"/>
          </a:p>
        </p:txBody>
      </p:sp>
      <p:pic>
        <p:nvPicPr>
          <p:cNvPr id="12" name="Picture 11">
            <a:extLst>
              <a:ext uri="{FF2B5EF4-FFF2-40B4-BE49-F238E27FC236}">
                <a16:creationId xmlns:a16="http://schemas.microsoft.com/office/drawing/2014/main" id="{8674D0D6-673A-09C9-8F97-490E6741F6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6406" y="1874517"/>
            <a:ext cx="5129494" cy="3391373"/>
          </a:xfrm>
          <a:prstGeom prst="rect">
            <a:avLst/>
          </a:prstGeom>
        </p:spPr>
      </p:pic>
      <p:sp>
        <p:nvSpPr>
          <p:cNvPr id="13" name="Title 7">
            <a:extLst>
              <a:ext uri="{FF2B5EF4-FFF2-40B4-BE49-F238E27FC236}">
                <a16:creationId xmlns:a16="http://schemas.microsoft.com/office/drawing/2014/main" id="{371536C8-C410-1FB6-572F-D32D73788894}"/>
              </a:ext>
            </a:extLst>
          </p:cNvPr>
          <p:cNvSpPr txBox="1">
            <a:spLocks/>
          </p:cNvSpPr>
          <p:nvPr/>
        </p:nvSpPr>
        <p:spPr>
          <a:xfrm>
            <a:off x="1251678" y="382385"/>
            <a:ext cx="10178322" cy="149213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pPr algn="ctr"/>
            <a:r>
              <a:rPr lang="en-US" sz="4000">
                <a:solidFill>
                  <a:schemeClr val="accent5"/>
                </a:solidFill>
                <a:latin typeface="Arial Black" pitchFamily="34" charset="0"/>
              </a:rPr>
              <a:t>FUN FACTS</a:t>
            </a:r>
            <a:endParaRPr lang="en-US" sz="4000" dirty="0">
              <a:solidFill>
                <a:schemeClr val="accent5"/>
              </a:solidFill>
              <a:latin typeface="Arial Black" pitchFamily="34" charset="0"/>
            </a:endParaRPr>
          </a:p>
        </p:txBody>
      </p:sp>
    </p:spTree>
    <p:extLst>
      <p:ext uri="{BB962C8B-B14F-4D97-AF65-F5344CB8AC3E}">
        <p14:creationId xmlns:p14="http://schemas.microsoft.com/office/powerpoint/2010/main" val="24682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D7BD9F4-9690-CE72-5114-87965B081F9A}"/>
              </a:ext>
            </a:extLst>
          </p:cNvPr>
          <p:cNvPicPr>
            <a:picLocks noChangeAspect="1"/>
          </p:cNvPicPr>
          <p:nvPr/>
        </p:nvPicPr>
        <p:blipFill>
          <a:blip r:embed="rId3"/>
          <a:stretch>
            <a:fillRect/>
          </a:stretch>
        </p:blipFill>
        <p:spPr>
          <a:xfrm>
            <a:off x="0" y="0"/>
            <a:ext cx="12192000" cy="6858000"/>
          </a:xfrm>
          <a:prstGeom prst="rect">
            <a:avLst/>
          </a:prstGeom>
        </p:spPr>
      </p:pic>
      <p:sp>
        <p:nvSpPr>
          <p:cNvPr id="7" name="Content Placeholder 8">
            <a:extLst>
              <a:ext uri="{FF2B5EF4-FFF2-40B4-BE49-F238E27FC236}">
                <a16:creationId xmlns:a16="http://schemas.microsoft.com/office/drawing/2014/main" id="{2E968E67-9892-C253-2872-3BE3B15C3F5B}"/>
              </a:ext>
            </a:extLst>
          </p:cNvPr>
          <p:cNvSpPr txBox="1">
            <a:spLocks/>
          </p:cNvSpPr>
          <p:nvPr/>
        </p:nvSpPr>
        <p:spPr>
          <a:xfrm>
            <a:off x="917920" y="3160644"/>
            <a:ext cx="3568700" cy="1331843"/>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lnSpc>
                <a:spcPct val="100000"/>
              </a:lnSpc>
              <a:spcBef>
                <a:spcPts val="0"/>
              </a:spcBef>
              <a:buClrTx/>
              <a:buFont typeface="Arial" panose="020B0604020202020204" pitchFamily="34" charset="0"/>
              <a:buNone/>
              <a:defRPr/>
            </a:pPr>
            <a:r>
              <a:rPr lang="en-US" sz="2400"/>
              <a:t>Radishes are grown primarily in Orange and Palm Beach Counties.</a:t>
            </a:r>
          </a:p>
          <a:p>
            <a:pPr marL="0" indent="0" algn="ctr">
              <a:lnSpc>
                <a:spcPct val="100000"/>
              </a:lnSpc>
              <a:spcBef>
                <a:spcPts val="0"/>
              </a:spcBef>
              <a:buClrTx/>
              <a:buFont typeface="Arial" panose="020B0604020202020204" pitchFamily="34" charset="0"/>
              <a:buNone/>
              <a:defRPr/>
            </a:pPr>
            <a:endParaRPr lang="en-US" sz="2400" dirty="0"/>
          </a:p>
        </p:txBody>
      </p:sp>
      <p:pic>
        <p:nvPicPr>
          <p:cNvPr id="10" name="Picture 9">
            <a:extLst>
              <a:ext uri="{FF2B5EF4-FFF2-40B4-BE49-F238E27FC236}">
                <a16:creationId xmlns:a16="http://schemas.microsoft.com/office/drawing/2014/main" id="{E13C4F92-93C9-E02B-9C99-D3A7DD3D518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26157" y="-1"/>
            <a:ext cx="6665843" cy="6665843"/>
          </a:xfrm>
          <a:prstGeom prst="rect">
            <a:avLst/>
          </a:prstGeom>
          <a:solidFill>
            <a:schemeClr val="bg1"/>
          </a:solidFill>
        </p:spPr>
      </p:pic>
      <p:sp>
        <p:nvSpPr>
          <p:cNvPr id="11" name="Title 7">
            <a:extLst>
              <a:ext uri="{FF2B5EF4-FFF2-40B4-BE49-F238E27FC236}">
                <a16:creationId xmlns:a16="http://schemas.microsoft.com/office/drawing/2014/main" id="{4235BE83-9C5A-0C02-105C-FBB5775BA31F}"/>
              </a:ext>
            </a:extLst>
          </p:cNvPr>
          <p:cNvSpPr txBox="1">
            <a:spLocks/>
          </p:cNvSpPr>
          <p:nvPr/>
        </p:nvSpPr>
        <p:spPr>
          <a:xfrm>
            <a:off x="546101" y="453450"/>
            <a:ext cx="4312338" cy="1452467"/>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pPr algn="ctr"/>
            <a:r>
              <a:rPr lang="en-US" sz="4400">
                <a:solidFill>
                  <a:schemeClr val="accent5"/>
                </a:solidFill>
                <a:latin typeface="Arial Black" pitchFamily="34" charset="0"/>
              </a:rPr>
              <a:t>Spot it on the map</a:t>
            </a:r>
            <a:endParaRPr lang="en-US" sz="4400" dirty="0">
              <a:solidFill>
                <a:schemeClr val="accent5"/>
              </a:solidFill>
              <a:latin typeface="Arial Black" pitchFamily="34" charset="0"/>
            </a:endParaRPr>
          </a:p>
        </p:txBody>
      </p:sp>
    </p:spTree>
    <p:extLst>
      <p:ext uri="{BB962C8B-B14F-4D97-AF65-F5344CB8AC3E}">
        <p14:creationId xmlns:p14="http://schemas.microsoft.com/office/powerpoint/2010/main" val="504974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D0150B-D702-CE96-A484-00B367653EF7}"/>
              </a:ext>
            </a:extLst>
          </p:cNvPr>
          <p:cNvPicPr>
            <a:picLocks noChangeAspect="1"/>
          </p:cNvPicPr>
          <p:nvPr/>
        </p:nvPicPr>
        <p:blipFill>
          <a:blip r:embed="rId3"/>
          <a:stretch>
            <a:fillRect/>
          </a:stretch>
        </p:blipFill>
        <p:spPr>
          <a:xfrm>
            <a:off x="0" y="0"/>
            <a:ext cx="12192000" cy="6858000"/>
          </a:xfrm>
          <a:prstGeom prst="rect">
            <a:avLst/>
          </a:prstGeom>
        </p:spPr>
      </p:pic>
      <p:sp>
        <p:nvSpPr>
          <p:cNvPr id="14" name="Title 7">
            <a:extLst>
              <a:ext uri="{FF2B5EF4-FFF2-40B4-BE49-F238E27FC236}">
                <a16:creationId xmlns:a16="http://schemas.microsoft.com/office/drawing/2014/main" id="{D96A43DC-B33C-1CBE-E70C-C85ED2ED0BB3}"/>
              </a:ext>
            </a:extLst>
          </p:cNvPr>
          <p:cNvSpPr>
            <a:spLocks noGrp="1"/>
          </p:cNvSpPr>
          <p:nvPr>
            <p:ph type="title"/>
          </p:nvPr>
        </p:nvSpPr>
        <p:spPr>
          <a:xfrm>
            <a:off x="4607422" y="853414"/>
            <a:ext cx="7104185" cy="354012"/>
          </a:xfrm>
        </p:spPr>
        <p:txBody>
          <a:bodyPr>
            <a:normAutofit fontScale="90000"/>
          </a:bodyPr>
          <a:lstStyle/>
          <a:p>
            <a:r>
              <a:rPr lang="en-US" dirty="0">
                <a:solidFill>
                  <a:schemeClr val="accent5"/>
                </a:solidFill>
                <a:latin typeface="Arial Black" pitchFamily="34" charset="0"/>
              </a:rPr>
              <a:t>Have you tried a Florida Radish?</a:t>
            </a:r>
          </a:p>
        </p:txBody>
      </p:sp>
      <p:sp>
        <p:nvSpPr>
          <p:cNvPr id="15" name="Content Placeholder 8">
            <a:extLst>
              <a:ext uri="{FF2B5EF4-FFF2-40B4-BE49-F238E27FC236}">
                <a16:creationId xmlns:a16="http://schemas.microsoft.com/office/drawing/2014/main" id="{4EF7B398-96BD-BBFC-46C7-C872DD05BE72}"/>
              </a:ext>
            </a:extLst>
          </p:cNvPr>
          <p:cNvSpPr>
            <a:spLocks noGrp="1"/>
          </p:cNvSpPr>
          <p:nvPr>
            <p:ph idx="1"/>
          </p:nvPr>
        </p:nvSpPr>
        <p:spPr>
          <a:xfrm>
            <a:off x="5531763" y="1739349"/>
            <a:ext cx="4944082" cy="2305878"/>
          </a:xfrm>
        </p:spPr>
        <p:txBody>
          <a:bodyPr>
            <a:normAutofit/>
          </a:bodyPr>
          <a:lstStyle/>
          <a:p>
            <a:pPr marL="0" lvl="0" indent="0" algn="ctr">
              <a:lnSpc>
                <a:spcPct val="100000"/>
              </a:lnSpc>
              <a:buClr>
                <a:schemeClr val="tx2">
                  <a:lumMod val="25000"/>
                  <a:lumOff val="75000"/>
                </a:schemeClr>
              </a:buClr>
              <a:buNone/>
            </a:pPr>
            <a:r>
              <a:rPr lang="en-US" sz="2400" dirty="0"/>
              <a:t>Florida radishes are harvested in the  winter and spring months.</a:t>
            </a:r>
          </a:p>
          <a:p>
            <a:pPr marL="0" lvl="0" indent="0" algn="ctr">
              <a:lnSpc>
                <a:spcPct val="100000"/>
              </a:lnSpc>
              <a:buClr>
                <a:schemeClr val="tx2">
                  <a:lumMod val="25000"/>
                  <a:lumOff val="75000"/>
                </a:schemeClr>
              </a:buClr>
              <a:buNone/>
            </a:pPr>
            <a:r>
              <a:rPr lang="en-US" sz="2400" dirty="0"/>
              <a:t> </a:t>
            </a:r>
          </a:p>
          <a:p>
            <a:pPr marL="0" lvl="0" indent="0" algn="ctr">
              <a:lnSpc>
                <a:spcPct val="100000"/>
              </a:lnSpc>
              <a:buClr>
                <a:schemeClr val="tx2">
                  <a:lumMod val="25000"/>
                  <a:lumOff val="75000"/>
                </a:schemeClr>
              </a:buClr>
              <a:buNone/>
            </a:pPr>
            <a:r>
              <a:rPr lang="en-US" sz="2400" b="1" dirty="0"/>
              <a:t>They are available from November through May.</a:t>
            </a:r>
          </a:p>
        </p:txBody>
      </p:sp>
      <p:sp>
        <p:nvSpPr>
          <p:cNvPr id="16" name="Rounded Rectangular Callout 5">
            <a:extLst>
              <a:ext uri="{FF2B5EF4-FFF2-40B4-BE49-F238E27FC236}">
                <a16:creationId xmlns:a16="http://schemas.microsoft.com/office/drawing/2014/main" id="{217C95A5-2ABD-19AE-E80C-9C8E1374DB10}"/>
              </a:ext>
            </a:extLst>
          </p:cNvPr>
          <p:cNvSpPr/>
          <p:nvPr/>
        </p:nvSpPr>
        <p:spPr>
          <a:xfrm>
            <a:off x="7903674" y="5031458"/>
            <a:ext cx="3448891" cy="796122"/>
          </a:xfrm>
          <a:prstGeom prst="wedgeRoundRectCallout">
            <a:avLst>
              <a:gd name="adj1" fmla="val -44447"/>
              <a:gd name="adj2" fmla="val 92877"/>
              <a:gd name="adj3" fmla="val 16667"/>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latin typeface="Arial" pitchFamily="34" charset="0"/>
                <a:cs typeface="Arial" pitchFamily="34" charset="0"/>
              </a:rPr>
              <a:t>Look for this logo to find Florida-grown radishes!</a:t>
            </a:r>
          </a:p>
        </p:txBody>
      </p:sp>
      <p:pic>
        <p:nvPicPr>
          <p:cNvPr id="17" name="Picture 16">
            <a:extLst>
              <a:ext uri="{FF2B5EF4-FFF2-40B4-BE49-F238E27FC236}">
                <a16:creationId xmlns:a16="http://schemas.microsoft.com/office/drawing/2014/main" id="{E9856272-03D3-6D5F-CAB3-C0D37D59B2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44" t="-8056" r="-2276" b="-6749"/>
          <a:stretch/>
        </p:blipFill>
        <p:spPr>
          <a:xfrm>
            <a:off x="4873572" y="4644134"/>
            <a:ext cx="3194892" cy="1570770"/>
          </a:xfrm>
          <a:prstGeom prst="roundRect">
            <a:avLst/>
          </a:prstGeom>
          <a:solidFill>
            <a:schemeClr val="bg1"/>
          </a:solidFill>
        </p:spPr>
      </p:pic>
    </p:spTree>
    <p:extLst>
      <p:ext uri="{BB962C8B-B14F-4D97-AF65-F5344CB8AC3E}">
        <p14:creationId xmlns:p14="http://schemas.microsoft.com/office/powerpoint/2010/main" val="294772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85ED41A-74B5-A106-58D0-5F26EF02875E}"/>
              </a:ext>
            </a:extLst>
          </p:cNvPr>
          <p:cNvPicPr>
            <a:picLocks noChangeAspect="1"/>
          </p:cNvPicPr>
          <p:nvPr/>
        </p:nvPicPr>
        <p:blipFill>
          <a:blip r:embed="rId3"/>
          <a:stretch>
            <a:fillRect/>
          </a:stretch>
        </p:blipFill>
        <p:spPr>
          <a:xfrm>
            <a:off x="0" y="0"/>
            <a:ext cx="12192000" cy="6858000"/>
          </a:xfrm>
          <a:prstGeom prst="rect">
            <a:avLst/>
          </a:prstGeom>
        </p:spPr>
      </p:pic>
      <p:sp>
        <p:nvSpPr>
          <p:cNvPr id="13" name="Title 7">
            <a:extLst>
              <a:ext uri="{FF2B5EF4-FFF2-40B4-BE49-F238E27FC236}">
                <a16:creationId xmlns:a16="http://schemas.microsoft.com/office/drawing/2014/main" id="{C9091993-499B-0435-4364-2801BD00FFDC}"/>
              </a:ext>
            </a:extLst>
          </p:cNvPr>
          <p:cNvSpPr>
            <a:spLocks noGrp="1"/>
          </p:cNvSpPr>
          <p:nvPr>
            <p:ph type="title"/>
          </p:nvPr>
        </p:nvSpPr>
        <p:spPr>
          <a:xfrm>
            <a:off x="577850" y="614409"/>
            <a:ext cx="11036300" cy="354012"/>
          </a:xfrm>
        </p:spPr>
        <p:txBody>
          <a:bodyPr>
            <a:normAutofit fontScale="90000"/>
          </a:bodyPr>
          <a:lstStyle/>
          <a:p>
            <a:pPr algn="ctr"/>
            <a:r>
              <a:rPr lang="en-US" sz="4400" dirty="0">
                <a:solidFill>
                  <a:srgbClr val="DA3C43"/>
                </a:solidFill>
                <a:latin typeface="Arial Black" pitchFamily="34" charset="0"/>
              </a:rPr>
              <a:t>Did You Know?</a:t>
            </a:r>
          </a:p>
        </p:txBody>
      </p:sp>
      <p:sp>
        <p:nvSpPr>
          <p:cNvPr id="14" name="Content Placeholder 3">
            <a:extLst>
              <a:ext uri="{FF2B5EF4-FFF2-40B4-BE49-F238E27FC236}">
                <a16:creationId xmlns:a16="http://schemas.microsoft.com/office/drawing/2014/main" id="{780EF6E3-AA06-428A-B6D3-389EB08812A4}"/>
              </a:ext>
            </a:extLst>
          </p:cNvPr>
          <p:cNvSpPr>
            <a:spLocks noGrp="1"/>
          </p:cNvSpPr>
          <p:nvPr>
            <p:ph idx="1"/>
          </p:nvPr>
        </p:nvSpPr>
        <p:spPr>
          <a:xfrm>
            <a:off x="6448813" y="2109650"/>
            <a:ext cx="5253809" cy="2638697"/>
          </a:xfrm>
        </p:spPr>
        <p:txBody>
          <a:bodyPr>
            <a:normAutofit/>
          </a:bodyPr>
          <a:lstStyle/>
          <a:p>
            <a:pPr fontAlgn="base">
              <a:spcBef>
                <a:spcPts val="1300"/>
              </a:spcBef>
              <a:buClr>
                <a:srgbClr val="DA3C43"/>
              </a:buClr>
            </a:pPr>
            <a:r>
              <a:rPr lang="en-US" sz="3200" dirty="0"/>
              <a:t>Radishes are an excellent source of vitamin C!</a:t>
            </a:r>
          </a:p>
          <a:p>
            <a:pPr fontAlgn="base">
              <a:spcBef>
                <a:spcPts val="1300"/>
              </a:spcBef>
              <a:buClr>
                <a:srgbClr val="DA3C43"/>
              </a:buClr>
            </a:pPr>
            <a:r>
              <a:rPr lang="en-US" sz="3200" dirty="0"/>
              <a:t>Radishes contain fiber and potassium.</a:t>
            </a:r>
          </a:p>
        </p:txBody>
      </p:sp>
      <p:pic>
        <p:nvPicPr>
          <p:cNvPr id="15" name="Picture 14">
            <a:extLst>
              <a:ext uri="{FF2B5EF4-FFF2-40B4-BE49-F238E27FC236}">
                <a16:creationId xmlns:a16="http://schemas.microsoft.com/office/drawing/2014/main" id="{7FB01589-E824-AEDF-6C39-4D1893974CC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514603"/>
            <a:ext cx="5743189" cy="3828793"/>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89001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7C9741-1769-AC5B-C42E-480BF3BF02D3}"/>
              </a:ext>
            </a:extLst>
          </p:cNvPr>
          <p:cNvPicPr>
            <a:picLocks noChangeAspect="1"/>
          </p:cNvPicPr>
          <p:nvPr/>
        </p:nvPicPr>
        <p:blipFill>
          <a:blip r:embed="rId3"/>
          <a:stretch>
            <a:fillRect/>
          </a:stretch>
        </p:blipFill>
        <p:spPr>
          <a:xfrm>
            <a:off x="0" y="0"/>
            <a:ext cx="12192000" cy="6858000"/>
          </a:xfrm>
          <a:prstGeom prst="rect">
            <a:avLst/>
          </a:prstGeom>
        </p:spPr>
      </p:pic>
      <p:sp>
        <p:nvSpPr>
          <p:cNvPr id="11" name="Title 7">
            <a:extLst>
              <a:ext uri="{FF2B5EF4-FFF2-40B4-BE49-F238E27FC236}">
                <a16:creationId xmlns:a16="http://schemas.microsoft.com/office/drawing/2014/main" id="{E3883283-EAD7-C7F3-F0C6-1C9A679F2B1A}"/>
              </a:ext>
            </a:extLst>
          </p:cNvPr>
          <p:cNvSpPr>
            <a:spLocks noGrp="1"/>
          </p:cNvSpPr>
          <p:nvPr>
            <p:ph type="title"/>
          </p:nvPr>
        </p:nvSpPr>
        <p:spPr>
          <a:xfrm>
            <a:off x="546100" y="549094"/>
            <a:ext cx="11036300" cy="354012"/>
          </a:xfrm>
        </p:spPr>
        <p:txBody>
          <a:bodyPr>
            <a:normAutofit fontScale="90000"/>
          </a:bodyPr>
          <a:lstStyle/>
          <a:p>
            <a:pPr algn="ctr"/>
            <a:r>
              <a:rPr lang="en-US" sz="4000" dirty="0">
                <a:solidFill>
                  <a:srgbClr val="DA3C43"/>
                </a:solidFill>
                <a:latin typeface="Arial Black" pitchFamily="34" charset="0"/>
              </a:rPr>
              <a:t>FUN FACTS</a:t>
            </a:r>
          </a:p>
        </p:txBody>
      </p:sp>
      <p:sp>
        <p:nvSpPr>
          <p:cNvPr id="13" name="Content Placeholder 3">
            <a:extLst>
              <a:ext uri="{FF2B5EF4-FFF2-40B4-BE49-F238E27FC236}">
                <a16:creationId xmlns:a16="http://schemas.microsoft.com/office/drawing/2014/main" id="{4CA1E8AD-F83A-F5E1-21A9-8CEFCB36055A}"/>
              </a:ext>
            </a:extLst>
          </p:cNvPr>
          <p:cNvSpPr>
            <a:spLocks noGrp="1"/>
          </p:cNvSpPr>
          <p:nvPr>
            <p:ph idx="1"/>
          </p:nvPr>
        </p:nvSpPr>
        <p:spPr>
          <a:xfrm>
            <a:off x="546100" y="1661805"/>
            <a:ext cx="5854700" cy="3534390"/>
          </a:xfrm>
        </p:spPr>
        <p:txBody>
          <a:bodyPr>
            <a:normAutofit/>
          </a:bodyPr>
          <a:lstStyle/>
          <a:p>
            <a:pPr marL="285750" indent="-285750">
              <a:spcBef>
                <a:spcPts val="1300"/>
              </a:spcBef>
              <a:buClr>
                <a:srgbClr val="DA3C43"/>
              </a:buClr>
              <a:buFont typeface="Arial" pitchFamily="34" charset="0"/>
              <a:buChar char="•"/>
            </a:pPr>
            <a:r>
              <a:rPr lang="en-US" sz="2400" dirty="0"/>
              <a:t>Soil contains the minerals and nutrients that allow plants to grow strong and healthy. These nutrients are absorbed through their roots.</a:t>
            </a:r>
          </a:p>
          <a:p>
            <a:pPr marL="285750" indent="-285750">
              <a:spcBef>
                <a:spcPts val="1300"/>
              </a:spcBef>
              <a:buClr>
                <a:srgbClr val="DA3C43"/>
              </a:buClr>
              <a:buFont typeface="Arial" pitchFamily="34" charset="0"/>
              <a:buChar char="•"/>
            </a:pPr>
            <a:r>
              <a:rPr lang="en-US" sz="2400" dirty="0"/>
              <a:t>Radishes are a type of root vegetable.</a:t>
            </a:r>
          </a:p>
          <a:p>
            <a:pPr marL="285750" indent="-285750">
              <a:spcBef>
                <a:spcPts val="1300"/>
              </a:spcBef>
              <a:buClr>
                <a:srgbClr val="DA3C43"/>
              </a:buClr>
              <a:buFont typeface="Arial" pitchFamily="34" charset="0"/>
              <a:buChar char="•"/>
            </a:pPr>
            <a:r>
              <a:rPr lang="en-US" sz="2400" dirty="0"/>
              <a:t>Radishes grow in the topsoil layer, which is about 2 inches deep!</a:t>
            </a:r>
          </a:p>
        </p:txBody>
      </p:sp>
      <p:pic>
        <p:nvPicPr>
          <p:cNvPr id="14" name="Picture 13">
            <a:extLst>
              <a:ext uri="{FF2B5EF4-FFF2-40B4-BE49-F238E27FC236}">
                <a16:creationId xmlns:a16="http://schemas.microsoft.com/office/drawing/2014/main" id="{8A75948A-18D1-6AD4-DE29-3CD3ED80F3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031106" y="1586250"/>
            <a:ext cx="5160894" cy="3323616"/>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85457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A5866-3FA1-9DC8-F268-A4B7FBB03A1A}"/>
              </a:ext>
            </a:extLst>
          </p:cNvPr>
          <p:cNvPicPr>
            <a:picLocks noChangeAspect="1"/>
          </p:cNvPicPr>
          <p:nvPr/>
        </p:nvPicPr>
        <p:blipFill>
          <a:blip r:embed="rId3"/>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095EC2A1-A42D-10ED-C8A8-A4E43BC9A4A8}"/>
              </a:ext>
            </a:extLst>
          </p:cNvPr>
          <p:cNvSpPr/>
          <p:nvPr/>
        </p:nvSpPr>
        <p:spPr>
          <a:xfrm>
            <a:off x="5053261" y="469231"/>
            <a:ext cx="6930190" cy="5943600"/>
          </a:xfrm>
          <a:prstGeom prst="rect">
            <a:avLst/>
          </a:prstGeom>
          <a:solidFill>
            <a:srgbClr val="DA3C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9" name="Title 16">
            <a:extLst>
              <a:ext uri="{FF2B5EF4-FFF2-40B4-BE49-F238E27FC236}">
                <a16:creationId xmlns:a16="http://schemas.microsoft.com/office/drawing/2014/main" id="{CAA9CABE-F819-14FE-6163-9392FCB1E655}"/>
              </a:ext>
            </a:extLst>
          </p:cNvPr>
          <p:cNvSpPr>
            <a:spLocks noGrp="1"/>
          </p:cNvSpPr>
          <p:nvPr>
            <p:ph type="ctrTitle"/>
          </p:nvPr>
        </p:nvSpPr>
        <p:spPr>
          <a:xfrm>
            <a:off x="294706" y="612450"/>
            <a:ext cx="4489439" cy="905691"/>
          </a:xfrm>
        </p:spPr>
        <p:txBody>
          <a:bodyPr>
            <a:noAutofit/>
          </a:bodyPr>
          <a:lstStyle/>
          <a:p>
            <a:pPr algn="ctr"/>
            <a:r>
              <a:rPr lang="en-US" sz="4000" spc="0" dirty="0">
                <a:latin typeface="Arial Black" pitchFamily="34" charset="0"/>
              </a:rPr>
              <a:t>BRAIN BREAK</a:t>
            </a:r>
            <a:br>
              <a:rPr lang="en-US" sz="4000" spc="0" dirty="0">
                <a:latin typeface="Arial Black" pitchFamily="34" charset="0"/>
              </a:rPr>
            </a:br>
            <a:r>
              <a:rPr lang="en-US" sz="4000" spc="0" dirty="0">
                <a:latin typeface="Arial Black" pitchFamily="34" charset="0"/>
              </a:rPr>
              <a:t>Fresh Find</a:t>
            </a:r>
          </a:p>
        </p:txBody>
      </p:sp>
      <p:pic>
        <p:nvPicPr>
          <p:cNvPr id="12" name="Picture 4">
            <a:extLst>
              <a:ext uri="{FF2B5EF4-FFF2-40B4-BE49-F238E27FC236}">
                <a16:creationId xmlns:a16="http://schemas.microsoft.com/office/drawing/2014/main" id="{12A6F8E8-4093-8934-7D44-DBAF3A7F12B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1264452" y="3441031"/>
            <a:ext cx="3601305" cy="2346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DEDEDE"/>
                  </a:outerShdw>
                </a:effectLst>
              </a14:hiddenEffects>
            </a:ext>
          </a:extLst>
        </p:spPr>
      </p:pic>
      <p:pic>
        <p:nvPicPr>
          <p:cNvPr id="13" name="Picture 12">
            <a:extLst>
              <a:ext uri="{FF2B5EF4-FFF2-40B4-BE49-F238E27FC236}">
                <a16:creationId xmlns:a16="http://schemas.microsoft.com/office/drawing/2014/main" id="{84482000-32DD-911A-1218-8AA85448BB07}"/>
              </a:ext>
            </a:extLst>
          </p:cNvPr>
          <p:cNvPicPr>
            <a:picLocks noChangeAspect="1"/>
          </p:cNvPicPr>
          <p:nvPr/>
        </p:nvPicPr>
        <p:blipFill>
          <a:blip r:embed="rId5"/>
          <a:stretch>
            <a:fillRect/>
          </a:stretch>
        </p:blipFill>
        <p:spPr>
          <a:xfrm>
            <a:off x="5428268" y="768825"/>
            <a:ext cx="6249926" cy="5320349"/>
          </a:xfrm>
          <a:prstGeom prst="rect">
            <a:avLst/>
          </a:prstGeom>
        </p:spPr>
      </p:pic>
      <p:sp>
        <p:nvSpPr>
          <p:cNvPr id="2" name="Text Placeholder 18">
            <a:extLst>
              <a:ext uri="{FF2B5EF4-FFF2-40B4-BE49-F238E27FC236}">
                <a16:creationId xmlns:a16="http://schemas.microsoft.com/office/drawing/2014/main" id="{23F398D9-950A-7383-24C2-C11AB27BE643}"/>
              </a:ext>
            </a:extLst>
          </p:cNvPr>
          <p:cNvSpPr txBox="1">
            <a:spLocks/>
          </p:cNvSpPr>
          <p:nvPr/>
        </p:nvSpPr>
        <p:spPr>
          <a:xfrm>
            <a:off x="404828" y="1869991"/>
            <a:ext cx="2539425" cy="2114180"/>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C00000"/>
              </a:buClr>
            </a:pPr>
            <a:r>
              <a:rPr lang="en-US" sz="2400" b="1">
                <a:solidFill>
                  <a:schemeClr val="bg1"/>
                </a:solidFill>
                <a:latin typeface="Arial" pitchFamily="34" charset="0"/>
                <a:cs typeface="Arial" pitchFamily="34" charset="0"/>
              </a:rPr>
              <a:t>Root</a:t>
            </a:r>
          </a:p>
          <a:p>
            <a:pPr marL="342900" indent="-342900">
              <a:spcBef>
                <a:spcPts val="0"/>
              </a:spcBef>
              <a:spcAft>
                <a:spcPts val="600"/>
              </a:spcAft>
              <a:buClr>
                <a:srgbClr val="C00000"/>
              </a:buClr>
            </a:pPr>
            <a:r>
              <a:rPr lang="en-US" sz="2400" b="1">
                <a:solidFill>
                  <a:schemeClr val="bg1"/>
                </a:solidFill>
                <a:latin typeface="Arial" pitchFamily="34" charset="0"/>
                <a:cs typeface="Arial" pitchFamily="34" charset="0"/>
              </a:rPr>
              <a:t>Salads</a:t>
            </a:r>
          </a:p>
          <a:p>
            <a:pPr marL="342900" indent="-342900">
              <a:spcBef>
                <a:spcPts val="0"/>
              </a:spcBef>
              <a:spcAft>
                <a:spcPts val="600"/>
              </a:spcAft>
              <a:buClr>
                <a:srgbClr val="C00000"/>
              </a:buClr>
            </a:pPr>
            <a:r>
              <a:rPr lang="en-US" sz="2400" b="1">
                <a:solidFill>
                  <a:schemeClr val="bg1"/>
                </a:solidFill>
                <a:latin typeface="Arial" pitchFamily="34" charset="0"/>
                <a:cs typeface="Arial" pitchFamily="34" charset="0"/>
              </a:rPr>
              <a:t>Raw</a:t>
            </a:r>
          </a:p>
          <a:p>
            <a:pPr marL="342900" indent="-342900">
              <a:spcBef>
                <a:spcPts val="0"/>
              </a:spcBef>
              <a:spcAft>
                <a:spcPts val="600"/>
              </a:spcAft>
              <a:buClr>
                <a:srgbClr val="C00000"/>
              </a:buClr>
            </a:pPr>
            <a:r>
              <a:rPr lang="en-US" sz="2400" b="1">
                <a:solidFill>
                  <a:schemeClr val="bg1"/>
                </a:solidFill>
                <a:latin typeface="Arial" pitchFamily="34" charset="0"/>
                <a:cs typeface="Arial" pitchFamily="34" charset="0"/>
              </a:rPr>
              <a:t>Pink</a:t>
            </a:r>
            <a:endParaRPr lang="en-US" sz="2400" b="1" dirty="0">
              <a:solidFill>
                <a:schemeClr val="bg1"/>
              </a:solidFill>
              <a:latin typeface="Arial" pitchFamily="34" charset="0"/>
              <a:cs typeface="Arial" pitchFamily="34" charset="0"/>
            </a:endParaRPr>
          </a:p>
        </p:txBody>
      </p:sp>
      <p:sp>
        <p:nvSpPr>
          <p:cNvPr id="3" name="Text Placeholder 18">
            <a:extLst>
              <a:ext uri="{FF2B5EF4-FFF2-40B4-BE49-F238E27FC236}">
                <a16:creationId xmlns:a16="http://schemas.microsoft.com/office/drawing/2014/main" id="{BB3989E4-1762-711C-1C78-AA3AE72E4255}"/>
              </a:ext>
            </a:extLst>
          </p:cNvPr>
          <p:cNvSpPr txBox="1">
            <a:spLocks/>
          </p:cNvSpPr>
          <p:nvPr/>
        </p:nvSpPr>
        <p:spPr>
          <a:xfrm>
            <a:off x="2671235" y="1869991"/>
            <a:ext cx="2058641" cy="1872550"/>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200"/>
              </a:spcBef>
              <a:buClr>
                <a:schemeClr val="tx2"/>
              </a:buClr>
              <a:buFont typeface="Arial" panose="020B0604020202020204" pitchFamily="34" charset="0"/>
              <a:buNone/>
              <a:defRPr sz="1600" kern="1200" baseline="0">
                <a:solidFill>
                  <a:schemeClr val="bg2"/>
                </a:solidFill>
                <a:latin typeface="Avenir Book"/>
                <a:ea typeface="+mn-ea"/>
                <a:cs typeface="Avenir Book"/>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400" kern="1200">
                <a:solidFill>
                  <a:schemeClr val="tx1">
                    <a:lumMod val="65000"/>
                    <a:lumOff val="35000"/>
                  </a:schemeClr>
                </a:solidFill>
                <a:latin typeface="Avenir Book"/>
                <a:ea typeface="+mn-ea"/>
                <a:cs typeface="Avenir Book"/>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Avenir Book"/>
                <a:ea typeface="+mn-ea"/>
                <a:cs typeface="Avenir Book"/>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Avenir Book"/>
                <a:ea typeface="+mn-ea"/>
                <a:cs typeface="Avenir Book"/>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Avenir Book"/>
                <a:ea typeface="+mn-ea"/>
                <a:cs typeface="Avenir Book"/>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000"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0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C00000"/>
              </a:buClr>
              <a:buFont typeface="Arial" panose="020B0604020202020204" pitchFamily="34" charset="0"/>
              <a:buChar char="•"/>
            </a:pPr>
            <a:r>
              <a:rPr lang="en-US" sz="2400" b="1" dirty="0">
                <a:latin typeface="Arial" pitchFamily="34" charset="0"/>
                <a:cs typeface="Arial" pitchFamily="34" charset="0"/>
              </a:rPr>
              <a:t>Radish</a:t>
            </a:r>
          </a:p>
          <a:p>
            <a:pPr marL="342900" indent="-342900">
              <a:spcBef>
                <a:spcPts val="0"/>
              </a:spcBef>
              <a:spcAft>
                <a:spcPts val="600"/>
              </a:spcAft>
              <a:buClr>
                <a:srgbClr val="C00000"/>
              </a:buClr>
              <a:buFont typeface="Arial" panose="020B0604020202020204" pitchFamily="34" charset="0"/>
              <a:buChar char="•"/>
            </a:pPr>
            <a:r>
              <a:rPr lang="en-US" sz="2400" b="1" dirty="0">
                <a:latin typeface="Arial" pitchFamily="34" charset="0"/>
                <a:cs typeface="Arial" pitchFamily="34" charset="0"/>
              </a:rPr>
              <a:t>Flavorful </a:t>
            </a:r>
          </a:p>
          <a:p>
            <a:pPr marL="342900" indent="-342900">
              <a:spcBef>
                <a:spcPts val="0"/>
              </a:spcBef>
              <a:spcAft>
                <a:spcPts val="600"/>
              </a:spcAft>
              <a:buClr>
                <a:srgbClr val="C00000"/>
              </a:buClr>
              <a:buFont typeface="Arial" panose="020B0604020202020204" pitchFamily="34" charset="0"/>
              <a:buChar char="•"/>
            </a:pPr>
            <a:r>
              <a:rPr lang="en-US" sz="2400" b="1" dirty="0">
                <a:latin typeface="Arial" pitchFamily="34" charset="0"/>
                <a:cs typeface="Arial" pitchFamily="34" charset="0"/>
              </a:rPr>
              <a:t>Harvest </a:t>
            </a:r>
          </a:p>
          <a:p>
            <a:pPr>
              <a:spcBef>
                <a:spcPts val="0"/>
              </a:spcBef>
              <a:spcAft>
                <a:spcPts val="600"/>
              </a:spcAft>
              <a:buClr>
                <a:srgbClr val="FFC000"/>
              </a:buClr>
            </a:pPr>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41696188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675E4A-CB31-3FF5-25CA-F6D0EBCDD4CE}"/>
              </a:ext>
            </a:extLst>
          </p:cNvPr>
          <p:cNvPicPr>
            <a:picLocks noChangeAspect="1"/>
          </p:cNvPicPr>
          <p:nvPr/>
        </p:nvPicPr>
        <p:blipFill>
          <a:blip r:embed="rId3"/>
          <a:stretch>
            <a:fillRect/>
          </a:stretch>
        </p:blipFill>
        <p:spPr>
          <a:xfrm>
            <a:off x="0" y="0"/>
            <a:ext cx="12192000"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96820" y="1610037"/>
            <a:ext cx="1697295" cy="1807817"/>
          </a:xfrm>
          <a:prstGeom prst="rect">
            <a:avLst/>
          </a:prstGeom>
        </p:spPr>
      </p:pic>
      <p:pic>
        <p:nvPicPr>
          <p:cNvPr id="8" name="Picture 7"/>
          <p:cNvPicPr>
            <a:picLocks noChangeAspect="1"/>
          </p:cNvPicPr>
          <p:nvPr/>
        </p:nvPicPr>
        <p:blipFill rotWithShape="1">
          <a:blip r:embed="rId5" cstate="screen">
            <a:extLst>
              <a:ext uri="{28A0092B-C50C-407E-A947-70E740481C1C}">
                <a14:useLocalDpi xmlns:a14="http://schemas.microsoft.com/office/drawing/2010/main"/>
              </a:ext>
            </a:extLst>
          </a:blip>
          <a:srcRect t="-8932" r="-8563" b="-15895"/>
          <a:stretch/>
        </p:blipFill>
        <p:spPr>
          <a:xfrm>
            <a:off x="7059618" y="2059099"/>
            <a:ext cx="1286987" cy="909689"/>
          </a:xfrm>
          <a:prstGeom prst="rect">
            <a:avLst/>
          </a:prstGeom>
        </p:spPr>
      </p:pic>
      <p:sp>
        <p:nvSpPr>
          <p:cNvPr id="13" name="TextBox 12"/>
          <p:cNvSpPr txBox="1"/>
          <p:nvPr/>
        </p:nvSpPr>
        <p:spPr>
          <a:xfrm>
            <a:off x="1496820" y="4878631"/>
            <a:ext cx="3679902" cy="738664"/>
          </a:xfrm>
          <a:prstGeom prst="rect">
            <a:avLst/>
          </a:prstGeom>
          <a:noFill/>
        </p:spPr>
        <p:txBody>
          <a:bodyPr wrap="square" rtlCol="0">
            <a:spAutoFit/>
          </a:bodyPr>
          <a:lstStyle/>
          <a:p>
            <a:pPr algn="ctr"/>
            <a:r>
              <a:rPr lang="en-US" sz="2400" b="1" dirty="0">
                <a:solidFill>
                  <a:srgbClr val="C00000"/>
                </a:solidFill>
              </a:rPr>
              <a:t>10’S PLACE</a:t>
            </a:r>
          </a:p>
          <a:p>
            <a:pPr algn="ctr"/>
            <a:r>
              <a:rPr lang="en-US" dirty="0"/>
              <a:t>How many radishes do you see?</a:t>
            </a:r>
          </a:p>
        </p:txBody>
      </p:sp>
      <p:sp>
        <p:nvSpPr>
          <p:cNvPr id="14" name="TextBox 13"/>
          <p:cNvSpPr txBox="1"/>
          <p:nvPr/>
        </p:nvSpPr>
        <p:spPr>
          <a:xfrm>
            <a:off x="7414534" y="4817514"/>
            <a:ext cx="3568391" cy="738664"/>
          </a:xfrm>
          <a:prstGeom prst="rect">
            <a:avLst/>
          </a:prstGeom>
          <a:noFill/>
        </p:spPr>
        <p:txBody>
          <a:bodyPr wrap="square" rtlCol="0">
            <a:spAutoFit/>
          </a:bodyPr>
          <a:lstStyle/>
          <a:p>
            <a:pPr algn="ctr"/>
            <a:r>
              <a:rPr lang="en-US" sz="2400" b="1" dirty="0">
                <a:solidFill>
                  <a:srgbClr val="C00000"/>
                </a:solidFill>
              </a:rPr>
              <a:t>1’S PLACE</a:t>
            </a:r>
          </a:p>
          <a:p>
            <a:pPr algn="ctr"/>
            <a:r>
              <a:rPr lang="en-US" dirty="0"/>
              <a:t>How many radishes do you see?</a:t>
            </a:r>
          </a:p>
        </p:txBody>
      </p:sp>
      <p:sp>
        <p:nvSpPr>
          <p:cNvPr id="16" name="Title 1">
            <a:extLst>
              <a:ext uri="{FF2B5EF4-FFF2-40B4-BE49-F238E27FC236}">
                <a16:creationId xmlns:a16="http://schemas.microsoft.com/office/drawing/2014/main" id="{BB8E1A48-A9B2-20D9-C885-4FB24CCD79D8}"/>
              </a:ext>
            </a:extLst>
          </p:cNvPr>
          <p:cNvSpPr txBox="1">
            <a:spLocks/>
          </p:cNvSpPr>
          <p:nvPr/>
        </p:nvSpPr>
        <p:spPr>
          <a:xfrm>
            <a:off x="546100" y="327026"/>
            <a:ext cx="6925853" cy="1056179"/>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500" dirty="0">
                <a:solidFill>
                  <a:srgbClr val="0070C0"/>
                </a:solidFill>
                <a:latin typeface="Arial Black" pitchFamily="34" charset="0"/>
              </a:rPr>
              <a:t>K-2 Math </a:t>
            </a:r>
            <a:br>
              <a:rPr lang="en-US" sz="4000" dirty="0">
                <a:solidFill>
                  <a:schemeClr val="tx2">
                    <a:lumMod val="50000"/>
                    <a:lumOff val="50000"/>
                  </a:schemeClr>
                </a:solidFill>
                <a:latin typeface="Arial Black" pitchFamily="34" charset="0"/>
              </a:rPr>
            </a:br>
            <a:r>
              <a:rPr lang="en-US" sz="4000" b="1" dirty="0">
                <a:solidFill>
                  <a:srgbClr val="DA3C43"/>
                </a:solidFill>
                <a:latin typeface="Arial" charset="0"/>
                <a:ea typeface="Arial" charset="0"/>
                <a:cs typeface="Arial" charset="0"/>
              </a:rPr>
              <a:t>Place value</a:t>
            </a:r>
          </a:p>
        </p:txBody>
      </p:sp>
      <p:pic>
        <p:nvPicPr>
          <p:cNvPr id="19" name="Picture 18">
            <a:extLst>
              <a:ext uri="{FF2B5EF4-FFF2-40B4-BE49-F238E27FC236}">
                <a16:creationId xmlns:a16="http://schemas.microsoft.com/office/drawing/2014/main" id="{73FA619D-9686-3918-451E-F1270668BE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8932" r="-8563" b="-15895"/>
          <a:stretch/>
        </p:blipFill>
        <p:spPr>
          <a:xfrm>
            <a:off x="8258657" y="2052472"/>
            <a:ext cx="1286987" cy="909689"/>
          </a:xfrm>
          <a:prstGeom prst="rect">
            <a:avLst/>
          </a:prstGeom>
        </p:spPr>
      </p:pic>
      <p:pic>
        <p:nvPicPr>
          <p:cNvPr id="20" name="Picture 19">
            <a:extLst>
              <a:ext uri="{FF2B5EF4-FFF2-40B4-BE49-F238E27FC236}">
                <a16:creationId xmlns:a16="http://schemas.microsoft.com/office/drawing/2014/main" id="{55B23E18-DC10-BAF4-FF63-E6855BE4833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8932" r="-8563" b="-15895"/>
          <a:stretch/>
        </p:blipFill>
        <p:spPr>
          <a:xfrm>
            <a:off x="9566021" y="2059099"/>
            <a:ext cx="1286987" cy="909689"/>
          </a:xfrm>
          <a:prstGeom prst="rect">
            <a:avLst/>
          </a:prstGeom>
        </p:spPr>
      </p:pic>
      <p:pic>
        <p:nvPicPr>
          <p:cNvPr id="21" name="Picture 20">
            <a:extLst>
              <a:ext uri="{FF2B5EF4-FFF2-40B4-BE49-F238E27FC236}">
                <a16:creationId xmlns:a16="http://schemas.microsoft.com/office/drawing/2014/main" id="{E663C2D3-208C-9C67-C4C2-3B8D4D93336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8932" r="-8563" b="-15895"/>
          <a:stretch/>
        </p:blipFill>
        <p:spPr>
          <a:xfrm>
            <a:off x="7952974" y="3141699"/>
            <a:ext cx="1286987" cy="909689"/>
          </a:xfrm>
          <a:prstGeom prst="rect">
            <a:avLst/>
          </a:prstGeom>
        </p:spPr>
      </p:pic>
      <p:pic>
        <p:nvPicPr>
          <p:cNvPr id="22" name="Picture 21">
            <a:extLst>
              <a:ext uri="{FF2B5EF4-FFF2-40B4-BE49-F238E27FC236}">
                <a16:creationId xmlns:a16="http://schemas.microsoft.com/office/drawing/2014/main" id="{2CC0E8AC-D0B2-D5EA-D828-AD0D77C5DF6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8932" r="-8563" b="-15895"/>
          <a:stretch/>
        </p:blipFill>
        <p:spPr>
          <a:xfrm>
            <a:off x="9198730" y="3165557"/>
            <a:ext cx="1286987" cy="909689"/>
          </a:xfrm>
          <a:prstGeom prst="rect">
            <a:avLst/>
          </a:prstGeom>
        </p:spPr>
      </p:pic>
      <p:pic>
        <p:nvPicPr>
          <p:cNvPr id="33" name="Picture 32">
            <a:extLst>
              <a:ext uri="{FF2B5EF4-FFF2-40B4-BE49-F238E27FC236}">
                <a16:creationId xmlns:a16="http://schemas.microsoft.com/office/drawing/2014/main" id="{28712D4B-ACD2-6FED-EEC4-DABE23B5176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728637" y="1610036"/>
            <a:ext cx="1697295" cy="1807817"/>
          </a:xfrm>
          <a:prstGeom prst="rect">
            <a:avLst/>
          </a:prstGeom>
        </p:spPr>
      </p:pic>
      <p:pic>
        <p:nvPicPr>
          <p:cNvPr id="34" name="Picture 33">
            <a:extLst>
              <a:ext uri="{FF2B5EF4-FFF2-40B4-BE49-F238E27FC236}">
                <a16:creationId xmlns:a16="http://schemas.microsoft.com/office/drawing/2014/main" id="{0E674720-9A5A-80A8-48A4-BBABE5A757E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590840" y="2897058"/>
            <a:ext cx="1697295" cy="1807817"/>
          </a:xfrm>
          <a:prstGeom prst="rect">
            <a:avLst/>
          </a:prstGeom>
        </p:spPr>
      </p:pic>
    </p:spTree>
    <p:extLst>
      <p:ext uri="{BB962C8B-B14F-4D97-AF65-F5344CB8AC3E}">
        <p14:creationId xmlns:p14="http://schemas.microsoft.com/office/powerpoint/2010/main" val="3966136108"/>
      </p:ext>
    </p:extLst>
  </p:cSld>
  <p:clrMapOvr>
    <a:masterClrMapping/>
  </p:clrMapOvr>
</p:sld>
</file>

<file path=ppt/theme/theme1.xml><?xml version="1.0" encoding="utf-8"?>
<a:theme xmlns:a="http://schemas.openxmlformats.org/drawingml/2006/main" name="Badge">
  <a:themeElements>
    <a:clrScheme name="Custom 4">
      <a:dk1>
        <a:srgbClr val="000000"/>
      </a:dk1>
      <a:lt1>
        <a:srgbClr val="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05AE6E"/>
      </a:hlink>
      <a:folHlink>
        <a:srgbClr val="A4669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0ce2ccbd-e98b-40c7-b37a-730b965eff4c" ContentTypeId="0x010100D33A1EDB640DCA48B78E86B83249CD91" PreviousValue="false"/>
</file>

<file path=customXml/item2.xml><?xml version="1.0" encoding="utf-8"?>
<p:properties xmlns:p="http://schemas.microsoft.com/office/2006/metadata/properties" xmlns:xsi="http://www.w3.org/2001/XMLSchema-instance" xmlns:pc="http://schemas.microsoft.com/office/infopath/2007/PartnerControls">
  <documentManagement>
    <TaxCatchAll xmlns="d89cb2b0-926c-4eba-8e4a-de87571ecc8d" xsi:nil="true"/>
    <fcbc10e3ae62436582ca3e68a6350284 xmlns="d89cb2b0-926c-4eba-8e4a-de87571ecc8d">
      <Terms xmlns="http://schemas.microsoft.com/office/infopath/2007/PartnerControls"/>
    </fcbc10e3ae62436582ca3e68a6350284>
    <fd3a56ea09924bb598a3fa99cfe3380e xmlns="d89cb2b0-926c-4eba-8e4a-de87571ecc8d">
      <Terms xmlns="http://schemas.microsoft.com/office/infopath/2007/PartnerControls"/>
    </fd3a56ea09924bb598a3fa99cfe3380e>
    <c2b9d7a7afc94cbc843d56b0cc8d2f4f xmlns="d89cb2b0-926c-4eba-8e4a-de87571ecc8d">
      <Terms xmlns="http://schemas.microsoft.com/office/infopath/2007/PartnerControls"/>
    </c2b9d7a7afc94cbc843d56b0cc8d2f4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Moore_Doc" ma:contentTypeID="0x010100D33A1EDB640DCA48B78E86B83249CD9100E1DA9B0D74EF844B984552015F84E79D" ma:contentTypeVersion="51" ma:contentTypeDescription="" ma:contentTypeScope="" ma:versionID="0b3c223b7931070556dfde4715778cc0">
  <xsd:schema xmlns:xsd="http://www.w3.org/2001/XMLSchema" xmlns:xs="http://www.w3.org/2001/XMLSchema" xmlns:p="http://schemas.microsoft.com/office/2006/metadata/properties" xmlns:ns2="d89cb2b0-926c-4eba-8e4a-de87571ecc8d" targetNamespace="http://schemas.microsoft.com/office/2006/metadata/properties" ma:root="true" ma:fieldsID="40dac33b05a18407c1fc07b6b9c86fde" ns2:_="">
    <xsd:import namespace="d89cb2b0-926c-4eba-8e4a-de87571ecc8d"/>
    <xsd:element name="properties">
      <xsd:complexType>
        <xsd:sequence>
          <xsd:element name="documentManagement">
            <xsd:complexType>
              <xsd:all>
                <xsd:element ref="ns2:c2b9d7a7afc94cbc843d56b0cc8d2f4f" minOccurs="0"/>
                <xsd:element ref="ns2:TaxCatchAll" minOccurs="0"/>
                <xsd:element ref="ns2:TaxCatchAllLabel" minOccurs="0"/>
                <xsd:element ref="ns2:fd3a56ea09924bb598a3fa99cfe3380e" minOccurs="0"/>
                <xsd:element ref="ns2:fcbc10e3ae62436582ca3e68a635028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9cb2b0-926c-4eba-8e4a-de87571ecc8d" elementFormDefault="qualified">
    <xsd:import namespace="http://schemas.microsoft.com/office/2006/documentManagement/types"/>
    <xsd:import namespace="http://schemas.microsoft.com/office/infopath/2007/PartnerControls"/>
    <xsd:element name="c2b9d7a7afc94cbc843d56b0cc8d2f4f" ma:index="8" nillable="true" ma:taxonomy="true" ma:internalName="c2b9d7a7afc94cbc843d56b0cc8d2f4f" ma:taxonomyFieldName="Clients" ma:displayName="Client" ma:default="" ma:fieldId="{c2b9d7a7-afc9-4cbc-843d-56b0cc8d2f4f}" ma:taxonomyMulti="true" ma:sspId="0ce2ccbd-e98b-40c7-b37a-730b965eff4c" ma:termSetId="d064d9b3-e8a0-4ac3-b49c-7d29c5721557" ma:anchorId="00000000-0000-0000-0000-000000000000" ma:open="true" ma:isKeyword="false">
      <xsd:complexType>
        <xsd:sequence>
          <xsd:element ref="pc:Terms" minOccurs="0" maxOccurs="1"/>
        </xsd:sequence>
      </xsd:complexType>
    </xsd:element>
    <xsd:element name="TaxCatchAll" ma:index="9" nillable="true" ma:displayName="Taxonomy Catch All Column" ma:hidden="true" ma:list="{73f37552-9357-46cd-a134-b2343c3f5578}" ma:internalName="TaxCatchAll" ma:showField="CatchAllData"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3f37552-9357-46cd-a134-b2343c3f5578}" ma:internalName="TaxCatchAllLabel" ma:readOnly="true" ma:showField="CatchAllDataLabel"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fd3a56ea09924bb598a3fa99cfe3380e" ma:index="12" nillable="true" ma:taxonomy="true" ma:internalName="fd3a56ea09924bb598a3fa99cfe3380e" ma:taxonomyFieldName="Tasks" ma:displayName="Implementation" ma:default="" ma:fieldId="{fd3a56ea-0992-4bb5-98a3-fa99cfe3380e}" ma:taxonomyMulti="true" ma:sspId="0ce2ccbd-e98b-40c7-b37a-730b965eff4c" ma:termSetId="173a5504-dcd9-4388-bc93-cc1181f2343f" ma:anchorId="00000000-0000-0000-0000-000000000000" ma:open="false" ma:isKeyword="false">
      <xsd:complexType>
        <xsd:sequence>
          <xsd:element ref="pc:Terms" minOccurs="0" maxOccurs="1"/>
        </xsd:sequence>
      </xsd:complexType>
    </xsd:element>
    <xsd:element name="fcbc10e3ae62436582ca3e68a6350284" ma:index="14" nillable="true" ma:taxonomy="true" ma:internalName="fcbc10e3ae62436582ca3e68a6350284" ma:taxonomyFieldName="Feeder_Firm" ma:displayName="Feeder_Firm" ma:default="" ma:fieldId="{fcbc10e3-ae62-4365-82ca-3e68a6350284}" ma:sspId="0ce2ccbd-e98b-40c7-b37a-730b965eff4c" ma:termSetId="a7586230-b234-4585-8b0e-e21a758d973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E29ABD-C19E-48B3-B71A-649902721750}">
  <ds:schemaRefs>
    <ds:schemaRef ds:uri="Microsoft.SharePoint.Taxonomy.ContentTypeSync"/>
  </ds:schemaRefs>
</ds:datastoreItem>
</file>

<file path=customXml/itemProps2.xml><?xml version="1.0" encoding="utf-8"?>
<ds:datastoreItem xmlns:ds="http://schemas.openxmlformats.org/officeDocument/2006/customXml" ds:itemID="{5A886266-BDC5-45A5-BBDD-D1FFF00DACA7}">
  <ds:schemaRefs>
    <ds:schemaRef ds:uri="http://schemas.microsoft.com/office/2006/metadata/properties"/>
    <ds:schemaRef ds:uri="http://schemas.microsoft.com/office/infopath/2007/PartnerControls"/>
    <ds:schemaRef ds:uri="d89cb2b0-926c-4eba-8e4a-de87571ecc8d"/>
  </ds:schemaRefs>
</ds:datastoreItem>
</file>

<file path=customXml/itemProps3.xml><?xml version="1.0" encoding="utf-8"?>
<ds:datastoreItem xmlns:ds="http://schemas.openxmlformats.org/officeDocument/2006/customXml" ds:itemID="{BE118980-B041-4885-8580-AD5C433D9086}">
  <ds:schemaRefs>
    <ds:schemaRef ds:uri="http://schemas.microsoft.com/sharepoint/v3/contenttype/forms"/>
  </ds:schemaRefs>
</ds:datastoreItem>
</file>

<file path=customXml/itemProps4.xml><?xml version="1.0" encoding="utf-8"?>
<ds:datastoreItem xmlns:ds="http://schemas.openxmlformats.org/officeDocument/2006/customXml" ds:itemID="{0D1FD12A-C5B2-40AC-BC43-E6533A9CC8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9cb2b0-926c-4eba-8e4a-de87571ecc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TM10001106[[fn=Badge]]</Template>
  <TotalTime>17807</TotalTime>
  <Words>1097</Words>
  <Application>Microsoft Macintosh PowerPoint</Application>
  <PresentationFormat>Widescreen</PresentationFormat>
  <Paragraphs>150</Paragraphs>
  <Slides>22</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Adobe Garamond Pro</vt:lpstr>
      <vt:lpstr>Arial</vt:lpstr>
      <vt:lpstr>Arial Black</vt:lpstr>
      <vt:lpstr>Avenir Book</vt:lpstr>
      <vt:lpstr>Avenir Heavy</vt:lpstr>
      <vt:lpstr>Calibri</vt:lpstr>
      <vt:lpstr>Gill Sans MT</vt:lpstr>
      <vt:lpstr>Badge</vt:lpstr>
      <vt:lpstr>PowerPoint Presentation</vt:lpstr>
      <vt:lpstr>What we are learning today</vt:lpstr>
      <vt:lpstr>PowerPoint Presentation</vt:lpstr>
      <vt:lpstr>PowerPoint Presentation</vt:lpstr>
      <vt:lpstr>Have you tried a Florida Radish?</vt:lpstr>
      <vt:lpstr>Did You Know?</vt:lpstr>
      <vt:lpstr>FUN FACTS</vt:lpstr>
      <vt:lpstr>BRAIN BREAK Fresh Find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NUTRITION NUGGET</vt:lpstr>
      <vt:lpstr>PowerPoint Presentation</vt:lpstr>
      <vt:lpstr>A hoarse radish!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 Tomato PPT K-2</dc:title>
  <dc:creator>Rachel Shaffer;Hatakka, Kristi</dc:creator>
  <cp:lastModifiedBy>Selby Proctor</cp:lastModifiedBy>
  <cp:revision>510</cp:revision>
  <cp:lastPrinted>2017-03-29T19:32:31Z</cp:lastPrinted>
  <dcterms:created xsi:type="dcterms:W3CDTF">2016-08-25T17:43:54Z</dcterms:created>
  <dcterms:modified xsi:type="dcterms:W3CDTF">2025-08-01T04:23:06Z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0x01010034E71B123DFF9B4DAF14ED6606B4F2D9</vt:lpwstr>
  </property>
</Properties>
</file>