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5"/>
  </p:sldMasterIdLst>
  <p:notesMasterIdLst>
    <p:notesMasterId r:id="rId22"/>
  </p:notesMasterIdLst>
  <p:sldIdLst>
    <p:sldId id="256" r:id="rId6"/>
    <p:sldId id="258" r:id="rId7"/>
    <p:sldId id="277" r:id="rId8"/>
    <p:sldId id="306" r:id="rId9"/>
    <p:sldId id="304" r:id="rId10"/>
    <p:sldId id="341" r:id="rId11"/>
    <p:sldId id="322" r:id="rId12"/>
    <p:sldId id="263" r:id="rId13"/>
    <p:sldId id="353" r:id="rId14"/>
    <p:sldId id="344" r:id="rId15"/>
    <p:sldId id="357" r:id="rId16"/>
    <p:sldId id="347" r:id="rId17"/>
    <p:sldId id="273" r:id="rId18"/>
    <p:sldId id="276" r:id="rId19"/>
    <p:sldId id="274" r:id="rId20"/>
    <p:sldId id="27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6161"/>
    <a:srgbClr val="008F00"/>
    <a:srgbClr val="FFA714"/>
    <a:srgbClr val="EBAA4B"/>
    <a:srgbClr val="FFD28A"/>
    <a:srgbClr val="F44275"/>
    <a:srgbClr val="2AA85D"/>
    <a:srgbClr val="D56161"/>
    <a:srgbClr val="0092D2"/>
    <a:srgbClr val="092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6" autoAdjust="0"/>
    <p:restoredTop sz="92934" autoAdjust="0"/>
  </p:normalViewPr>
  <p:slideViewPr>
    <p:cSldViewPr snapToGrid="0">
      <p:cViewPr varScale="1">
        <p:scale>
          <a:sx n="90" d="100"/>
          <a:sy n="90" d="100"/>
        </p:scale>
        <p:origin x="1336" y="4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F848D-BB6A-463E-ADE4-B4C89F66527F}" type="datetimeFigureOut">
              <a:rPr lang="en-US" smtClean="0"/>
              <a:t>8/1/25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B57EC-FDE0-4863-A8CA-C6576D3DA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9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2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256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475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067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99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081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99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312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54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95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2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marR="41910">
              <a:lnSpc>
                <a:spcPct val="10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4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183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013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11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89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C81379B-8A28-753F-FF7C-B5B1B6CA6B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CB12F95-4D2F-9BD7-B2DA-06F3BCFD7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3261" y="1788286"/>
            <a:ext cx="7983415" cy="1307016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46029BD-EF31-BE42-1F57-03BCCF51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6003" y="3110192"/>
            <a:ext cx="5099994" cy="373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 b="0" i="0">
                <a:solidFill>
                  <a:srgbClr val="0C69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pc="300" dirty="0">
              <a:solidFill>
                <a:srgbClr val="026134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5654D56-0933-3A5C-2746-1AD3C9523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2D224007-44E1-D5AE-E2A3-3C1E847EC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8" y="311611"/>
            <a:ext cx="2911523" cy="125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7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8/1/25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C9D80013-0B42-534D-A661-5D34F77CD0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F573531-3C56-972C-F890-77F37BA65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29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F6F9D3A-A16D-9987-F4F0-F0C997EF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88651F4-5690-1789-FFFA-E6315E6E8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971" y="2976155"/>
            <a:ext cx="8518059" cy="905691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7EBC43-53DB-326B-0960-4F43AA1956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69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4B7FD3-CF77-83FB-4C69-19678B941F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CE71B-7D7A-BB32-CB52-F53AE4363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A pile of watermelon slices&#10;&#10;Description automatically generated with medium confidence">
            <a:extLst>
              <a:ext uri="{FF2B5EF4-FFF2-40B4-BE49-F238E27FC236}">
                <a16:creationId xmlns:a16="http://schemas.microsoft.com/office/drawing/2014/main" id="{D453BB4B-2C61-B45D-E10D-B4DF451614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303988" y="1307594"/>
            <a:ext cx="6676686" cy="40614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3F370A-DDD2-6FBF-FF64-022FE0850F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9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81036"/>
            <a:ext cx="12192000" cy="6176963"/>
          </a:xfrm>
          <a:prstGeom prst="rect">
            <a:avLst/>
          </a:prstGeom>
        </p:spPr>
      </p:pic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9FE954-A79C-8B0A-C01B-6376BB5045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76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2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E40836-0A2A-37A0-B9AE-CCDB72BD97B1}"/>
              </a:ext>
            </a:extLst>
          </p:cNvPr>
          <p:cNvSpPr/>
          <p:nvPr userDrawn="1"/>
        </p:nvSpPr>
        <p:spPr>
          <a:xfrm>
            <a:off x="0" y="6370983"/>
            <a:ext cx="12192000" cy="487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9E47A-3318-D068-0142-967E26361F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2718" y="5436704"/>
            <a:ext cx="1282148" cy="12821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A33076-115E-D79D-FA29-48117D17E07B}"/>
              </a:ext>
            </a:extLst>
          </p:cNvPr>
          <p:cNvSpPr txBox="1"/>
          <p:nvPr userDrawn="1"/>
        </p:nvSpPr>
        <p:spPr>
          <a:xfrm>
            <a:off x="1966290" y="6429825"/>
            <a:ext cx="825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Agriculture and Consumer Services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98C845-00D6-E116-C26F-2BE0336903F7}"/>
              </a:ext>
            </a:extLst>
          </p:cNvPr>
          <p:cNvSpPr txBox="1"/>
          <p:nvPr userDrawn="1"/>
        </p:nvSpPr>
        <p:spPr>
          <a:xfrm>
            <a:off x="3531704" y="6015095"/>
            <a:ext cx="512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i="1" dirty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 institution is an equal opportunity provider.</a:t>
            </a:r>
            <a:endParaRPr 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28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48EAD74-4BB0-A778-CF86-2A2D02DF6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11036300" cy="354012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5C882F1-0EAD-3CA4-E146-BB365F19A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0" y="914400"/>
            <a:ext cx="11036300" cy="526256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E7E3896-612C-75AF-26EA-ECD87899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23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8/1/25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48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9" r:id="rId2"/>
    <p:sldLayoutId id="2147483680" r:id="rId3"/>
    <p:sldLayoutId id="2147483681" r:id="rId4"/>
    <p:sldLayoutId id="2147483688" r:id="rId5"/>
    <p:sldLayoutId id="2147483687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freshfromflorida.com/Recipes/" TargetMode="Externa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freshfromflorida.com/Divisions-Offices/Food-Nutrition-and-Wellness/National-School-Lunch-Program/Farm-to-School/School-Garden-Resource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4117D1-04BD-F2AE-BA72-774651D6A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8274CA00-ABF9-B873-8F2A-111619DC0C39}"/>
              </a:ext>
            </a:extLst>
          </p:cNvPr>
          <p:cNvSpPr txBox="1">
            <a:spLocks/>
          </p:cNvSpPr>
          <p:nvPr/>
        </p:nvSpPr>
        <p:spPr>
          <a:xfrm>
            <a:off x="2104292" y="2041673"/>
            <a:ext cx="7983415" cy="13070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8000" cap="none" dirty="0">
                <a:solidFill>
                  <a:srgbClr val="E1616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Watermelon</a:t>
            </a:r>
          </a:p>
        </p:txBody>
      </p:sp>
    </p:spTree>
    <p:extLst>
      <p:ext uri="{BB962C8B-B14F-4D97-AF65-F5344CB8AC3E}">
        <p14:creationId xmlns:p14="http://schemas.microsoft.com/office/powerpoint/2010/main" val="1354506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8BBB4CA-E6BE-5B43-308E-35D51D962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48412" y="430047"/>
            <a:ext cx="5816435" cy="5671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C00000"/>
                </a:solidFill>
                <a:latin typeface="Arial Black" panose="020B0A04020102020204" pitchFamily="34" charset="0"/>
              </a:rPr>
              <a:t>3-5 SOCIAL STUDIES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48413" y="789150"/>
            <a:ext cx="42777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E16161"/>
                </a:solidFill>
                <a:latin typeface="Arial" charset="0"/>
                <a:ea typeface="Arial" charset="0"/>
                <a:cs typeface="Arial" charset="0"/>
              </a:rPr>
              <a:t>FOUR SEASONS</a:t>
            </a:r>
          </a:p>
        </p:txBody>
      </p:sp>
      <p:pic>
        <p:nvPicPr>
          <p:cNvPr id="8" name="Picture 7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B28E7FD8-0989-C62E-86FE-9C2CD286C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7497" y="0"/>
            <a:ext cx="6664503" cy="667099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740132-E311-0A03-08C3-9564EEC19BF3}"/>
              </a:ext>
            </a:extLst>
          </p:cNvPr>
          <p:cNvSpPr txBox="1"/>
          <p:nvPr/>
        </p:nvSpPr>
        <p:spPr>
          <a:xfrm>
            <a:off x="1243173" y="1646716"/>
            <a:ext cx="29384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season do each of these grow best?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Celery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Eggplant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Watermelon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Cauliflower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Yellow Squash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Potato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Bell Pepper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Tomato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A91E44-6DF5-85BB-0816-16FE9B1B231E}"/>
              </a:ext>
            </a:extLst>
          </p:cNvPr>
          <p:cNvSpPr txBox="1"/>
          <p:nvPr/>
        </p:nvSpPr>
        <p:spPr>
          <a:xfrm>
            <a:off x="6178958" y="26633"/>
            <a:ext cx="1892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E1616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SPRING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888C38-0BA8-A057-B054-70F547E61E11}"/>
              </a:ext>
            </a:extLst>
          </p:cNvPr>
          <p:cNvSpPr txBox="1"/>
          <p:nvPr/>
        </p:nvSpPr>
        <p:spPr>
          <a:xfrm>
            <a:off x="9595386" y="22443"/>
            <a:ext cx="1892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E1616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SUMMER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5396E2-37D0-FFE2-D6CD-D737E10AE4C8}"/>
              </a:ext>
            </a:extLst>
          </p:cNvPr>
          <p:cNvSpPr txBox="1"/>
          <p:nvPr/>
        </p:nvSpPr>
        <p:spPr>
          <a:xfrm>
            <a:off x="6264847" y="3429000"/>
            <a:ext cx="1892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E1616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FALL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AFB599-9696-D609-99DD-C3E9484B9AB0}"/>
              </a:ext>
            </a:extLst>
          </p:cNvPr>
          <p:cNvSpPr txBox="1"/>
          <p:nvPr/>
        </p:nvSpPr>
        <p:spPr>
          <a:xfrm>
            <a:off x="9595386" y="3429000"/>
            <a:ext cx="1892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E1616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3594250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C36B889-9C88-834C-9CD8-AF18D1910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279565" y="261727"/>
            <a:ext cx="3443349" cy="5657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3-5 SCIENCE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79563" y="639632"/>
            <a:ext cx="9382723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E16161"/>
                </a:solidFill>
                <a:latin typeface="Arial" charset="0"/>
                <a:ea typeface="Arial" charset="0"/>
                <a:cs typeface="Arial" charset="0"/>
              </a:rPr>
              <a:t>FROM SEED TO FRUIT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D9B7F9-4912-33FD-9544-8DCF674CC4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08" y="1931839"/>
            <a:ext cx="12013583" cy="31459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4798C2-ECDC-C3AE-D1B7-309B87AEA642}"/>
              </a:ext>
            </a:extLst>
          </p:cNvPr>
          <p:cNvSpPr txBox="1"/>
          <p:nvPr/>
        </p:nvSpPr>
        <p:spPr>
          <a:xfrm>
            <a:off x="476156" y="4890466"/>
            <a:ext cx="1097174" cy="374571"/>
          </a:xfrm>
          <a:prstGeom prst="roundRect">
            <a:avLst/>
          </a:prstGeom>
          <a:solidFill>
            <a:schemeClr val="bg1"/>
          </a:solidFill>
          <a:ln>
            <a:solidFill>
              <a:srgbClr val="E161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Seeds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0ACDC-6B3D-B5D9-98DB-BFF106157C7D}"/>
              </a:ext>
            </a:extLst>
          </p:cNvPr>
          <p:cNvSpPr txBox="1"/>
          <p:nvPr/>
        </p:nvSpPr>
        <p:spPr>
          <a:xfrm>
            <a:off x="1904044" y="4890466"/>
            <a:ext cx="1097174" cy="374571"/>
          </a:xfrm>
          <a:prstGeom prst="roundRect">
            <a:avLst/>
          </a:prstGeom>
          <a:solidFill>
            <a:schemeClr val="bg1"/>
          </a:solidFill>
          <a:ln>
            <a:solidFill>
              <a:srgbClr val="E161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Seedling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403E05-77AF-D2DB-F0BB-0E1329ED39D2}"/>
              </a:ext>
            </a:extLst>
          </p:cNvPr>
          <p:cNvSpPr txBox="1"/>
          <p:nvPr/>
        </p:nvSpPr>
        <p:spPr>
          <a:xfrm>
            <a:off x="3222967" y="4890466"/>
            <a:ext cx="1300396" cy="374571"/>
          </a:xfrm>
          <a:prstGeom prst="roundRect">
            <a:avLst/>
          </a:prstGeom>
          <a:solidFill>
            <a:schemeClr val="bg1"/>
          </a:solidFill>
          <a:ln>
            <a:solidFill>
              <a:srgbClr val="E161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Vine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B53A8A-E4E2-F28E-EFB2-76E09394EA95}"/>
              </a:ext>
            </a:extLst>
          </p:cNvPr>
          <p:cNvSpPr txBox="1"/>
          <p:nvPr/>
        </p:nvSpPr>
        <p:spPr>
          <a:xfrm>
            <a:off x="4685634" y="4890466"/>
            <a:ext cx="1598434" cy="374571"/>
          </a:xfrm>
          <a:prstGeom prst="roundRect">
            <a:avLst/>
          </a:prstGeom>
          <a:solidFill>
            <a:schemeClr val="bg1"/>
          </a:solidFill>
          <a:ln>
            <a:solidFill>
              <a:srgbClr val="E161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Flower Growth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7287AB0-D933-7040-2FAA-AA8BEC173595}"/>
              </a:ext>
            </a:extLst>
          </p:cNvPr>
          <p:cNvSpPr txBox="1"/>
          <p:nvPr/>
        </p:nvSpPr>
        <p:spPr>
          <a:xfrm>
            <a:off x="7358461" y="4890466"/>
            <a:ext cx="1461030" cy="374571"/>
          </a:xfrm>
          <a:prstGeom prst="roundRect">
            <a:avLst/>
          </a:prstGeom>
          <a:solidFill>
            <a:schemeClr val="bg1"/>
          </a:solidFill>
          <a:ln>
            <a:solidFill>
              <a:srgbClr val="E161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Fruit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D98526-788B-4BE9-3585-1CD5FB9B3D93}"/>
              </a:ext>
            </a:extLst>
          </p:cNvPr>
          <p:cNvSpPr txBox="1"/>
          <p:nvPr/>
        </p:nvSpPr>
        <p:spPr>
          <a:xfrm>
            <a:off x="10137196" y="4890466"/>
            <a:ext cx="1157933" cy="374571"/>
          </a:xfrm>
          <a:prstGeom prst="roundRect">
            <a:avLst/>
          </a:prstGeom>
          <a:solidFill>
            <a:schemeClr val="bg1"/>
          </a:solidFill>
          <a:ln>
            <a:solidFill>
              <a:srgbClr val="E1616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Eat!</a:t>
            </a:r>
          </a:p>
        </p:txBody>
      </p:sp>
    </p:spTree>
    <p:extLst>
      <p:ext uri="{BB962C8B-B14F-4D97-AF65-F5344CB8AC3E}">
        <p14:creationId xmlns:p14="http://schemas.microsoft.com/office/powerpoint/2010/main" val="1090641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FE6CCF2-ACF3-2A3E-8004-A84FDA85E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36ADA6-7ABB-9BE2-7BB3-E492E3BE4196}"/>
              </a:ext>
            </a:extLst>
          </p:cNvPr>
          <p:cNvSpPr txBox="1">
            <a:spLocks/>
          </p:cNvSpPr>
          <p:nvPr/>
        </p:nvSpPr>
        <p:spPr>
          <a:xfrm>
            <a:off x="468982" y="714179"/>
            <a:ext cx="3820916" cy="7326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r>
              <a:rPr lang="en-US" sz="3600" b="1" cap="none" spc="0" dirty="0">
                <a:solidFill>
                  <a:srgbClr val="E16161"/>
                </a:solidFill>
                <a:latin typeface="Arial" charset="0"/>
                <a:ea typeface="Arial" charset="0"/>
                <a:cs typeface="Arial" charset="0"/>
              </a:rPr>
              <a:t>MAIN IDEA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3D1345B-E9D3-43DB-3D52-78E96EEE3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4874986" cy="38715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3-5 Language Arts</a:t>
            </a:r>
          </a:p>
        </p:txBody>
      </p:sp>
      <p:pic>
        <p:nvPicPr>
          <p:cNvPr id="6" name="Picture 5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34863693-17A0-3E0C-6302-8EFAEF517C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2740">
            <a:off x="6572572" y="550428"/>
            <a:ext cx="4835272" cy="60866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B3CFDB-9938-6B83-6692-DB49C18F66F5}"/>
              </a:ext>
            </a:extLst>
          </p:cNvPr>
          <p:cNvSpPr txBox="1"/>
          <p:nvPr/>
        </p:nvSpPr>
        <p:spPr>
          <a:xfrm>
            <a:off x="546099" y="2070239"/>
            <a:ext cx="56406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>
                <a:solidFill>
                  <a:srgbClr val="E161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IDEA: </a:t>
            </a:r>
            <a:r>
              <a:rPr lang="en-US" sz="2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topic is the broad, general theme or message. It is what some call the subject.</a:t>
            </a:r>
          </a:p>
          <a:p>
            <a:pPr algn="l"/>
            <a:endParaRPr lang="en-US" sz="24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400" b="1" dirty="0">
                <a:solidFill>
                  <a:srgbClr val="E161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STORY DETAILS: </a:t>
            </a:r>
            <a:r>
              <a:rPr lang="en-US" sz="2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Support the main idea by </a:t>
            </a:r>
            <a:r>
              <a:rPr 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telling how, what, when, where, why, how much, or how many</a:t>
            </a:r>
            <a:r>
              <a:rPr lang="en-US" sz="2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4672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DE7BD8-26A4-188F-E87A-99B7F5251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9" name="Title 10">
            <a:extLst>
              <a:ext uri="{FF2B5EF4-FFF2-40B4-BE49-F238E27FC236}">
                <a16:creationId xmlns:a16="http://schemas.microsoft.com/office/drawing/2014/main" id="{F855FAB2-68B0-F12C-6065-2FE00994A4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87816" y="1043125"/>
            <a:ext cx="4684146" cy="354012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E16161"/>
                </a:solidFill>
                <a:latin typeface="Arial Black" pitchFamily="34" charset="0"/>
              </a:rPr>
              <a:t>NUTRITION NUGGET</a:t>
            </a:r>
          </a:p>
        </p:txBody>
      </p:sp>
      <p:sp>
        <p:nvSpPr>
          <p:cNvPr id="10" name="Content Placeholder 14">
            <a:extLst>
              <a:ext uri="{FF2B5EF4-FFF2-40B4-BE49-F238E27FC236}">
                <a16:creationId xmlns:a16="http://schemas.microsoft.com/office/drawing/2014/main" id="{64DF6A4F-7285-56A4-C49A-8B364D7BFD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974482" y="1918164"/>
            <a:ext cx="6208525" cy="3373027"/>
          </a:xfrm>
        </p:spPr>
        <p:txBody>
          <a:bodyPr>
            <a:normAutofit/>
          </a:bodyPr>
          <a:lstStyle/>
          <a:p>
            <a:pPr>
              <a:spcBef>
                <a:spcPts val="1300"/>
              </a:spcBef>
              <a:buClr>
                <a:srgbClr val="E16161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 can eat the crunchy rind and seeds of a watermelon!</a:t>
            </a:r>
          </a:p>
          <a:p>
            <a:pPr>
              <a:spcBef>
                <a:spcPts val="1300"/>
              </a:spcBef>
              <a:buClr>
                <a:srgbClr val="E16161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Watermelon is 92% water and fat-free.</a:t>
            </a:r>
          </a:p>
          <a:p>
            <a:pPr>
              <a:spcBef>
                <a:spcPts val="1300"/>
              </a:spcBef>
              <a:buClr>
                <a:srgbClr val="E16161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Watermelon is a good source of lycopene.</a:t>
            </a:r>
          </a:p>
          <a:p>
            <a:pPr>
              <a:spcBef>
                <a:spcPts val="1300"/>
              </a:spcBef>
              <a:buClr>
                <a:srgbClr val="E16161"/>
              </a:buCl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seeds contain protein which helps your muscles grow.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2FB17A3-4C95-2C87-9034-40F2633085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74" t="12634" r="8279" b="13817"/>
          <a:stretch/>
        </p:blipFill>
        <p:spPr>
          <a:xfrm>
            <a:off x="0" y="1397137"/>
            <a:ext cx="4080629" cy="3533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227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D1A7DF-2396-1F21-C2DB-3E8B551EA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F44B3B6-5058-7A6D-ED77-BE49E97EF4D8}"/>
              </a:ext>
            </a:extLst>
          </p:cNvPr>
          <p:cNvSpPr txBox="1">
            <a:spLocks/>
          </p:cNvSpPr>
          <p:nvPr/>
        </p:nvSpPr>
        <p:spPr>
          <a:xfrm>
            <a:off x="5716442" y="1129445"/>
            <a:ext cx="5515718" cy="4781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300"/>
              </a:spcBef>
              <a:buClr>
                <a:srgbClr val="E16161"/>
              </a:buClr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Instead of tomatoes, you can chop up watermelon into small pieces and make a salsa.</a:t>
            </a:r>
          </a:p>
          <a:p>
            <a:pPr>
              <a:spcBef>
                <a:spcPts val="1300"/>
              </a:spcBef>
              <a:buClr>
                <a:srgbClr val="E16161"/>
              </a:buClr>
            </a:pPr>
            <a:r>
              <a:rPr lang="en-US" sz="24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knock test</a:t>
            </a:r>
            <a:r>
              <a:rPr lang="en-US" sz="2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is a well-known watermelon trick for picking the best melon. Before taking a watermelon home, give it a pat and listen for a hollow, drum-like ring. It takes a little practice to master, but it can help you choose a juicy melon.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8CDC77-3BE9-7FF3-D099-CAEC8677FE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2397" y="1129445"/>
            <a:ext cx="3525685" cy="4283822"/>
          </a:xfrm>
          <a:prstGeom prst="rect">
            <a:avLst/>
          </a:prstGeom>
          <a:noFill/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9B77C80-0DEA-09B4-600D-96CB14927481}"/>
              </a:ext>
            </a:extLst>
          </p:cNvPr>
          <p:cNvSpPr/>
          <p:nvPr/>
        </p:nvSpPr>
        <p:spPr>
          <a:xfrm>
            <a:off x="4266846" y="5610287"/>
            <a:ext cx="2899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Fresh From Florida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tasty recipes!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3BEFD9-C1AA-6D5E-00FF-E9B69A9B22D4}"/>
              </a:ext>
            </a:extLst>
          </p:cNvPr>
          <p:cNvSpPr txBox="1"/>
          <p:nvPr/>
        </p:nvSpPr>
        <p:spPr>
          <a:xfrm>
            <a:off x="2884715" y="295883"/>
            <a:ext cx="662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TASTY TIPS</a:t>
            </a:r>
          </a:p>
        </p:txBody>
      </p:sp>
    </p:spTree>
    <p:extLst>
      <p:ext uri="{BB962C8B-B14F-4D97-AF65-F5344CB8AC3E}">
        <p14:creationId xmlns:p14="http://schemas.microsoft.com/office/powerpoint/2010/main" val="2574924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33E42F-785A-8E3F-251A-E4554D1BA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91007D6C-234E-7058-A03B-5738F1FCE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448" y="1230219"/>
            <a:ext cx="7204466" cy="469040"/>
          </a:xfrm>
        </p:spPr>
        <p:txBody>
          <a:bodyPr>
            <a:noAutofit/>
          </a:bodyPr>
          <a:lstStyle/>
          <a:p>
            <a:pPr algn="r"/>
            <a:r>
              <a:rPr lang="en-US" sz="4000" cap="none" spc="0" dirty="0">
                <a:solidFill>
                  <a:srgbClr val="008F00"/>
                </a:solidFill>
                <a:latin typeface="Avenir Book"/>
                <a:cs typeface="Avenir Book"/>
              </a:rPr>
              <a:t>It wanted to be a watermelon.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FC1CE4DD-FE94-B21B-5BE4-67FA8D1AB659}"/>
              </a:ext>
            </a:extLst>
          </p:cNvPr>
          <p:cNvSpPr txBox="1">
            <a:spLocks/>
          </p:cNvSpPr>
          <p:nvPr/>
        </p:nvSpPr>
        <p:spPr>
          <a:xfrm>
            <a:off x="4370387" y="3363859"/>
            <a:ext cx="3451225" cy="6365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cap="none" spc="0" dirty="0">
                <a:solidFill>
                  <a:srgbClr val="008F00"/>
                </a:solidFill>
                <a:latin typeface="Avenir Book"/>
                <a:cs typeface="Avenir Book"/>
              </a:rPr>
              <a:t>A water-felon!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C04C315E-0D58-4D42-C15F-E12B511CA7EC}"/>
              </a:ext>
            </a:extLst>
          </p:cNvPr>
          <p:cNvSpPr txBox="1">
            <a:spLocks/>
          </p:cNvSpPr>
          <p:nvPr/>
        </p:nvSpPr>
        <p:spPr>
          <a:xfrm>
            <a:off x="6863255" y="5215043"/>
            <a:ext cx="4986784" cy="11667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4000" cap="none" spc="0" dirty="0">
                <a:solidFill>
                  <a:srgbClr val="008F00"/>
                </a:solidFill>
                <a:latin typeface="Avenir Book"/>
                <a:cs typeface="Avenir Book"/>
              </a:rPr>
              <a:t>When you are eating a watermelon.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075BA72-82C0-1BA5-3B05-38DBFD2931FE}"/>
              </a:ext>
            </a:extLst>
          </p:cNvPr>
          <p:cNvSpPr txBox="1">
            <a:spLocks/>
          </p:cNvSpPr>
          <p:nvPr/>
        </p:nvSpPr>
        <p:spPr>
          <a:xfrm>
            <a:off x="274797" y="519009"/>
            <a:ext cx="11149948" cy="6280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dirty="0">
                <a:solidFill>
                  <a:srgbClr val="E16161"/>
                </a:solidFill>
                <a:latin typeface="Arial Black" pitchFamily="34" charset="0"/>
                <a:cs typeface="Avenir Heavy"/>
              </a:rPr>
              <a:t>Why did the cantaloupe jump into the pool?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BA6AB7C-32E4-D708-471E-D3B272E6945D}"/>
              </a:ext>
            </a:extLst>
          </p:cNvPr>
          <p:cNvSpPr txBox="1">
            <a:spLocks/>
          </p:cNvSpPr>
          <p:nvPr/>
        </p:nvSpPr>
        <p:spPr>
          <a:xfrm>
            <a:off x="1418896" y="2703911"/>
            <a:ext cx="9984828" cy="5537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dirty="0">
                <a:solidFill>
                  <a:srgbClr val="E16161"/>
                </a:solidFill>
                <a:latin typeface="Arial Black" pitchFamily="34" charset="0"/>
                <a:cs typeface="Avenir Heavy"/>
              </a:rPr>
              <a:t>What do you call a melon that commits a crime?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6DB41B7-3DE9-AA7B-16F2-9E1EA48E791A}"/>
              </a:ext>
            </a:extLst>
          </p:cNvPr>
          <p:cNvSpPr txBox="1">
            <a:spLocks/>
          </p:cNvSpPr>
          <p:nvPr/>
        </p:nvSpPr>
        <p:spPr>
          <a:xfrm>
            <a:off x="2660898" y="4552685"/>
            <a:ext cx="8763847" cy="7343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dirty="0">
                <a:solidFill>
                  <a:srgbClr val="E16161"/>
                </a:solidFill>
                <a:latin typeface="Arial Black" pitchFamily="34" charset="0"/>
                <a:cs typeface="Avenir Heavy"/>
              </a:rPr>
              <a:t>When do you go on red and stop on green?</a:t>
            </a:r>
          </a:p>
        </p:txBody>
      </p:sp>
    </p:spTree>
    <p:extLst>
      <p:ext uri="{BB962C8B-B14F-4D97-AF65-F5344CB8AC3E}">
        <p14:creationId xmlns:p14="http://schemas.microsoft.com/office/powerpoint/2010/main" val="2093303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3B8370-3F99-3E61-7A2B-F3A80EBAC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4B3D97F-59C7-7C13-F87C-C1F202E05779}"/>
              </a:ext>
            </a:extLst>
          </p:cNvPr>
          <p:cNvSpPr/>
          <p:nvPr/>
        </p:nvSpPr>
        <p:spPr>
          <a:xfrm>
            <a:off x="776993" y="607194"/>
            <a:ext cx="1101484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100" dirty="0">
                <a:solidFill>
                  <a:srgbClr val="E16161"/>
                </a:solidFill>
                <a:latin typeface="Arial Black" pitchFamily="34" charset="0"/>
                <a:cs typeface="Avenir Heavy"/>
              </a:rPr>
              <a:t>ADDITIONAL RESOURCES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2F8AB9-1C2F-CB00-5631-F4EFAE187922}"/>
              </a:ext>
            </a:extLst>
          </p:cNvPr>
          <p:cNvSpPr/>
          <p:nvPr/>
        </p:nvSpPr>
        <p:spPr>
          <a:xfrm>
            <a:off x="1029761" y="1720840"/>
            <a:ext cx="101324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Starting a school garden?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Looking for additional teaching resources?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Interested in grant opportunities or how to incorporate local commodities in your lunchroom? </a:t>
            </a:r>
          </a:p>
          <a:p>
            <a:pPr lvl="0" algn="ctr" defTabSz="914400">
              <a:defRPr/>
            </a:pPr>
            <a:endParaRPr lang="en-US" sz="2400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Head over to the </a:t>
            </a:r>
          </a:p>
          <a:p>
            <a:pPr lvl="0" algn="ctr" defTabSz="914400">
              <a:defRPr/>
            </a:pPr>
            <a:r>
              <a:rPr lang="en-US" sz="2400" b="1" dirty="0">
                <a:solidFill>
                  <a:srgbClr val="92D050"/>
                </a:solidFill>
                <a:latin typeface="Arial" panose="020B0604020202020204" pitchFamily="34" charset="0"/>
                <a:cs typeface="Arial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Florida Farm to School website</a:t>
            </a:r>
            <a:r>
              <a:rPr lang="en-US" sz="2400" dirty="0">
                <a:latin typeface="Arial" panose="020B0604020202020204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6177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1308A9-3CFD-3406-7A3E-C6070DB0D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ECA2AC4B-2527-A484-5D8A-ECC94FCF19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971" y="2227008"/>
            <a:ext cx="8518059" cy="905691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 Black" panose="020B0604020202020204" pitchFamily="34" charset="0"/>
                <a:cs typeface="Arial Black" panose="020B0604020202020204" pitchFamily="34" charset="0"/>
              </a:rPr>
              <a:t>What we are learning today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9567C9A8-0376-D16B-B8A9-F492972ECB76}"/>
              </a:ext>
            </a:extLst>
          </p:cNvPr>
          <p:cNvSpPr txBox="1">
            <a:spLocks/>
          </p:cNvSpPr>
          <p:nvPr/>
        </p:nvSpPr>
        <p:spPr>
          <a:xfrm>
            <a:off x="3850767" y="3382638"/>
            <a:ext cx="4857804" cy="1023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Together we’ll learn about the walloping Florida watermelon!</a:t>
            </a:r>
          </a:p>
        </p:txBody>
      </p:sp>
    </p:spTree>
    <p:extLst>
      <p:ext uri="{BB962C8B-B14F-4D97-AF65-F5344CB8AC3E}">
        <p14:creationId xmlns:p14="http://schemas.microsoft.com/office/powerpoint/2010/main" val="290620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28B469-C4F6-CF9E-D45F-BB9E3E0A7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7">
            <a:extLst>
              <a:ext uri="{FF2B5EF4-FFF2-40B4-BE49-F238E27FC236}">
                <a16:creationId xmlns:a16="http://schemas.microsoft.com/office/drawing/2014/main" id="{0EE8DA38-48E5-8B8E-1BE9-29F94EAFE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664219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E16161"/>
                </a:solidFill>
                <a:latin typeface="Arial Black" pitchFamily="34" charset="0"/>
              </a:rPr>
              <a:t>FUN FACTS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A5F99A97-B02A-3BC8-3E48-C5ACB13FB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6114" y="1253432"/>
            <a:ext cx="5116286" cy="4875225"/>
          </a:xfrm>
        </p:spPr>
        <p:txBody>
          <a:bodyPr>
            <a:norm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</a:rPr>
              <a:t>Seedless watermelons have been growing in the United States for over 40 years.</a:t>
            </a:r>
          </a:p>
          <a:p>
            <a:r>
              <a:rPr lang="en-US" sz="2400" dirty="0">
                <a:effectLst/>
                <a:latin typeface="Arial" panose="020B0604020202020204" pitchFamily="34" charset="0"/>
              </a:rPr>
              <a:t>Some countries, like Japan, grow square watermelon.</a:t>
            </a:r>
          </a:p>
          <a:p>
            <a:r>
              <a:rPr lang="en-US" sz="2400" dirty="0">
                <a:effectLst/>
                <a:latin typeface="Arial" panose="020B0604020202020204" pitchFamily="34" charset="0"/>
              </a:rPr>
              <a:t>Watermelons can have up to a 1,000 seeds, which can be white or black.</a:t>
            </a:r>
          </a:p>
          <a:p>
            <a:r>
              <a:rPr lang="en-US" sz="2400" dirty="0">
                <a:effectLst/>
                <a:latin typeface="Arial" panose="020B0604020202020204" pitchFamily="34" charset="0"/>
              </a:rPr>
              <a:t>Watermelon has been grown since around 2000 BCE.</a:t>
            </a:r>
          </a:p>
        </p:txBody>
      </p:sp>
      <p:pic>
        <p:nvPicPr>
          <p:cNvPr id="3" name="Picture 2" descr="A group of people holding watermelons&#10;&#10;Description automatically generated with low confidence">
            <a:extLst>
              <a:ext uri="{FF2B5EF4-FFF2-40B4-BE49-F238E27FC236}">
                <a16:creationId xmlns:a16="http://schemas.microsoft.com/office/drawing/2014/main" id="{8517A8A1-9A30-912E-A8BF-9118CAED88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378857"/>
            <a:ext cx="5276943" cy="2833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10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2AF20C-F0CE-8CF4-9DF6-1745DE1D8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7">
            <a:extLst>
              <a:ext uri="{FF2B5EF4-FFF2-40B4-BE49-F238E27FC236}">
                <a16:creationId xmlns:a16="http://schemas.microsoft.com/office/drawing/2014/main" id="{7B6B804F-B938-F815-AB50-64B99A37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1" y="453450"/>
            <a:ext cx="4312338" cy="1452467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E16161"/>
                </a:solidFill>
                <a:latin typeface="Arial Black" pitchFamily="34" charset="0"/>
              </a:rPr>
              <a:t>Spot it on the map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3C78326-201E-E997-8B3B-C628DADA3F2C}"/>
              </a:ext>
            </a:extLst>
          </p:cNvPr>
          <p:cNvSpPr/>
          <p:nvPr/>
        </p:nvSpPr>
        <p:spPr>
          <a:xfrm>
            <a:off x="5519056" y="0"/>
            <a:ext cx="6672943" cy="6662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93AD90-0C34-5F84-83D2-D882AFF2C5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095999" y="1658239"/>
            <a:ext cx="5568549" cy="4640458"/>
          </a:xfrm>
          <a:prstGeom prst="rect">
            <a:avLst/>
          </a:prstGeom>
        </p:spPr>
      </p:pic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6B7F5995-9AFE-0745-397A-11D7C295C37E}"/>
              </a:ext>
            </a:extLst>
          </p:cNvPr>
          <p:cNvSpPr txBox="1">
            <a:spLocks/>
          </p:cNvSpPr>
          <p:nvPr/>
        </p:nvSpPr>
        <p:spPr>
          <a:xfrm>
            <a:off x="6096000" y="449700"/>
            <a:ext cx="5693230" cy="10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Tx/>
              <a:buFont typeface="Arial" panose="020B0604020202020204" pitchFamily="34" charset="0"/>
              <a:buNone/>
              <a:defRPr/>
            </a:pPr>
            <a:r>
              <a:rPr lang="en-US" sz="2800" dirty="0">
                <a:effectLst/>
                <a:latin typeface="Arial" panose="020B0604020202020204" pitchFamily="34" charset="0"/>
              </a:rPr>
              <a:t>Watermelon is mostly grown in the western part of the state.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811CB276-903C-C736-58B0-24B4555569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8"/>
          <a:stretch/>
        </p:blipFill>
        <p:spPr>
          <a:xfrm>
            <a:off x="3268435" y="3989868"/>
            <a:ext cx="2748643" cy="2683589"/>
          </a:xfrm>
          <a:prstGeom prst="rect">
            <a:avLst/>
          </a:prstGeom>
        </p:spPr>
      </p:pic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48FB77F3-9128-940D-43AE-6DD5A980D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840" y="3813581"/>
            <a:ext cx="2601687" cy="15180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effectLst/>
                <a:latin typeface="Arial" panose="020B0604020202020204" pitchFamily="34" charset="0"/>
              </a:rPr>
              <a:t>From North Collier County to Columbia County.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88F71CB-5A1B-7A81-7FB4-4F21299E0102}"/>
              </a:ext>
            </a:extLst>
          </p:cNvPr>
          <p:cNvSpPr txBox="1">
            <a:spLocks/>
          </p:cNvSpPr>
          <p:nvPr/>
        </p:nvSpPr>
        <p:spPr>
          <a:xfrm>
            <a:off x="1090382" y="2866631"/>
            <a:ext cx="3301203" cy="189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800" dirty="0">
                <a:latin typeface="Arial" panose="020B0604020202020204" pitchFamily="34" charset="0"/>
              </a:rPr>
              <a:t>Florida leads the U.S. in watermelon production.</a:t>
            </a:r>
          </a:p>
        </p:txBody>
      </p:sp>
    </p:spTree>
    <p:extLst>
      <p:ext uri="{BB962C8B-B14F-4D97-AF65-F5344CB8AC3E}">
        <p14:creationId xmlns:p14="http://schemas.microsoft.com/office/powerpoint/2010/main" val="50497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2201AA-C7AD-591C-D704-D37D73A00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7">
            <a:extLst>
              <a:ext uri="{FF2B5EF4-FFF2-40B4-BE49-F238E27FC236}">
                <a16:creationId xmlns:a16="http://schemas.microsoft.com/office/drawing/2014/main" id="{2A8F81AD-973F-3B7C-DE07-9A841A9CD90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78159" y="449939"/>
            <a:ext cx="5727086" cy="742347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rgbClr val="E16161"/>
                </a:solidFill>
                <a:latin typeface="Arial Black" pitchFamily="34" charset="0"/>
              </a:rPr>
              <a:t>Have you tried a Florida watermelon?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5CB2A51A-1B40-DCD8-9709-57E971809B3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061966" y="1729306"/>
            <a:ext cx="5559471" cy="27211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>
                <a:effectLst/>
                <a:latin typeface="Arial" panose="020B0604020202020204" pitchFamily="34" charset="0"/>
              </a:rPr>
              <a:t>Watermelon is the most consumed melon in the nation!</a:t>
            </a:r>
          </a:p>
          <a:p>
            <a:pPr marL="0" marR="41910" indent="0" algn="ctr">
              <a:lnSpc>
                <a:spcPct val="100000"/>
              </a:lnSpc>
              <a:buNone/>
            </a:pP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marL="0" marR="41910" indent="0" algn="ctr">
              <a:lnSpc>
                <a:spcPct val="100000"/>
              </a:lnSpc>
              <a:buNone/>
            </a:pP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Watermelons are in season </a:t>
            </a:r>
            <a:br>
              <a:rPr lang="en-US" sz="2400" b="1" dirty="0">
                <a:latin typeface="Arial" charset="0"/>
                <a:ea typeface="Arial" charset="0"/>
                <a:cs typeface="Arial" charset="0"/>
              </a:rPr>
            </a:b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from April to July. </a:t>
            </a:r>
          </a:p>
          <a:p>
            <a:pPr mar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Rounded Rectangular Callout 5">
            <a:extLst>
              <a:ext uri="{FF2B5EF4-FFF2-40B4-BE49-F238E27FC236}">
                <a16:creationId xmlns:a16="http://schemas.microsoft.com/office/drawing/2014/main" id="{555B7659-D361-52FB-2ABA-B122EADC07B0}"/>
              </a:ext>
            </a:extLst>
          </p:cNvPr>
          <p:cNvSpPr/>
          <p:nvPr/>
        </p:nvSpPr>
        <p:spPr>
          <a:xfrm>
            <a:off x="7975594" y="5031458"/>
            <a:ext cx="3448891" cy="796122"/>
          </a:xfrm>
          <a:prstGeom prst="wedgeRoundRectCallout">
            <a:avLst>
              <a:gd name="adj1" fmla="val -44447"/>
              <a:gd name="adj2" fmla="val 92877"/>
              <a:gd name="adj3" fmla="val 16667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Look for this logo to find Florida-grown watermelon!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5B1256-BE3C-705B-6DDF-44A9C30998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744" t="-8056" r="-2276" b="-6749"/>
          <a:stretch/>
        </p:blipFill>
        <p:spPr>
          <a:xfrm>
            <a:off x="4873572" y="4644134"/>
            <a:ext cx="3194892" cy="1570770"/>
          </a:xfrm>
          <a:prstGeom prst="round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47723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C7AE6D-E8AA-BFB4-0196-C693A7332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50BC9A7-A172-4E70-87D4-6AFDD06C37BA}"/>
              </a:ext>
            </a:extLst>
          </p:cNvPr>
          <p:cNvSpPr/>
          <p:nvPr/>
        </p:nvSpPr>
        <p:spPr>
          <a:xfrm>
            <a:off x="7168055" y="0"/>
            <a:ext cx="5023946" cy="665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7">
            <a:extLst>
              <a:ext uri="{FF2B5EF4-FFF2-40B4-BE49-F238E27FC236}">
                <a16:creationId xmlns:a16="http://schemas.microsoft.com/office/drawing/2014/main" id="{B324E113-BB00-80BE-9EC8-5B9A31F87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8" y="632201"/>
            <a:ext cx="6241614" cy="608019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rgbClr val="E16161"/>
                </a:solidFill>
                <a:latin typeface="Arial Black" pitchFamily="34" charset="0"/>
              </a:rPr>
              <a:t>Lycopene</a:t>
            </a:r>
          </a:p>
        </p:txBody>
      </p:sp>
      <p:sp>
        <p:nvSpPr>
          <p:cNvPr id="22" name="Content Placeholder 11">
            <a:extLst>
              <a:ext uri="{FF2B5EF4-FFF2-40B4-BE49-F238E27FC236}">
                <a16:creationId xmlns:a16="http://schemas.microsoft.com/office/drawing/2014/main" id="{7EFDBE8A-89ED-E597-41C6-237D72C84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111" y="1788538"/>
            <a:ext cx="6241614" cy="3280923"/>
          </a:xfrm>
        </p:spPr>
        <p:txBody>
          <a:bodyPr>
            <a:noAutofit/>
          </a:bodyPr>
          <a:lstStyle/>
          <a:p>
            <a:pPr>
              <a:spcBef>
                <a:spcPts val="1300"/>
              </a:spcBef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Lycopene gives watermelon their </a:t>
            </a:r>
            <a:r>
              <a:rPr lang="en-US" sz="240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red color</a:t>
            </a: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Tomatoes have lycopene too!</a:t>
            </a:r>
            <a:endParaRPr lang="en-US" sz="2400" dirty="0">
              <a:effectLst/>
              <a:latin typeface="Arial Black" panose="020B0604020202020204" pitchFamily="34" charset="0"/>
            </a:endParaRPr>
          </a:p>
          <a:p>
            <a:pPr>
              <a:spcBef>
                <a:spcPts val="1300"/>
              </a:spcBef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Studies show that a </a:t>
            </a:r>
            <a:r>
              <a:rPr lang="en-US" sz="240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cup and a half </a:t>
            </a: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 watermelon contain about 9-13 milligrams of lycopene. </a:t>
            </a:r>
          </a:p>
          <a:p>
            <a:pPr>
              <a:spcBef>
                <a:spcPts val="1300"/>
              </a:spcBef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Research suggests that lycopene </a:t>
            </a:r>
            <a:r>
              <a:rPr lang="en-US" sz="240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protects </a:t>
            </a: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body against some cancers. </a:t>
            </a:r>
          </a:p>
        </p:txBody>
      </p:sp>
      <p:pic>
        <p:nvPicPr>
          <p:cNvPr id="3" name="Picture 2" descr="A watermelon cut in half&#10;&#10;Description automatically generated with medium confidence">
            <a:extLst>
              <a:ext uri="{FF2B5EF4-FFF2-40B4-BE49-F238E27FC236}">
                <a16:creationId xmlns:a16="http://schemas.microsoft.com/office/drawing/2014/main" id="{0FBB2A44-833B-5917-E7EF-F9C706D49C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9786" y="1442776"/>
            <a:ext cx="4680482" cy="35419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B23F73-950A-7F81-59BC-5E361A1983D9}"/>
              </a:ext>
            </a:extLst>
          </p:cNvPr>
          <p:cNvSpPr txBox="1"/>
          <p:nvPr/>
        </p:nvSpPr>
        <p:spPr>
          <a:xfrm>
            <a:off x="7556938" y="5927835"/>
            <a:ext cx="4246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more information on watermelon and lycopene: http://</a:t>
            </a:r>
            <a:r>
              <a:rPr lang="en-US" sz="14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agresearchmag.ars.usda.gov</a:t>
            </a: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/2002/</a:t>
            </a:r>
            <a:r>
              <a:rPr lang="en-US" sz="14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</a:t>
            </a: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lyco</a:t>
            </a:r>
            <a:endParaRPr 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914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D63155-4981-5FD0-2A60-DE62769BCE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7">
            <a:extLst>
              <a:ext uri="{FF2B5EF4-FFF2-40B4-BE49-F238E27FC236}">
                <a16:creationId xmlns:a16="http://schemas.microsoft.com/office/drawing/2014/main" id="{77426B84-D4EB-5C74-ECC9-DBE7286ED2E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485024" y="238782"/>
            <a:ext cx="8255000" cy="402349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 Black" pitchFamily="34" charset="0"/>
              </a:rPr>
              <a:t>Did You Know? </a:t>
            </a:r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59480DE9-C142-8947-24D5-1FC1F517AB16}"/>
              </a:ext>
            </a:extLst>
          </p:cNvPr>
          <p:cNvSpPr txBox="1">
            <a:spLocks/>
          </p:cNvSpPr>
          <p:nvPr/>
        </p:nvSpPr>
        <p:spPr>
          <a:xfrm>
            <a:off x="1208688" y="1931276"/>
            <a:ext cx="5938346" cy="2995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900"/>
              </a:spcBef>
              <a:buClr>
                <a:srgbClr val="E16161"/>
              </a:buClr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You need at least 20 sq. ft. of space to grow watermelons.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spcBef>
                <a:spcPts val="1900"/>
              </a:spcBef>
              <a:buClr>
                <a:srgbClr val="E16161"/>
              </a:buClr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</a:rPr>
              <a:t>Both male and female flowers grow on the same plant. Eat the flower petals for a healthy treat!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2079D32-09D8-A00D-2219-937E1B1DA2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9600" y="767255"/>
            <a:ext cx="4352400" cy="590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414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74848B-15A0-9FEF-A2A9-7289AB8CC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38048AA-183F-CD3B-A904-F14525422B27}"/>
              </a:ext>
            </a:extLst>
          </p:cNvPr>
          <p:cNvSpPr/>
          <p:nvPr/>
        </p:nvSpPr>
        <p:spPr>
          <a:xfrm>
            <a:off x="5136927" y="469231"/>
            <a:ext cx="6760367" cy="5943600"/>
          </a:xfrm>
          <a:prstGeom prst="rect">
            <a:avLst/>
          </a:prstGeom>
          <a:solidFill>
            <a:srgbClr val="E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2" name="Title 16">
            <a:extLst>
              <a:ext uri="{FF2B5EF4-FFF2-40B4-BE49-F238E27FC236}">
                <a16:creationId xmlns:a16="http://schemas.microsoft.com/office/drawing/2014/main" id="{FB18865A-466B-2047-6B03-625CAB1689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706" y="612450"/>
            <a:ext cx="4489439" cy="905691"/>
          </a:xfrm>
        </p:spPr>
        <p:txBody>
          <a:bodyPr>
            <a:noAutofit/>
          </a:bodyPr>
          <a:lstStyle/>
          <a:p>
            <a:pPr algn="ctr"/>
            <a:r>
              <a:rPr lang="en-US" sz="4000" spc="0" dirty="0">
                <a:latin typeface="Arial Black" pitchFamily="34" charset="0"/>
              </a:rPr>
              <a:t>BRAIN BREAK</a:t>
            </a:r>
            <a:br>
              <a:rPr lang="en-US" sz="4000" spc="0" dirty="0">
                <a:latin typeface="Arial Black" pitchFamily="34" charset="0"/>
              </a:rPr>
            </a:br>
            <a:r>
              <a:rPr lang="en-US" sz="4000" spc="0" dirty="0">
                <a:latin typeface="Arial Black" pitchFamily="34" charset="0"/>
              </a:rPr>
              <a:t>Fresh Find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87A54BFB-49D5-8DAC-3B12-251FDC38C713}"/>
              </a:ext>
            </a:extLst>
          </p:cNvPr>
          <p:cNvSpPr txBox="1">
            <a:spLocks/>
          </p:cNvSpPr>
          <p:nvPr/>
        </p:nvSpPr>
        <p:spPr>
          <a:xfrm>
            <a:off x="471488" y="1816527"/>
            <a:ext cx="1840464" cy="2512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</a:pPr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Ripe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</a:pPr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Seeds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</a:pPr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Melon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</a:pPr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Fruit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1948126-4D8E-F613-8C46-9C587F4472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52" t="31266" r="27717" b="23563"/>
          <a:stretch/>
        </p:blipFill>
        <p:spPr>
          <a:xfrm>
            <a:off x="5396990" y="624681"/>
            <a:ext cx="6258567" cy="560863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C604FA5D-A222-64A4-6ECE-4C14CA1A8800}"/>
              </a:ext>
            </a:extLst>
          </p:cNvPr>
          <p:cNvSpPr txBox="1">
            <a:spLocks/>
          </p:cNvSpPr>
          <p:nvPr/>
        </p:nvSpPr>
        <p:spPr>
          <a:xfrm>
            <a:off x="2539426" y="1816527"/>
            <a:ext cx="2153761" cy="2270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bg2"/>
                </a:solidFill>
                <a:latin typeface="Avenir Book"/>
                <a:ea typeface="+mn-ea"/>
                <a:cs typeface="Avenir Book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2860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Red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Rind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Sweet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Summer</a:t>
            </a:r>
          </a:p>
        </p:txBody>
      </p:sp>
    </p:spTree>
    <p:extLst>
      <p:ext uri="{BB962C8B-B14F-4D97-AF65-F5344CB8AC3E}">
        <p14:creationId xmlns:p14="http://schemas.microsoft.com/office/powerpoint/2010/main" val="4169618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26A52B5-FC50-89EF-C7F1-AF91FA1FB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B6491A4-E2B7-F983-56B4-13B3D3F71028}"/>
              </a:ext>
            </a:extLst>
          </p:cNvPr>
          <p:cNvSpPr txBox="1">
            <a:spLocks/>
          </p:cNvSpPr>
          <p:nvPr/>
        </p:nvSpPr>
        <p:spPr>
          <a:xfrm>
            <a:off x="546101" y="327026"/>
            <a:ext cx="4986598" cy="159437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3-5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b="1" dirty="0">
                <a:solidFill>
                  <a:srgbClr val="E16161"/>
                </a:solidFill>
                <a:latin typeface="Arial" charset="0"/>
                <a:ea typeface="Arial" charset="0"/>
                <a:cs typeface="Arial" charset="0"/>
              </a:rPr>
              <a:t>Counting seeds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BA1DD1-D36C-77D8-5271-FC5FFFE7CC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57330" y="460590"/>
            <a:ext cx="7388569" cy="570934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 descr="A watermelon cut in half&#10;&#10;Description automatically generated with medium confidence">
            <a:extLst>
              <a:ext uri="{FF2B5EF4-FFF2-40B4-BE49-F238E27FC236}">
                <a16:creationId xmlns:a16="http://schemas.microsoft.com/office/drawing/2014/main" id="{566F5AAF-951A-FF56-D161-4E4D74FFC2F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9268" y="2759686"/>
            <a:ext cx="4432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408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0ce2ccbd-e98b-40c7-b37a-730b965eff4c" ContentTypeId="0x010100D33A1EDB640DCA48B78E86B83249CD9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9cb2b0-926c-4eba-8e4a-de87571ecc8d" xsi:nil="true"/>
    <fcbc10e3ae62436582ca3e68a6350284 xmlns="d89cb2b0-926c-4eba-8e4a-de87571ecc8d">
      <Terms xmlns="http://schemas.microsoft.com/office/infopath/2007/PartnerControls"/>
    </fcbc10e3ae62436582ca3e68a6350284>
    <fd3a56ea09924bb598a3fa99cfe3380e xmlns="d89cb2b0-926c-4eba-8e4a-de87571ecc8d">
      <Terms xmlns="http://schemas.microsoft.com/office/infopath/2007/PartnerControls"/>
    </fd3a56ea09924bb598a3fa99cfe3380e>
    <c2b9d7a7afc94cbc843d56b0cc8d2f4f xmlns="d89cb2b0-926c-4eba-8e4a-de87571ecc8d">
      <Terms xmlns="http://schemas.microsoft.com/office/infopath/2007/PartnerControls"/>
    </c2b9d7a7afc94cbc843d56b0cc8d2f4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Moore_Doc" ma:contentTypeID="0x010100D33A1EDB640DCA48B78E86B83249CD9100E1DA9B0D74EF844B984552015F84E79D" ma:contentTypeVersion="51" ma:contentTypeDescription="" ma:contentTypeScope="" ma:versionID="0b3c223b7931070556dfde4715778cc0">
  <xsd:schema xmlns:xsd="http://www.w3.org/2001/XMLSchema" xmlns:xs="http://www.w3.org/2001/XMLSchema" xmlns:p="http://schemas.microsoft.com/office/2006/metadata/properties" xmlns:ns2="d89cb2b0-926c-4eba-8e4a-de87571ecc8d" targetNamespace="http://schemas.microsoft.com/office/2006/metadata/properties" ma:root="true" ma:fieldsID="40dac33b05a18407c1fc07b6b9c86fde" ns2:_="">
    <xsd:import namespace="d89cb2b0-926c-4eba-8e4a-de87571ecc8d"/>
    <xsd:element name="properties">
      <xsd:complexType>
        <xsd:sequence>
          <xsd:element name="documentManagement">
            <xsd:complexType>
              <xsd:all>
                <xsd:element ref="ns2:c2b9d7a7afc94cbc843d56b0cc8d2f4f" minOccurs="0"/>
                <xsd:element ref="ns2:TaxCatchAll" minOccurs="0"/>
                <xsd:element ref="ns2:TaxCatchAllLabel" minOccurs="0"/>
                <xsd:element ref="ns2:fd3a56ea09924bb598a3fa99cfe3380e" minOccurs="0"/>
                <xsd:element ref="ns2:fcbc10e3ae62436582ca3e68a6350284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9cb2b0-926c-4eba-8e4a-de87571ecc8d" elementFormDefault="qualified">
    <xsd:import namespace="http://schemas.microsoft.com/office/2006/documentManagement/types"/>
    <xsd:import namespace="http://schemas.microsoft.com/office/infopath/2007/PartnerControls"/>
    <xsd:element name="c2b9d7a7afc94cbc843d56b0cc8d2f4f" ma:index="8" nillable="true" ma:taxonomy="true" ma:internalName="c2b9d7a7afc94cbc843d56b0cc8d2f4f" ma:taxonomyFieldName="Clients" ma:displayName="Client" ma:default="" ma:fieldId="{c2b9d7a7-afc9-4cbc-843d-56b0cc8d2f4f}" ma:taxonomyMulti="true" ma:sspId="0ce2ccbd-e98b-40c7-b37a-730b965eff4c" ma:termSetId="d064d9b3-e8a0-4ac3-b49c-7d29c572155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73f37552-9357-46cd-a134-b2343c3f5578}" ma:internalName="TaxCatchAll" ma:showField="CatchAllData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73f37552-9357-46cd-a134-b2343c3f5578}" ma:internalName="TaxCatchAllLabel" ma:readOnly="true" ma:showField="CatchAllDataLabel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d3a56ea09924bb598a3fa99cfe3380e" ma:index="12" nillable="true" ma:taxonomy="true" ma:internalName="fd3a56ea09924bb598a3fa99cfe3380e" ma:taxonomyFieldName="Tasks" ma:displayName="Implementation" ma:default="" ma:fieldId="{fd3a56ea-0992-4bb5-98a3-fa99cfe3380e}" ma:taxonomyMulti="true" ma:sspId="0ce2ccbd-e98b-40c7-b37a-730b965eff4c" ma:termSetId="173a5504-dcd9-4388-bc93-cc1181f2343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cbc10e3ae62436582ca3e68a6350284" ma:index="14" nillable="true" ma:taxonomy="true" ma:internalName="fcbc10e3ae62436582ca3e68a6350284" ma:taxonomyFieldName="Feeder_Firm" ma:displayName="Feeder_Firm" ma:default="" ma:fieldId="{fcbc10e3-ae62-4365-82ca-3e68a6350284}" ma:sspId="0ce2ccbd-e98b-40c7-b37a-730b965eff4c" ma:termSetId="a7586230-b234-4585-8b0e-e21a758d973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74C9E04-8B4C-4909-A793-918EC3FB178F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6E2061BD-DE7B-4207-A7A9-009A43857440}">
  <ds:schemaRefs>
    <ds:schemaRef ds:uri="http://schemas.microsoft.com/office/2006/metadata/properties"/>
    <ds:schemaRef ds:uri="http://schemas.microsoft.com/office/infopath/2007/PartnerControls"/>
    <ds:schemaRef ds:uri="d89cb2b0-926c-4eba-8e4a-de87571ecc8d"/>
  </ds:schemaRefs>
</ds:datastoreItem>
</file>

<file path=customXml/itemProps3.xml><?xml version="1.0" encoding="utf-8"?>
<ds:datastoreItem xmlns:ds="http://schemas.openxmlformats.org/officeDocument/2006/customXml" ds:itemID="{5DCCCD4E-BCA3-4B8E-896B-400D932942D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5A535E3-1EE6-46E5-989B-6D20D97FF0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9cb2b0-926c-4eba-8e4a-de87571ecc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{00180070-EDEE-B447-834A-0EB2FFFAAB32}tf10001071</Template>
  <TotalTime>17743</TotalTime>
  <Words>579</Words>
  <Application>Microsoft Macintosh PowerPoint</Application>
  <PresentationFormat>Widescreen</PresentationFormat>
  <Paragraphs>106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 Black</vt:lpstr>
      <vt:lpstr>Arial Narrow</vt:lpstr>
      <vt:lpstr>Avenir Book</vt:lpstr>
      <vt:lpstr>Calibri</vt:lpstr>
      <vt:lpstr>Gill Sans MT</vt:lpstr>
      <vt:lpstr>Impact</vt:lpstr>
      <vt:lpstr>Badge</vt:lpstr>
      <vt:lpstr>PowerPoint Presentation</vt:lpstr>
      <vt:lpstr>What we are learning today</vt:lpstr>
      <vt:lpstr>FUN FACTS</vt:lpstr>
      <vt:lpstr>Spot it on the map</vt:lpstr>
      <vt:lpstr>Have you tried a Florida watermelon?</vt:lpstr>
      <vt:lpstr>Lycopene</vt:lpstr>
      <vt:lpstr>Did You Know? </vt:lpstr>
      <vt:lpstr>BRAIN BREAK Fresh Find</vt:lpstr>
      <vt:lpstr>PowerPoint Presentation</vt:lpstr>
      <vt:lpstr>PowerPoint Presentation</vt:lpstr>
      <vt:lpstr>PowerPoint Presentation</vt:lpstr>
      <vt:lpstr>3-5 Language Arts</vt:lpstr>
      <vt:lpstr>NUTRITION NUGGET</vt:lpstr>
      <vt:lpstr>PowerPoint Presentation</vt:lpstr>
      <vt:lpstr>It wanted to be a watermelon.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 Tomato PPT K-2</dc:title>
  <dc:creator>Rachel Shaffer;Hatakka, Kristi</dc:creator>
  <cp:lastModifiedBy>Selby Proctor</cp:lastModifiedBy>
  <cp:revision>375</cp:revision>
  <dcterms:created xsi:type="dcterms:W3CDTF">2016-08-25T17:43:54Z</dcterms:created>
  <dcterms:modified xsi:type="dcterms:W3CDTF">2025-08-01T10:37:59Z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0x01010034E71B123DFF9B4DAF14ED6606B4F2D9</vt:lpwstr>
  </property>
</Properties>
</file>