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7" r:id="rId5"/>
  </p:sldMasterIdLst>
  <p:notesMasterIdLst>
    <p:notesMasterId r:id="rId25"/>
  </p:notesMasterIdLst>
  <p:sldIdLst>
    <p:sldId id="256" r:id="rId6"/>
    <p:sldId id="258" r:id="rId7"/>
    <p:sldId id="277" r:id="rId8"/>
    <p:sldId id="306" r:id="rId9"/>
    <p:sldId id="304" r:id="rId10"/>
    <p:sldId id="341" r:id="rId11"/>
    <p:sldId id="322" r:id="rId12"/>
    <p:sldId id="263" r:id="rId13"/>
    <p:sldId id="353" r:id="rId14"/>
    <p:sldId id="344" r:id="rId15"/>
    <p:sldId id="349" r:id="rId16"/>
    <p:sldId id="355" r:id="rId17"/>
    <p:sldId id="356" r:id="rId18"/>
    <p:sldId id="357" r:id="rId19"/>
    <p:sldId id="347" r:id="rId20"/>
    <p:sldId id="273" r:id="rId21"/>
    <p:sldId id="276" r:id="rId22"/>
    <p:sldId id="274" r:id="rId23"/>
    <p:sldId id="272"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6161"/>
    <a:srgbClr val="008F00"/>
    <a:srgbClr val="FFA714"/>
    <a:srgbClr val="EBAA4B"/>
    <a:srgbClr val="FFD28A"/>
    <a:srgbClr val="F44275"/>
    <a:srgbClr val="2AA85D"/>
    <a:srgbClr val="D56161"/>
    <a:srgbClr val="0092D2"/>
    <a:srgbClr val="0921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151" autoAdjust="0"/>
    <p:restoredTop sz="92977" autoAdjust="0"/>
  </p:normalViewPr>
  <p:slideViewPr>
    <p:cSldViewPr snapToGrid="0">
      <p:cViewPr varScale="1">
        <p:scale>
          <a:sx n="91" d="100"/>
          <a:sy n="91" d="100"/>
        </p:scale>
        <p:origin x="504" y="48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EF848D-BB6A-463E-ADE4-B4C89F66527F}" type="datetimeFigureOut">
              <a:rPr lang="en-US" smtClean="0"/>
              <a:t>8/1/25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1B57EC-FDE0-4863-A8CA-C6576D3DAD34}" type="slidenum">
              <a:rPr lang="en-US" smtClean="0"/>
              <a:t>‹#›</a:t>
            </a:fld>
            <a:endParaRPr lang="en-US"/>
          </a:p>
        </p:txBody>
      </p:sp>
    </p:spTree>
    <p:extLst>
      <p:ext uri="{BB962C8B-B14F-4D97-AF65-F5344CB8AC3E}">
        <p14:creationId xmlns:p14="http://schemas.microsoft.com/office/powerpoint/2010/main" val="3901695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a:t>
            </a:fld>
            <a:endParaRPr lang="en-US"/>
          </a:p>
        </p:txBody>
      </p:sp>
    </p:spTree>
    <p:extLst>
      <p:ext uri="{BB962C8B-B14F-4D97-AF65-F5344CB8AC3E}">
        <p14:creationId xmlns:p14="http://schemas.microsoft.com/office/powerpoint/2010/main" val="133522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2560" marR="508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10</a:t>
            </a:fld>
            <a:endParaRPr lang="en-US" dirty="0"/>
          </a:p>
        </p:txBody>
      </p:sp>
    </p:spTree>
    <p:extLst>
      <p:ext uri="{BB962C8B-B14F-4D97-AF65-F5344CB8AC3E}">
        <p14:creationId xmlns:p14="http://schemas.microsoft.com/office/powerpoint/2010/main" val="18354759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11</a:t>
            </a:fld>
            <a:endParaRPr lang="en-US"/>
          </a:p>
        </p:txBody>
      </p:sp>
    </p:spTree>
    <p:extLst>
      <p:ext uri="{BB962C8B-B14F-4D97-AF65-F5344CB8AC3E}">
        <p14:creationId xmlns:p14="http://schemas.microsoft.com/office/powerpoint/2010/main" val="30546195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12</a:t>
            </a:fld>
            <a:endParaRPr lang="en-US"/>
          </a:p>
        </p:txBody>
      </p:sp>
    </p:spTree>
    <p:extLst>
      <p:ext uri="{BB962C8B-B14F-4D97-AF65-F5344CB8AC3E}">
        <p14:creationId xmlns:p14="http://schemas.microsoft.com/office/powerpoint/2010/main" val="6519717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13</a:t>
            </a:fld>
            <a:endParaRPr lang="en-US"/>
          </a:p>
        </p:txBody>
      </p:sp>
    </p:spTree>
    <p:extLst>
      <p:ext uri="{BB962C8B-B14F-4D97-AF65-F5344CB8AC3E}">
        <p14:creationId xmlns:p14="http://schemas.microsoft.com/office/powerpoint/2010/main" val="2417159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14</a:t>
            </a:fld>
            <a:endParaRPr lang="en-US"/>
          </a:p>
        </p:txBody>
      </p:sp>
    </p:spTree>
    <p:extLst>
      <p:ext uri="{BB962C8B-B14F-4D97-AF65-F5344CB8AC3E}">
        <p14:creationId xmlns:p14="http://schemas.microsoft.com/office/powerpoint/2010/main" val="10001067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15</a:t>
            </a:fld>
            <a:endParaRPr lang="en-US" dirty="0"/>
          </a:p>
        </p:txBody>
      </p:sp>
    </p:spTree>
    <p:extLst>
      <p:ext uri="{BB962C8B-B14F-4D97-AF65-F5344CB8AC3E}">
        <p14:creationId xmlns:p14="http://schemas.microsoft.com/office/powerpoint/2010/main" val="31888999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16</a:t>
            </a:fld>
            <a:endParaRPr lang="en-US"/>
          </a:p>
        </p:txBody>
      </p:sp>
    </p:spTree>
    <p:extLst>
      <p:ext uri="{BB962C8B-B14F-4D97-AF65-F5344CB8AC3E}">
        <p14:creationId xmlns:p14="http://schemas.microsoft.com/office/powerpoint/2010/main" val="3311008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17</a:t>
            </a:fld>
            <a:endParaRPr lang="en-US"/>
          </a:p>
        </p:txBody>
      </p:sp>
    </p:spTree>
    <p:extLst>
      <p:ext uri="{BB962C8B-B14F-4D97-AF65-F5344CB8AC3E}">
        <p14:creationId xmlns:p14="http://schemas.microsoft.com/office/powerpoint/2010/main" val="39382995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18</a:t>
            </a:fld>
            <a:endParaRPr lang="en-US"/>
          </a:p>
        </p:txBody>
      </p:sp>
    </p:spTree>
    <p:extLst>
      <p:ext uri="{BB962C8B-B14F-4D97-AF65-F5344CB8AC3E}">
        <p14:creationId xmlns:p14="http://schemas.microsoft.com/office/powerpoint/2010/main" val="27220312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19</a:t>
            </a:fld>
            <a:endParaRPr lang="en-US"/>
          </a:p>
        </p:txBody>
      </p:sp>
    </p:spTree>
    <p:extLst>
      <p:ext uri="{BB962C8B-B14F-4D97-AF65-F5344CB8AC3E}">
        <p14:creationId xmlns:p14="http://schemas.microsoft.com/office/powerpoint/2010/main" val="2876054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2</a:t>
            </a:fld>
            <a:endParaRPr lang="en-US"/>
          </a:p>
        </p:txBody>
      </p:sp>
    </p:spTree>
    <p:extLst>
      <p:ext uri="{BB962C8B-B14F-4D97-AF65-F5344CB8AC3E}">
        <p14:creationId xmlns:p14="http://schemas.microsoft.com/office/powerpoint/2010/main" val="3626195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3</a:t>
            </a:fld>
            <a:endParaRPr lang="en-US"/>
          </a:p>
        </p:txBody>
      </p:sp>
    </p:spTree>
    <p:extLst>
      <p:ext uri="{BB962C8B-B14F-4D97-AF65-F5344CB8AC3E}">
        <p14:creationId xmlns:p14="http://schemas.microsoft.com/office/powerpoint/2010/main" val="858022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4B1B57EC-FDE0-4863-A8CA-C6576D3DAD34}" type="slidenum">
              <a:rPr lang="en-US" smtClean="0"/>
              <a:t>4</a:t>
            </a:fld>
            <a:endParaRPr lang="en-US"/>
          </a:p>
        </p:txBody>
      </p:sp>
    </p:spTree>
    <p:extLst>
      <p:ext uri="{BB962C8B-B14F-4D97-AF65-F5344CB8AC3E}">
        <p14:creationId xmlns:p14="http://schemas.microsoft.com/office/powerpoint/2010/main" val="352050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700" marR="41910">
              <a:lnSpc>
                <a:spcPct val="100000"/>
              </a:lnSpc>
            </a:pPr>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5</a:t>
            </a:fld>
            <a:endParaRPr lang="en-US"/>
          </a:p>
        </p:txBody>
      </p:sp>
    </p:spTree>
    <p:extLst>
      <p:ext uri="{BB962C8B-B14F-4D97-AF65-F5344CB8AC3E}">
        <p14:creationId xmlns:p14="http://schemas.microsoft.com/office/powerpoint/2010/main" val="929649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6</a:t>
            </a:fld>
            <a:endParaRPr lang="en-US"/>
          </a:p>
        </p:txBody>
      </p:sp>
    </p:spTree>
    <p:extLst>
      <p:ext uri="{BB962C8B-B14F-4D97-AF65-F5344CB8AC3E}">
        <p14:creationId xmlns:p14="http://schemas.microsoft.com/office/powerpoint/2010/main" val="1964183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7</a:t>
            </a:fld>
            <a:endParaRPr lang="en-US"/>
          </a:p>
        </p:txBody>
      </p:sp>
    </p:spTree>
    <p:extLst>
      <p:ext uri="{BB962C8B-B14F-4D97-AF65-F5344CB8AC3E}">
        <p14:creationId xmlns:p14="http://schemas.microsoft.com/office/powerpoint/2010/main" val="2831013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8</a:t>
            </a:fld>
            <a:endParaRPr lang="en-US"/>
          </a:p>
        </p:txBody>
      </p:sp>
    </p:spTree>
    <p:extLst>
      <p:ext uri="{BB962C8B-B14F-4D97-AF65-F5344CB8AC3E}">
        <p14:creationId xmlns:p14="http://schemas.microsoft.com/office/powerpoint/2010/main" val="1591511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9</a:t>
            </a:fld>
            <a:endParaRPr lang="en-US" dirty="0"/>
          </a:p>
        </p:txBody>
      </p:sp>
    </p:spTree>
    <p:extLst>
      <p:ext uri="{BB962C8B-B14F-4D97-AF65-F5344CB8AC3E}">
        <p14:creationId xmlns:p14="http://schemas.microsoft.com/office/powerpoint/2010/main" val="3774891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0.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C81379B-8A28-753F-FF7C-B5B1B6CA6B21}"/>
              </a:ext>
            </a:extLst>
          </p:cNvPr>
          <p:cNvPicPr>
            <a:picLocks noChangeAspect="1"/>
          </p:cNvPicPr>
          <p:nvPr userDrawn="1"/>
        </p:nvPicPr>
        <p:blipFill>
          <a:blip r:embed="rId2"/>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3CB12F95-4D2F-9BD7-B2DA-06F3BCFD7356}"/>
              </a:ext>
            </a:extLst>
          </p:cNvPr>
          <p:cNvSpPr>
            <a:spLocks noGrp="1"/>
          </p:cNvSpPr>
          <p:nvPr>
            <p:ph type="ctrTitle"/>
          </p:nvPr>
        </p:nvSpPr>
        <p:spPr>
          <a:xfrm>
            <a:off x="2063261" y="1788286"/>
            <a:ext cx="7983415" cy="1307016"/>
          </a:xfrm>
          <a:prstGeom prst="rect">
            <a:avLst/>
          </a:prstGeom>
        </p:spPr>
        <p:txBody>
          <a:bodyPr anchor="b"/>
          <a:lstStyle>
            <a:lvl1pPr algn="ctr">
              <a:defRPr sz="5400" b="1">
                <a:solidFill>
                  <a:srgbClr val="EA4F53"/>
                </a:solidFill>
                <a:latin typeface="Arial" panose="020B0604020202020204" pitchFamily="34" charset="0"/>
                <a:cs typeface="Arial" panose="020B0604020202020204" pitchFamily="34" charset="0"/>
              </a:defRPr>
            </a:lvl1pPr>
          </a:lstStyle>
          <a:p>
            <a:r>
              <a:rPr lang="en-US" dirty="0"/>
              <a:t>Click to edit Master title</a:t>
            </a:r>
          </a:p>
        </p:txBody>
      </p:sp>
      <p:sp>
        <p:nvSpPr>
          <p:cNvPr id="16" name="Subtitle 2">
            <a:extLst>
              <a:ext uri="{FF2B5EF4-FFF2-40B4-BE49-F238E27FC236}">
                <a16:creationId xmlns:a16="http://schemas.microsoft.com/office/drawing/2014/main" id="{D46029BD-EF31-BE42-1F57-03BCCF514521}"/>
              </a:ext>
            </a:extLst>
          </p:cNvPr>
          <p:cNvSpPr>
            <a:spLocks noGrp="1"/>
          </p:cNvSpPr>
          <p:nvPr>
            <p:ph type="subTitle" idx="1"/>
          </p:nvPr>
        </p:nvSpPr>
        <p:spPr>
          <a:xfrm>
            <a:off x="3546003" y="3110192"/>
            <a:ext cx="5099994" cy="373500"/>
          </a:xfrm>
          <a:prstGeom prst="rect">
            <a:avLst/>
          </a:prstGeom>
        </p:spPr>
        <p:txBody>
          <a:bodyPr>
            <a:noAutofit/>
          </a:bodyPr>
          <a:lstStyle>
            <a:lvl1pPr marL="0" indent="0" algn="ctr">
              <a:buNone/>
              <a:defRPr sz="3200" b="0" i="0">
                <a:solidFill>
                  <a:srgbClr val="0C6936"/>
                </a:solidFill>
                <a:latin typeface="Arial" panose="020B0604020202020204" pitchFamily="34" charset="0"/>
                <a:cs typeface="Arial" panose="020B0604020202020204" pitchFamily="34" charset="0"/>
              </a:defRPr>
            </a:lvl1pPr>
          </a:lstStyle>
          <a:p>
            <a:endParaRPr lang="en-US" spc="300" dirty="0">
              <a:solidFill>
                <a:srgbClr val="026134"/>
              </a:solidFill>
              <a:latin typeface="Arial Narrow" panose="020B0604020202020204" pitchFamily="34" charset="0"/>
              <a:cs typeface="Arial Narrow" panose="020B0604020202020204" pitchFamily="34" charset="0"/>
            </a:endParaRPr>
          </a:p>
        </p:txBody>
      </p:sp>
      <p:sp>
        <p:nvSpPr>
          <p:cNvPr id="8" name="Slide Number Placeholder 5">
            <a:extLst>
              <a:ext uri="{FF2B5EF4-FFF2-40B4-BE49-F238E27FC236}">
                <a16:creationId xmlns:a16="http://schemas.microsoft.com/office/drawing/2014/main" id="{B5654D56-0933-3A5C-2746-1AD3C9523173}"/>
              </a:ext>
            </a:extLst>
          </p:cNvPr>
          <p:cNvSpPr>
            <a:spLocks noGrp="1"/>
          </p:cNvSpPr>
          <p:nvPr>
            <p:ph type="sldNum" sz="quarter" idx="12"/>
          </p:nvPr>
        </p:nvSpPr>
        <p:spPr>
          <a:xfrm>
            <a:off x="8839200" y="6165849"/>
            <a:ext cx="2743200" cy="365125"/>
          </a:xfrm>
          <a:prstGeom prst="rect">
            <a:avLst/>
          </a:prstGeom>
        </p:spPr>
        <p:txBody>
          <a:bodyPr/>
          <a:lstStyle>
            <a:lvl1pPr algn="r">
              <a:defRPr sz="1400">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pic>
        <p:nvPicPr>
          <p:cNvPr id="2" name="Picture 1" descr="A picture containing logo&#10;&#10;Description automatically generated">
            <a:extLst>
              <a:ext uri="{FF2B5EF4-FFF2-40B4-BE49-F238E27FC236}">
                <a16:creationId xmlns:a16="http://schemas.microsoft.com/office/drawing/2014/main" id="{2D224007-44E1-D5AE-E2A3-3C1E847EC69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40238" y="311611"/>
            <a:ext cx="2911523" cy="1250877"/>
          </a:xfrm>
          <a:prstGeom prst="rect">
            <a:avLst/>
          </a:prstGeom>
        </p:spPr>
      </p:pic>
    </p:spTree>
    <p:extLst>
      <p:ext uri="{BB962C8B-B14F-4D97-AF65-F5344CB8AC3E}">
        <p14:creationId xmlns:p14="http://schemas.microsoft.com/office/powerpoint/2010/main" val="31657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8/1/25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4349687-2253-0748-8169-5AEF326C3D13}" type="slidenum">
              <a:rPr lang="en-US" smtClean="0"/>
              <a:pPr/>
              <a:t>‹#›</a:t>
            </a:fld>
            <a:endParaRPr lang="en-US" dirty="0"/>
          </a:p>
        </p:txBody>
      </p:sp>
      <p:pic>
        <p:nvPicPr>
          <p:cNvPr id="7" name="Picture 6" descr="Background pattern&#10;&#10;Description automatically generated with low confidence">
            <a:extLst>
              <a:ext uri="{FF2B5EF4-FFF2-40B4-BE49-F238E27FC236}">
                <a16:creationId xmlns:a16="http://schemas.microsoft.com/office/drawing/2014/main" id="{C9D80013-0B42-534D-A661-5D34F77CD00D}"/>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Picture 7" descr="A picture containing logo&#10;&#10;Description automatically generated">
            <a:extLst>
              <a:ext uri="{FF2B5EF4-FFF2-40B4-BE49-F238E27FC236}">
                <a16:creationId xmlns:a16="http://schemas.microsoft.com/office/drawing/2014/main" id="{4F573531-3C56-972C-F890-77F37BA652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100" y="5943600"/>
            <a:ext cx="1357076" cy="583040"/>
          </a:xfrm>
          <a:prstGeom prst="rect">
            <a:avLst/>
          </a:prstGeom>
        </p:spPr>
      </p:pic>
    </p:spTree>
    <p:extLst>
      <p:ext uri="{BB962C8B-B14F-4D97-AF65-F5344CB8AC3E}">
        <p14:creationId xmlns:p14="http://schemas.microsoft.com/office/powerpoint/2010/main" val="1079829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Comparis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F6F9D3A-A16D-9987-F4F0-F0C997EFFED7}"/>
              </a:ext>
            </a:extLst>
          </p:cNvPr>
          <p:cNvPicPr>
            <a:picLocks noChangeAspect="1"/>
          </p:cNvPicPr>
          <p:nvPr userDrawn="1"/>
        </p:nvPicPr>
        <p:blipFill>
          <a:blip r:embed="rId2"/>
          <a:srcRect/>
          <a:stretch/>
        </p:blipFill>
        <p:spPr>
          <a:xfrm>
            <a:off x="0" y="0"/>
            <a:ext cx="12192000" cy="6858000"/>
          </a:xfrm>
          <a:prstGeom prst="rect">
            <a:avLst/>
          </a:prstGeom>
        </p:spPr>
      </p:pic>
      <p:sp>
        <p:nvSpPr>
          <p:cNvPr id="3" name="Title 1">
            <a:extLst>
              <a:ext uri="{FF2B5EF4-FFF2-40B4-BE49-F238E27FC236}">
                <a16:creationId xmlns:a16="http://schemas.microsoft.com/office/drawing/2014/main" id="{E88651F4-5690-1789-FFFA-E6315E6E8168}"/>
              </a:ext>
            </a:extLst>
          </p:cNvPr>
          <p:cNvSpPr>
            <a:spLocks noGrp="1"/>
          </p:cNvSpPr>
          <p:nvPr>
            <p:ph type="ctrTitle"/>
          </p:nvPr>
        </p:nvSpPr>
        <p:spPr>
          <a:xfrm>
            <a:off x="1836971" y="2976155"/>
            <a:ext cx="8518059" cy="905691"/>
          </a:xfrm>
          <a:prstGeom prst="rect">
            <a:avLst/>
          </a:prstGeom>
        </p:spPr>
        <p:txBody>
          <a:bodyPr anchor="b"/>
          <a:lstStyle>
            <a:lvl1pPr algn="ctr">
              <a:defRPr sz="5400" b="1">
                <a:solidFill>
                  <a:schemeClr val="bg1"/>
                </a:solidFill>
                <a:latin typeface="Arial" panose="020B0604020202020204" pitchFamily="34" charset="0"/>
                <a:cs typeface="Arial" panose="020B0604020202020204" pitchFamily="34" charset="0"/>
              </a:defRPr>
            </a:lvl1pPr>
          </a:lstStyle>
          <a:p>
            <a:r>
              <a:rPr lang="en-US" dirty="0"/>
              <a:t>Click to edit Master title</a:t>
            </a:r>
          </a:p>
        </p:txBody>
      </p:sp>
      <p:pic>
        <p:nvPicPr>
          <p:cNvPr id="4" name="Picture 3">
            <a:extLst>
              <a:ext uri="{FF2B5EF4-FFF2-40B4-BE49-F238E27FC236}">
                <a16:creationId xmlns:a16="http://schemas.microsoft.com/office/drawing/2014/main" id="{677EBC43-53DB-326B-0960-4F43AA19568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46100" y="5943600"/>
            <a:ext cx="1357075" cy="583040"/>
          </a:xfrm>
          <a:prstGeom prst="rect">
            <a:avLst/>
          </a:prstGeom>
        </p:spPr>
      </p:pic>
    </p:spTree>
    <p:extLst>
      <p:ext uri="{BB962C8B-B14F-4D97-AF65-F5344CB8AC3E}">
        <p14:creationId xmlns:p14="http://schemas.microsoft.com/office/powerpoint/2010/main" val="1299769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4B7FD3-CF77-83FB-4C69-19678B941F1C}"/>
              </a:ext>
            </a:extLst>
          </p:cNvPr>
          <p:cNvPicPr>
            <a:picLocks noChangeAspect="1"/>
          </p:cNvPicPr>
          <p:nvPr userDrawn="1"/>
        </p:nvPicPr>
        <p:blipFill>
          <a:blip r:embed="rId2"/>
          <a:srcRect/>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C0ECE71B-7D7A-BB32-CB52-F53AE4363E4B}"/>
              </a:ext>
            </a:extLst>
          </p:cNvPr>
          <p:cNvSpPr>
            <a:spLocks noGrp="1"/>
          </p:cNvSpPr>
          <p:nvPr>
            <p:ph type="sldNum" sz="quarter" idx="12"/>
          </p:nvPr>
        </p:nvSpPr>
        <p:spPr>
          <a:xfrm>
            <a:off x="8839200" y="6165849"/>
            <a:ext cx="2743200" cy="365125"/>
          </a:xfrm>
          <a:prstGeom prst="rect">
            <a:avLst/>
          </a:prstGeom>
        </p:spPr>
        <p:txBody>
          <a:bodyPr/>
          <a:lstStyle>
            <a:lvl1pPr algn="r">
              <a:defRPr sz="1400">
                <a:solidFill>
                  <a:schemeClr val="tx1"/>
                </a:solidFill>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pic>
        <p:nvPicPr>
          <p:cNvPr id="3" name="Picture 2" descr="A pile of watermelon slices&#10;&#10;Description automatically generated with medium confidence">
            <a:extLst>
              <a:ext uri="{FF2B5EF4-FFF2-40B4-BE49-F238E27FC236}">
                <a16:creationId xmlns:a16="http://schemas.microsoft.com/office/drawing/2014/main" id="{D453BB4B-2C61-B45D-E10D-B4DF4516142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rot="5400000">
            <a:off x="-1303988" y="1307594"/>
            <a:ext cx="6676686" cy="4061498"/>
          </a:xfrm>
          <a:prstGeom prst="rect">
            <a:avLst/>
          </a:prstGeom>
        </p:spPr>
      </p:pic>
      <p:pic>
        <p:nvPicPr>
          <p:cNvPr id="7" name="Picture 6">
            <a:extLst>
              <a:ext uri="{FF2B5EF4-FFF2-40B4-BE49-F238E27FC236}">
                <a16:creationId xmlns:a16="http://schemas.microsoft.com/office/drawing/2014/main" id="{8C3F370A-DDD2-6FBF-FF64-022FE0850F7E}"/>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546100" y="5943600"/>
            <a:ext cx="1357075" cy="583040"/>
          </a:xfrm>
          <a:prstGeom prst="rect">
            <a:avLst/>
          </a:prstGeom>
        </p:spPr>
      </p:pic>
    </p:spTree>
    <p:extLst>
      <p:ext uri="{BB962C8B-B14F-4D97-AF65-F5344CB8AC3E}">
        <p14:creationId xmlns:p14="http://schemas.microsoft.com/office/powerpoint/2010/main" val="5499925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81036"/>
            <a:ext cx="12192000" cy="6176963"/>
          </a:xfrm>
          <a:prstGeom prst="rect">
            <a:avLst/>
          </a:prstGeom>
        </p:spPr>
      </p:pic>
      <p:pic>
        <p:nvPicPr>
          <p:cNvPr id="11" name="Picture 10" descr="A picture containing logo&#10;&#10;Description automatically generated">
            <a:extLst>
              <a:ext uri="{FF2B5EF4-FFF2-40B4-BE49-F238E27FC236}">
                <a16:creationId xmlns:a16="http://schemas.microsoft.com/office/drawing/2014/main" id="{7970CF46-51BD-D8B6-5FB3-3BF43A5A4CD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100" y="5943600"/>
            <a:ext cx="1357076" cy="583040"/>
          </a:xfrm>
          <a:prstGeom prst="rect">
            <a:avLst/>
          </a:prstGeom>
        </p:spPr>
      </p:pic>
      <p:pic>
        <p:nvPicPr>
          <p:cNvPr id="3" name="Picture 2">
            <a:extLst>
              <a:ext uri="{FF2B5EF4-FFF2-40B4-BE49-F238E27FC236}">
                <a16:creationId xmlns:a16="http://schemas.microsoft.com/office/drawing/2014/main" id="{829FE954-A79C-8B0A-C01B-6376BB50459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0"/>
            <a:ext cx="12192000" cy="765312"/>
          </a:xfrm>
          <a:prstGeom prst="rect">
            <a:avLst/>
          </a:prstGeom>
        </p:spPr>
      </p:pic>
    </p:spTree>
    <p:extLst>
      <p:ext uri="{BB962C8B-B14F-4D97-AF65-F5344CB8AC3E}">
        <p14:creationId xmlns:p14="http://schemas.microsoft.com/office/powerpoint/2010/main" val="1825620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2EE40836-0A2A-37A0-B9AE-CCDB72BD97B1}"/>
              </a:ext>
            </a:extLst>
          </p:cNvPr>
          <p:cNvSpPr/>
          <p:nvPr userDrawn="1"/>
        </p:nvSpPr>
        <p:spPr>
          <a:xfrm>
            <a:off x="0" y="6370983"/>
            <a:ext cx="12192000" cy="4870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C9B9E47A-3318-D068-0142-967E26361F98}"/>
              </a:ext>
            </a:extLst>
          </p:cNvPr>
          <p:cNvPicPr>
            <a:picLocks noChangeAspect="1"/>
          </p:cNvPicPr>
          <p:nvPr userDrawn="1"/>
        </p:nvPicPr>
        <p:blipFill>
          <a:blip r:embed="rId3"/>
          <a:stretch>
            <a:fillRect/>
          </a:stretch>
        </p:blipFill>
        <p:spPr>
          <a:xfrm>
            <a:off x="372718" y="5436704"/>
            <a:ext cx="1282148" cy="1282148"/>
          </a:xfrm>
          <a:prstGeom prst="rect">
            <a:avLst/>
          </a:prstGeom>
        </p:spPr>
      </p:pic>
      <p:sp>
        <p:nvSpPr>
          <p:cNvPr id="5" name="TextBox 4">
            <a:extLst>
              <a:ext uri="{FF2B5EF4-FFF2-40B4-BE49-F238E27FC236}">
                <a16:creationId xmlns:a16="http://schemas.microsoft.com/office/drawing/2014/main" id="{D8A33076-115E-D79D-FA29-48117D17E07B}"/>
              </a:ext>
            </a:extLst>
          </p:cNvPr>
          <p:cNvSpPr txBox="1"/>
          <p:nvPr userDrawn="1"/>
        </p:nvSpPr>
        <p:spPr>
          <a:xfrm>
            <a:off x="1966290" y="6429825"/>
            <a:ext cx="8259417" cy="369332"/>
          </a:xfrm>
          <a:prstGeom prst="rect">
            <a:avLst/>
          </a:prstGeom>
          <a:noFill/>
        </p:spPr>
        <p:txBody>
          <a:bodyPr wrap="square" rtlCol="0">
            <a:spAutoFit/>
          </a:bodyPr>
          <a:lstStyle/>
          <a:p>
            <a:pPr algn="ctr"/>
            <a:r>
              <a:rPr lang="en-US" b="1" i="0" dirty="0">
                <a:solidFill>
                  <a:schemeClr val="bg1"/>
                </a:solidFill>
                <a:latin typeface="Arial" panose="020B0604020202020204" pitchFamily="34" charset="0"/>
                <a:cs typeface="Arial" panose="020B0604020202020204" pitchFamily="34" charset="0"/>
              </a:rPr>
              <a:t>Florida Department of Agriculture and Consumer Services</a:t>
            </a:r>
          </a:p>
        </p:txBody>
      </p:sp>
      <p:sp>
        <p:nvSpPr>
          <p:cNvPr id="6" name="TextBox 5">
            <a:extLst>
              <a:ext uri="{FF2B5EF4-FFF2-40B4-BE49-F238E27FC236}">
                <a16:creationId xmlns:a16="http://schemas.microsoft.com/office/drawing/2014/main" id="{0598C845-00D6-E116-C26F-2BE0336903F7}"/>
              </a:ext>
            </a:extLst>
          </p:cNvPr>
          <p:cNvSpPr txBox="1"/>
          <p:nvPr userDrawn="1"/>
        </p:nvSpPr>
        <p:spPr>
          <a:xfrm>
            <a:off x="3531704" y="6015095"/>
            <a:ext cx="5128591" cy="307777"/>
          </a:xfrm>
          <a:prstGeom prst="rect">
            <a:avLst/>
          </a:prstGeom>
          <a:noFill/>
        </p:spPr>
        <p:txBody>
          <a:bodyPr wrap="square" rtlCol="0">
            <a:spAutoFit/>
          </a:bodyPr>
          <a:lstStyle/>
          <a:p>
            <a:pPr algn="ctr"/>
            <a:r>
              <a:rPr lang="en-US" sz="1400" b="0" i="1" dirty="0">
                <a:solidFill>
                  <a:srgbClr val="1B1B1B"/>
                </a:solidFill>
                <a:effectLst/>
                <a:latin typeface="Arial" panose="020B0604020202020204" pitchFamily="34" charset="0"/>
                <a:cs typeface="Arial" panose="020B0604020202020204" pitchFamily="34" charset="0"/>
              </a:rPr>
              <a:t>This institution is an equal opportunity provider.</a:t>
            </a:r>
            <a:endParaRPr lang="en-US" sz="1400" b="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1928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7" name="Title 1">
            <a:extLst>
              <a:ext uri="{FF2B5EF4-FFF2-40B4-BE49-F238E27FC236}">
                <a16:creationId xmlns:a16="http://schemas.microsoft.com/office/drawing/2014/main" id="{548EAD74-4BB0-A778-CF86-2A2D02DF6636}"/>
              </a:ext>
            </a:extLst>
          </p:cNvPr>
          <p:cNvSpPr>
            <a:spLocks noGrp="1"/>
          </p:cNvSpPr>
          <p:nvPr>
            <p:ph type="title"/>
          </p:nvPr>
        </p:nvSpPr>
        <p:spPr>
          <a:xfrm>
            <a:off x="546100" y="327026"/>
            <a:ext cx="11036300" cy="354012"/>
          </a:xfrm>
          <a:prstGeom prst="rect">
            <a:avLst/>
          </a:prstGeom>
        </p:spPr>
        <p:txBody>
          <a:bodyPr lIns="0" tIns="0" rIns="0" bIns="0"/>
          <a:lstStyle>
            <a:lvl1pPr>
              <a:defRPr sz="2400" b="1">
                <a:solidFill>
                  <a:srgbClr val="EA4F5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2">
            <a:extLst>
              <a:ext uri="{FF2B5EF4-FFF2-40B4-BE49-F238E27FC236}">
                <a16:creationId xmlns:a16="http://schemas.microsoft.com/office/drawing/2014/main" id="{95C882F1-0EAD-3CA4-E146-BB365F19AA6C}"/>
              </a:ext>
            </a:extLst>
          </p:cNvPr>
          <p:cNvSpPr>
            <a:spLocks noGrp="1"/>
          </p:cNvSpPr>
          <p:nvPr>
            <p:ph idx="1"/>
          </p:nvPr>
        </p:nvSpPr>
        <p:spPr>
          <a:xfrm>
            <a:off x="546100" y="914400"/>
            <a:ext cx="11036300" cy="5262563"/>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800">
                <a:solidFill>
                  <a:schemeClr val="tx1"/>
                </a:solidFill>
                <a:latin typeface="Arial" panose="020B0604020202020204" pitchFamily="34" charset="0"/>
                <a:cs typeface="Arial" panose="020B0604020202020204" pitchFamily="34" charset="0"/>
              </a:defRPr>
            </a:lvl2pPr>
            <a:lvl3pPr>
              <a:defRPr sz="1800">
                <a:solidFill>
                  <a:schemeClr val="tx1"/>
                </a:solidFill>
                <a:latin typeface="Arial" panose="020B0604020202020204" pitchFamily="34" charset="0"/>
                <a:cs typeface="Arial" panose="020B0604020202020204" pitchFamily="34" charset="0"/>
              </a:defRPr>
            </a:lvl3pPr>
            <a:lvl4pPr>
              <a:defRPr sz="1800">
                <a:solidFill>
                  <a:schemeClr val="tx1"/>
                </a:solidFill>
                <a:latin typeface="Arial" panose="020B0604020202020204" pitchFamily="34" charset="0"/>
                <a:cs typeface="Arial" panose="020B0604020202020204" pitchFamily="34" charset="0"/>
              </a:defRPr>
            </a:lvl4pPr>
            <a:lvl5pPr>
              <a:defRPr sz="18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A picture containing logo&#10;&#10;Description automatically generated">
            <a:extLst>
              <a:ext uri="{FF2B5EF4-FFF2-40B4-BE49-F238E27FC236}">
                <a16:creationId xmlns:a16="http://schemas.microsoft.com/office/drawing/2014/main" id="{7970CF46-51BD-D8B6-5FB3-3BF43A5A4CD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100" y="5943600"/>
            <a:ext cx="1357076" cy="583040"/>
          </a:xfrm>
          <a:prstGeom prst="rect">
            <a:avLst/>
          </a:prstGeom>
        </p:spPr>
      </p:pic>
      <p:sp>
        <p:nvSpPr>
          <p:cNvPr id="12" name="Slide Number Placeholder 5">
            <a:extLst>
              <a:ext uri="{FF2B5EF4-FFF2-40B4-BE49-F238E27FC236}">
                <a16:creationId xmlns:a16="http://schemas.microsoft.com/office/drawing/2014/main" id="{DE7E3896-612C-75AF-26EA-ECD8789972E0}"/>
              </a:ext>
            </a:extLst>
          </p:cNvPr>
          <p:cNvSpPr>
            <a:spLocks noGrp="1"/>
          </p:cNvSpPr>
          <p:nvPr>
            <p:ph type="sldNum" sz="quarter" idx="12"/>
          </p:nvPr>
        </p:nvSpPr>
        <p:spPr>
          <a:xfrm>
            <a:off x="8839200" y="6165849"/>
            <a:ext cx="2743200" cy="365125"/>
          </a:xfrm>
          <a:prstGeom prst="rect">
            <a:avLst/>
          </a:prstGeom>
        </p:spPr>
        <p:txBody>
          <a:bodyPr/>
          <a:lstStyle>
            <a:lvl1pPr algn="r">
              <a:defRPr sz="1400">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spTree>
    <p:extLst>
      <p:ext uri="{BB962C8B-B14F-4D97-AF65-F5344CB8AC3E}">
        <p14:creationId xmlns:p14="http://schemas.microsoft.com/office/powerpoint/2010/main" val="3239123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8/1/25</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Tree>
    <p:extLst>
      <p:ext uri="{BB962C8B-B14F-4D97-AF65-F5344CB8AC3E}">
        <p14:creationId xmlns:p14="http://schemas.microsoft.com/office/powerpoint/2010/main" val="766485231"/>
      </p:ext>
    </p:extLst>
  </p:cSld>
  <p:clrMap bg1="lt1" tx1="dk1" bg2="lt2" tx2="dk2" accent1="accent1" accent2="accent2" accent3="accent3" accent4="accent4" accent5="accent5" accent6="accent6" hlink="hlink" folHlink="folHlink"/>
  <p:sldLayoutIdLst>
    <p:sldLayoutId id="2147483679" r:id="rId1"/>
    <p:sldLayoutId id="2147483669" r:id="rId2"/>
    <p:sldLayoutId id="2147483680" r:id="rId3"/>
    <p:sldLayoutId id="2147483681" r:id="rId4"/>
    <p:sldLayoutId id="2147483688" r:id="rId5"/>
    <p:sldLayoutId id="2147483687" r:id="rId6"/>
    <p:sldLayoutId id="2147483664" r:id="rId7"/>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7"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1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hyperlink" Target="http://www.freshfromflorida.com/Recipes/" TargetMode="Externa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hyperlink" Target="http://www.freshfromflorida.com/Divisions-Offices/Food-Nutrition-and-Wellness/National-School-Lunch-Program/Farm-to-School/School-Garden-Resource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3.emf"/></Relationships>
</file>

<file path=ppt/slides/_rels/slide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DA8E7D9-E90E-2150-2531-2C0689D101CD}"/>
              </a:ext>
            </a:extLst>
          </p:cNvPr>
          <p:cNvPicPr>
            <a:picLocks noChangeAspect="1"/>
          </p:cNvPicPr>
          <p:nvPr/>
        </p:nvPicPr>
        <p:blipFill>
          <a:blip r:embed="rId3"/>
          <a:stretch>
            <a:fillRect/>
          </a:stretch>
        </p:blipFill>
        <p:spPr>
          <a:xfrm>
            <a:off x="0" y="0"/>
            <a:ext cx="12192000" cy="6858000"/>
          </a:xfrm>
          <a:prstGeom prst="rect">
            <a:avLst/>
          </a:prstGeom>
        </p:spPr>
      </p:pic>
      <p:sp>
        <p:nvSpPr>
          <p:cNvPr id="5" name="Title 3">
            <a:extLst>
              <a:ext uri="{FF2B5EF4-FFF2-40B4-BE49-F238E27FC236}">
                <a16:creationId xmlns:a16="http://schemas.microsoft.com/office/drawing/2014/main" id="{8274CA00-ABF9-B873-8F2A-111619DC0C39}"/>
              </a:ext>
            </a:extLst>
          </p:cNvPr>
          <p:cNvSpPr txBox="1">
            <a:spLocks/>
          </p:cNvSpPr>
          <p:nvPr/>
        </p:nvSpPr>
        <p:spPr>
          <a:xfrm>
            <a:off x="2104292" y="2041673"/>
            <a:ext cx="7983415" cy="13070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8000" cap="none" dirty="0">
                <a:solidFill>
                  <a:srgbClr val="E16161"/>
                </a:solidFill>
                <a:latin typeface="Arial Black" panose="020B0604020202020204" pitchFamily="34" charset="0"/>
                <a:cs typeface="Arial Black" panose="020B0604020202020204" pitchFamily="34" charset="0"/>
              </a:rPr>
              <a:t>Watermelon</a:t>
            </a:r>
          </a:p>
        </p:txBody>
      </p:sp>
    </p:spTree>
    <p:extLst>
      <p:ext uri="{BB962C8B-B14F-4D97-AF65-F5344CB8AC3E}">
        <p14:creationId xmlns:p14="http://schemas.microsoft.com/office/powerpoint/2010/main" val="1354506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D5F1263-255E-4963-F150-8740ED74BD63}"/>
              </a:ext>
            </a:extLst>
          </p:cNvPr>
          <p:cNvPicPr>
            <a:picLocks noChangeAspect="1"/>
          </p:cNvPicPr>
          <p:nvPr/>
        </p:nvPicPr>
        <p:blipFill>
          <a:blip r:embed="rId3"/>
          <a:stretch>
            <a:fillRect/>
          </a:stretch>
        </p:blipFill>
        <p:spPr>
          <a:xfrm>
            <a:off x="0" y="0"/>
            <a:ext cx="12192000" cy="6858000"/>
          </a:xfrm>
          <a:prstGeom prst="rect">
            <a:avLst/>
          </a:prstGeom>
        </p:spPr>
      </p:pic>
      <p:sp>
        <p:nvSpPr>
          <p:cNvPr id="10" name="Title 1"/>
          <p:cNvSpPr txBox="1">
            <a:spLocks/>
          </p:cNvSpPr>
          <p:nvPr/>
        </p:nvSpPr>
        <p:spPr>
          <a:xfrm>
            <a:off x="448412" y="430047"/>
            <a:ext cx="5816435" cy="567168"/>
          </a:xfrm>
          <a:prstGeom prst="rect">
            <a:avLst/>
          </a:prstGeom>
        </p:spPr>
        <p:txBody>
          <a:bodyPr vert="horz" lIns="91440" tIns="45720" rIns="91440" bIns="45720" rtlCol="0" anchor="t">
            <a:normAutofit/>
          </a:bodyPr>
          <a:lstStyle/>
          <a:p>
            <a:pPr lvl="0" defTabSz="914400">
              <a:lnSpc>
                <a:spcPct val="90000"/>
              </a:lnSpc>
              <a:spcBef>
                <a:spcPct val="0"/>
              </a:spcBef>
              <a:defRPr/>
            </a:pPr>
            <a:r>
              <a:rPr lang="en-US" sz="2400" b="1" dirty="0">
                <a:solidFill>
                  <a:srgbClr val="C00000"/>
                </a:solidFill>
                <a:latin typeface="Arial Black" panose="020B0A04020102020204" pitchFamily="34" charset="0"/>
              </a:rPr>
              <a:t>3-5 SOCIAL STUDIES</a:t>
            </a:r>
          </a:p>
        </p:txBody>
      </p:sp>
      <p:sp>
        <p:nvSpPr>
          <p:cNvPr id="27" name="Rectangle 26"/>
          <p:cNvSpPr/>
          <p:nvPr/>
        </p:nvSpPr>
        <p:spPr>
          <a:xfrm>
            <a:off x="448412" y="789150"/>
            <a:ext cx="9862235" cy="590931"/>
          </a:xfrm>
          <a:prstGeom prst="rect">
            <a:avLst/>
          </a:prstGeom>
        </p:spPr>
        <p:txBody>
          <a:bodyPr wrap="square">
            <a:spAutoFit/>
          </a:bodyPr>
          <a:lstStyle/>
          <a:p>
            <a:pPr lvl="0" defTabSz="914400">
              <a:lnSpc>
                <a:spcPct val="90000"/>
              </a:lnSpc>
              <a:spcBef>
                <a:spcPct val="0"/>
              </a:spcBef>
              <a:defRPr/>
            </a:pPr>
            <a:r>
              <a:rPr lang="en-US" sz="3600" b="1" dirty="0">
                <a:solidFill>
                  <a:srgbClr val="E16161"/>
                </a:solidFill>
                <a:latin typeface="Arial" charset="0"/>
                <a:ea typeface="Arial" charset="0"/>
                <a:cs typeface="Arial" charset="0"/>
              </a:rPr>
              <a:t>WHAT’S FOR DINNER?</a:t>
            </a:r>
          </a:p>
        </p:txBody>
      </p:sp>
      <p:pic>
        <p:nvPicPr>
          <p:cNvPr id="5" name="Picture 4" descr="A plate with a fork and knife&#10;&#10;Description automatically generated with medium confidence">
            <a:extLst>
              <a:ext uri="{FF2B5EF4-FFF2-40B4-BE49-F238E27FC236}">
                <a16:creationId xmlns:a16="http://schemas.microsoft.com/office/drawing/2014/main" id="{3341186C-8F5A-4BF9-6C50-B8607462382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365" t="-30809" r="-7588" b="-26034"/>
          <a:stretch/>
        </p:blipFill>
        <p:spPr>
          <a:xfrm>
            <a:off x="6184740" y="0"/>
            <a:ext cx="6007260" cy="6655442"/>
          </a:xfrm>
          <a:prstGeom prst="rect">
            <a:avLst/>
          </a:prstGeom>
          <a:solidFill>
            <a:schemeClr val="bg1"/>
          </a:solidFill>
        </p:spPr>
      </p:pic>
      <p:sp>
        <p:nvSpPr>
          <p:cNvPr id="6" name="TextBox 5">
            <a:extLst>
              <a:ext uri="{FF2B5EF4-FFF2-40B4-BE49-F238E27FC236}">
                <a16:creationId xmlns:a16="http://schemas.microsoft.com/office/drawing/2014/main" id="{DE83E31F-0C8A-EBFC-4421-03B357B72003}"/>
              </a:ext>
            </a:extLst>
          </p:cNvPr>
          <p:cNvSpPr txBox="1"/>
          <p:nvPr/>
        </p:nvSpPr>
        <p:spPr>
          <a:xfrm>
            <a:off x="1574587" y="2912222"/>
            <a:ext cx="3483979" cy="954107"/>
          </a:xfrm>
          <a:prstGeom prst="rect">
            <a:avLst/>
          </a:prstGeom>
          <a:noFill/>
        </p:spPr>
        <p:txBody>
          <a:bodyPr wrap="square" rtlCol="0">
            <a:spAutoFit/>
          </a:bodyPr>
          <a:lstStyle/>
          <a:p>
            <a:pPr algn="ctr"/>
            <a:r>
              <a:rPr lang="en-US" sz="2800" dirty="0">
                <a:solidFill>
                  <a:schemeClr val="tx1">
                    <a:lumMod val="65000"/>
                    <a:lumOff val="35000"/>
                  </a:schemeClr>
                </a:solidFill>
                <a:latin typeface="Arial" panose="020B0604020202020204" pitchFamily="34" charset="0"/>
                <a:cs typeface="Arial" panose="020B0604020202020204" pitchFamily="34" charset="0"/>
              </a:rPr>
              <a:t>What’s the origin of your favorite food?</a:t>
            </a:r>
          </a:p>
        </p:txBody>
      </p:sp>
    </p:spTree>
    <p:extLst>
      <p:ext uri="{BB962C8B-B14F-4D97-AF65-F5344CB8AC3E}">
        <p14:creationId xmlns:p14="http://schemas.microsoft.com/office/powerpoint/2010/main" val="35942509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4118F-66CA-46D5-3A61-61F4CA4D779E}"/>
              </a:ext>
            </a:extLst>
          </p:cNvPr>
          <p:cNvPicPr>
            <a:picLocks noChangeAspect="1"/>
          </p:cNvPicPr>
          <p:nvPr/>
        </p:nvPicPr>
        <p:blipFill>
          <a:blip r:embed="rId3"/>
          <a:stretch>
            <a:fillRect/>
          </a:stretch>
        </p:blipFill>
        <p:spPr>
          <a:xfrm>
            <a:off x="0" y="0"/>
            <a:ext cx="12192000" cy="6858000"/>
          </a:xfrm>
          <a:prstGeom prst="rect">
            <a:avLst/>
          </a:prstGeom>
        </p:spPr>
      </p:pic>
      <p:sp>
        <p:nvSpPr>
          <p:cNvPr id="16" name="Title 1"/>
          <p:cNvSpPr txBox="1">
            <a:spLocks/>
          </p:cNvSpPr>
          <p:nvPr/>
        </p:nvSpPr>
        <p:spPr>
          <a:xfrm>
            <a:off x="279565" y="261727"/>
            <a:ext cx="3443349" cy="565726"/>
          </a:xfrm>
          <a:prstGeom prst="rect">
            <a:avLst/>
          </a:prstGeom>
        </p:spPr>
        <p:txBody>
          <a:bodyPr vert="horz" lIns="91440" tIns="45720" rIns="91440" bIns="45720" rtlCol="0" anchor="t">
            <a:normAutofit/>
          </a:bodyPr>
          <a:lstStyle/>
          <a:p>
            <a:pPr lvl="0" defTabSz="914400">
              <a:lnSpc>
                <a:spcPct val="90000"/>
              </a:lnSpc>
              <a:spcBef>
                <a:spcPct val="0"/>
              </a:spcBef>
              <a:defRPr/>
            </a:pPr>
            <a:r>
              <a:rPr lang="en-US" sz="2400" b="1" dirty="0">
                <a:solidFill>
                  <a:srgbClr val="008F00"/>
                </a:solidFill>
                <a:latin typeface="Arial Black" panose="020B0A04020102020204" pitchFamily="34" charset="0"/>
              </a:rPr>
              <a:t>3-5 SCIENCE</a:t>
            </a:r>
          </a:p>
        </p:txBody>
      </p:sp>
      <p:sp>
        <p:nvSpPr>
          <p:cNvPr id="17" name="Rectangle 16"/>
          <p:cNvSpPr/>
          <p:nvPr/>
        </p:nvSpPr>
        <p:spPr>
          <a:xfrm>
            <a:off x="279564" y="639632"/>
            <a:ext cx="6478587" cy="590931"/>
          </a:xfrm>
          <a:prstGeom prst="rect">
            <a:avLst/>
          </a:prstGeom>
        </p:spPr>
        <p:txBody>
          <a:bodyPr wrap="square">
            <a:spAutoFit/>
          </a:bodyPr>
          <a:lstStyle/>
          <a:p>
            <a:pPr lvl="0" defTabSz="914400">
              <a:lnSpc>
                <a:spcPct val="90000"/>
              </a:lnSpc>
              <a:spcBef>
                <a:spcPct val="0"/>
              </a:spcBef>
              <a:defRPr/>
            </a:pPr>
            <a:r>
              <a:rPr lang="en-US" sz="3600" b="1" dirty="0">
                <a:solidFill>
                  <a:srgbClr val="E16161"/>
                </a:solidFill>
                <a:latin typeface="Arial" charset="0"/>
                <a:ea typeface="Arial" charset="0"/>
                <a:cs typeface="Arial" charset="0"/>
              </a:rPr>
              <a:t>REPRODUCTING PLANTS</a:t>
            </a:r>
          </a:p>
        </p:txBody>
      </p:sp>
      <p:sp>
        <p:nvSpPr>
          <p:cNvPr id="2" name="TextBox 1">
            <a:extLst>
              <a:ext uri="{FF2B5EF4-FFF2-40B4-BE49-F238E27FC236}">
                <a16:creationId xmlns:a16="http://schemas.microsoft.com/office/drawing/2014/main" id="{8D6D57A5-FD4A-4F22-E6A1-126E3C263141}"/>
              </a:ext>
            </a:extLst>
          </p:cNvPr>
          <p:cNvSpPr txBox="1"/>
          <p:nvPr/>
        </p:nvSpPr>
        <p:spPr>
          <a:xfrm>
            <a:off x="7445539" y="1713572"/>
            <a:ext cx="4466897" cy="3785652"/>
          </a:xfrm>
          <a:prstGeom prst="rect">
            <a:avLst/>
          </a:prstGeom>
          <a:noFill/>
        </p:spPr>
        <p:txBody>
          <a:bodyPr wrap="square" rtlCol="0">
            <a:spAutoFit/>
          </a:bodyPr>
          <a:lstStyle/>
          <a:p>
            <a:r>
              <a:rPr lang="en-US" sz="2000" b="1" dirty="0">
                <a:solidFill>
                  <a:schemeClr val="tx1">
                    <a:lumMod val="65000"/>
                    <a:lumOff val="35000"/>
                  </a:schemeClr>
                </a:solidFill>
                <a:latin typeface="Arial" panose="020B0604020202020204" pitchFamily="34" charset="0"/>
                <a:cs typeface="Arial" panose="020B0604020202020204" pitchFamily="34" charset="0"/>
              </a:rPr>
              <a:t>PETAL:</a:t>
            </a:r>
          </a:p>
          <a:p>
            <a:r>
              <a:rPr lang="en-US" sz="2000" dirty="0">
                <a:solidFill>
                  <a:schemeClr val="tx1">
                    <a:lumMod val="65000"/>
                    <a:lumOff val="35000"/>
                  </a:schemeClr>
                </a:solidFill>
                <a:latin typeface="Arial" panose="020B0604020202020204" pitchFamily="34" charset="0"/>
                <a:cs typeface="Arial" panose="020B0604020202020204" pitchFamily="34" charset="0"/>
              </a:rPr>
              <a:t>The parts of a flower that are often conspicuously colored.</a:t>
            </a:r>
          </a:p>
          <a:p>
            <a:endParaRPr lang="en-US" sz="2000" dirty="0">
              <a:solidFill>
                <a:schemeClr val="tx1">
                  <a:lumMod val="65000"/>
                  <a:lumOff val="35000"/>
                </a:schemeClr>
              </a:solidFill>
              <a:latin typeface="Arial" panose="020B0604020202020204" pitchFamily="34" charset="0"/>
              <a:cs typeface="Arial" panose="020B0604020202020204" pitchFamily="34" charset="0"/>
            </a:endParaRPr>
          </a:p>
          <a:p>
            <a:r>
              <a:rPr lang="en-US" sz="2000" b="1" dirty="0">
                <a:solidFill>
                  <a:schemeClr val="tx1">
                    <a:lumMod val="65000"/>
                    <a:lumOff val="35000"/>
                  </a:schemeClr>
                </a:solidFill>
                <a:latin typeface="Arial" panose="020B0604020202020204" pitchFamily="34" charset="0"/>
                <a:cs typeface="Arial" panose="020B0604020202020204" pitchFamily="34" charset="0"/>
              </a:rPr>
              <a:t>STAMEN:</a:t>
            </a:r>
          </a:p>
          <a:p>
            <a:r>
              <a:rPr lang="en-US" sz="2000" dirty="0">
                <a:solidFill>
                  <a:schemeClr val="tx1">
                    <a:lumMod val="65000"/>
                    <a:lumOff val="35000"/>
                  </a:schemeClr>
                </a:solidFill>
                <a:latin typeface="Arial" panose="020B0604020202020204" pitchFamily="34" charset="0"/>
                <a:cs typeface="Arial" panose="020B0604020202020204" pitchFamily="34" charset="0"/>
              </a:rPr>
              <a:t>The pollen producing part of a flower, usually with a slender filament supporting the anther.</a:t>
            </a:r>
          </a:p>
          <a:p>
            <a:endParaRPr lang="en-US" sz="2000" dirty="0">
              <a:solidFill>
                <a:schemeClr val="tx1">
                  <a:lumMod val="65000"/>
                  <a:lumOff val="35000"/>
                </a:schemeClr>
              </a:solidFill>
              <a:latin typeface="Arial" panose="020B0604020202020204" pitchFamily="34" charset="0"/>
              <a:cs typeface="Arial" panose="020B0604020202020204" pitchFamily="34" charset="0"/>
            </a:endParaRPr>
          </a:p>
          <a:p>
            <a:r>
              <a:rPr lang="en-US" sz="2000" b="1" dirty="0">
                <a:solidFill>
                  <a:schemeClr val="tx1">
                    <a:lumMod val="65000"/>
                    <a:lumOff val="35000"/>
                  </a:schemeClr>
                </a:solidFill>
                <a:latin typeface="Arial" panose="020B0604020202020204" pitchFamily="34" charset="0"/>
                <a:cs typeface="Arial" panose="020B0604020202020204" pitchFamily="34" charset="0"/>
              </a:rPr>
              <a:t>ANTHER: </a:t>
            </a:r>
          </a:p>
          <a:p>
            <a:r>
              <a:rPr lang="en-US" sz="2000" dirty="0">
                <a:solidFill>
                  <a:schemeClr val="tx1">
                    <a:lumMod val="65000"/>
                    <a:lumOff val="35000"/>
                  </a:schemeClr>
                </a:solidFill>
                <a:latin typeface="Arial" panose="020B0604020202020204" pitchFamily="34" charset="0"/>
                <a:cs typeface="Arial" panose="020B0604020202020204" pitchFamily="34" charset="0"/>
              </a:rPr>
              <a:t>The part of the stamen where pollen is produced.</a:t>
            </a:r>
          </a:p>
        </p:txBody>
      </p:sp>
      <p:pic>
        <p:nvPicPr>
          <p:cNvPr id="4" name="Picture 3" descr="Diagram&#10;&#10;Description automatically generated">
            <a:extLst>
              <a:ext uri="{FF2B5EF4-FFF2-40B4-BE49-F238E27FC236}">
                <a16:creationId xmlns:a16="http://schemas.microsoft.com/office/drawing/2014/main" id="{2C8DC5A1-1B0E-D558-87AD-421F276F135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163" r="-2343" b="-3606"/>
          <a:stretch/>
        </p:blipFill>
        <p:spPr>
          <a:xfrm>
            <a:off x="279564" y="1713572"/>
            <a:ext cx="6793898" cy="3811146"/>
          </a:xfrm>
          <a:prstGeom prst="rect">
            <a:avLst/>
          </a:prstGeom>
          <a:solidFill>
            <a:schemeClr val="bg1"/>
          </a:solidFill>
        </p:spPr>
      </p:pic>
    </p:spTree>
    <p:extLst>
      <p:ext uri="{BB962C8B-B14F-4D97-AF65-F5344CB8AC3E}">
        <p14:creationId xmlns:p14="http://schemas.microsoft.com/office/powerpoint/2010/main" val="21552917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A02752-93D3-8A95-A403-0A3FFEF51247}"/>
              </a:ext>
            </a:extLst>
          </p:cNvPr>
          <p:cNvPicPr>
            <a:picLocks noChangeAspect="1"/>
          </p:cNvPicPr>
          <p:nvPr/>
        </p:nvPicPr>
        <p:blipFill>
          <a:blip r:embed="rId3"/>
          <a:stretch>
            <a:fillRect/>
          </a:stretch>
        </p:blipFill>
        <p:spPr>
          <a:xfrm>
            <a:off x="0" y="0"/>
            <a:ext cx="12192000" cy="6858000"/>
          </a:xfrm>
          <a:prstGeom prst="rect">
            <a:avLst/>
          </a:prstGeom>
        </p:spPr>
      </p:pic>
      <p:sp>
        <p:nvSpPr>
          <p:cNvPr id="16" name="Title 1"/>
          <p:cNvSpPr txBox="1">
            <a:spLocks/>
          </p:cNvSpPr>
          <p:nvPr/>
        </p:nvSpPr>
        <p:spPr>
          <a:xfrm>
            <a:off x="279565" y="261727"/>
            <a:ext cx="3443349" cy="565726"/>
          </a:xfrm>
          <a:prstGeom prst="rect">
            <a:avLst/>
          </a:prstGeom>
        </p:spPr>
        <p:txBody>
          <a:bodyPr vert="horz" lIns="91440" tIns="45720" rIns="91440" bIns="45720" rtlCol="0" anchor="t">
            <a:normAutofit/>
          </a:bodyPr>
          <a:lstStyle/>
          <a:p>
            <a:pPr lvl="0" defTabSz="914400">
              <a:lnSpc>
                <a:spcPct val="90000"/>
              </a:lnSpc>
              <a:spcBef>
                <a:spcPct val="0"/>
              </a:spcBef>
              <a:defRPr/>
            </a:pPr>
            <a:r>
              <a:rPr lang="en-US" sz="2400" b="1" dirty="0">
                <a:solidFill>
                  <a:srgbClr val="008F00"/>
                </a:solidFill>
                <a:latin typeface="Arial Black" panose="020B0A04020102020204" pitchFamily="34" charset="0"/>
              </a:rPr>
              <a:t>3-5 SCIENCE</a:t>
            </a:r>
          </a:p>
        </p:txBody>
      </p:sp>
      <p:sp>
        <p:nvSpPr>
          <p:cNvPr id="17" name="Rectangle 16"/>
          <p:cNvSpPr/>
          <p:nvPr/>
        </p:nvSpPr>
        <p:spPr>
          <a:xfrm>
            <a:off x="279564" y="639632"/>
            <a:ext cx="6478587" cy="590931"/>
          </a:xfrm>
          <a:prstGeom prst="rect">
            <a:avLst/>
          </a:prstGeom>
        </p:spPr>
        <p:txBody>
          <a:bodyPr wrap="square">
            <a:spAutoFit/>
          </a:bodyPr>
          <a:lstStyle/>
          <a:p>
            <a:pPr lvl="0" defTabSz="914400">
              <a:lnSpc>
                <a:spcPct val="90000"/>
              </a:lnSpc>
              <a:spcBef>
                <a:spcPct val="0"/>
              </a:spcBef>
              <a:defRPr/>
            </a:pPr>
            <a:r>
              <a:rPr lang="en-US" sz="3600" b="1" dirty="0">
                <a:solidFill>
                  <a:srgbClr val="E16161"/>
                </a:solidFill>
                <a:latin typeface="Arial" charset="0"/>
                <a:ea typeface="Arial" charset="0"/>
                <a:cs typeface="Arial" charset="0"/>
              </a:rPr>
              <a:t>REPRODUCTING PLANTS</a:t>
            </a:r>
          </a:p>
        </p:txBody>
      </p:sp>
      <p:sp>
        <p:nvSpPr>
          <p:cNvPr id="2" name="TextBox 1">
            <a:extLst>
              <a:ext uri="{FF2B5EF4-FFF2-40B4-BE49-F238E27FC236}">
                <a16:creationId xmlns:a16="http://schemas.microsoft.com/office/drawing/2014/main" id="{8D6D57A5-FD4A-4F22-E6A1-126E3C263141}"/>
              </a:ext>
            </a:extLst>
          </p:cNvPr>
          <p:cNvSpPr txBox="1"/>
          <p:nvPr/>
        </p:nvSpPr>
        <p:spPr>
          <a:xfrm>
            <a:off x="7445539" y="1623452"/>
            <a:ext cx="4466897" cy="4401205"/>
          </a:xfrm>
          <a:prstGeom prst="rect">
            <a:avLst/>
          </a:prstGeom>
          <a:noFill/>
        </p:spPr>
        <p:txBody>
          <a:bodyPr wrap="square" rtlCol="0">
            <a:spAutoFit/>
          </a:bodyPr>
          <a:lstStyle/>
          <a:p>
            <a:r>
              <a:rPr lang="en-US" sz="2000" b="1" dirty="0">
                <a:solidFill>
                  <a:schemeClr val="tx1">
                    <a:lumMod val="65000"/>
                    <a:lumOff val="35000"/>
                  </a:schemeClr>
                </a:solidFill>
                <a:latin typeface="Arial" panose="020B0604020202020204" pitchFamily="34" charset="0"/>
                <a:cs typeface="Arial" panose="020B0604020202020204" pitchFamily="34" charset="0"/>
              </a:rPr>
              <a:t>PISTIL:</a:t>
            </a:r>
            <a:endParaRPr lang="en-US" sz="2000" dirty="0">
              <a:effectLst/>
              <a:latin typeface="Arial" panose="020B0604020202020204" pitchFamily="34" charset="0"/>
            </a:endParaRPr>
          </a:p>
          <a:p>
            <a:r>
              <a:rPr lang="en-US" sz="2000" dirty="0">
                <a:solidFill>
                  <a:schemeClr val="tx1">
                    <a:lumMod val="65000"/>
                    <a:lumOff val="35000"/>
                  </a:schemeClr>
                </a:solidFill>
                <a:effectLst/>
                <a:latin typeface="Arial" panose="020B0604020202020204" pitchFamily="34" charset="0"/>
              </a:rPr>
              <a:t>The ovule producing part of a flower. The ovary often supports a long style, topped by a stigma. The mature ovary is a fruit, and the mature ovule is a seed. </a:t>
            </a:r>
          </a:p>
          <a:p>
            <a:endParaRPr lang="en-US" sz="2000" dirty="0">
              <a:solidFill>
                <a:schemeClr val="tx1">
                  <a:lumMod val="65000"/>
                  <a:lumOff val="35000"/>
                </a:schemeClr>
              </a:solidFill>
              <a:effectLst/>
              <a:latin typeface="Arial" panose="020B0604020202020204" pitchFamily="34" charset="0"/>
            </a:endParaRPr>
          </a:p>
          <a:p>
            <a:r>
              <a:rPr lang="en-US" sz="2000" b="1" dirty="0">
                <a:solidFill>
                  <a:schemeClr val="tx1">
                    <a:lumMod val="65000"/>
                    <a:lumOff val="35000"/>
                  </a:schemeClr>
                </a:solidFill>
                <a:effectLst/>
                <a:latin typeface="Arial" panose="020B0604020202020204" pitchFamily="34" charset="0"/>
              </a:rPr>
              <a:t>STIGMA</a:t>
            </a:r>
            <a:r>
              <a:rPr lang="en-US" sz="2000" dirty="0">
                <a:solidFill>
                  <a:schemeClr val="tx1">
                    <a:lumMod val="65000"/>
                    <a:lumOff val="35000"/>
                  </a:schemeClr>
                </a:solidFill>
                <a:effectLst/>
                <a:latin typeface="Arial" panose="020B0604020202020204" pitchFamily="34" charset="0"/>
              </a:rPr>
              <a:t>: </a:t>
            </a:r>
          </a:p>
          <a:p>
            <a:r>
              <a:rPr lang="en-US" sz="2000" dirty="0">
                <a:solidFill>
                  <a:schemeClr val="tx1">
                    <a:lumMod val="65000"/>
                    <a:lumOff val="35000"/>
                  </a:schemeClr>
                </a:solidFill>
                <a:effectLst/>
                <a:latin typeface="Arial" panose="020B0604020202020204" pitchFamily="34" charset="0"/>
              </a:rPr>
              <a:t>The part of the pistil where pollen germinates. </a:t>
            </a:r>
          </a:p>
          <a:p>
            <a:endParaRPr lang="en-US" sz="2000" dirty="0">
              <a:solidFill>
                <a:schemeClr val="tx1">
                  <a:lumMod val="65000"/>
                  <a:lumOff val="35000"/>
                </a:schemeClr>
              </a:solidFill>
              <a:effectLst/>
              <a:latin typeface="Arial" panose="020B0604020202020204" pitchFamily="34" charset="0"/>
            </a:endParaRPr>
          </a:p>
          <a:p>
            <a:r>
              <a:rPr lang="en-US" sz="2000" b="1" dirty="0">
                <a:solidFill>
                  <a:schemeClr val="tx1">
                    <a:lumMod val="65000"/>
                    <a:lumOff val="35000"/>
                  </a:schemeClr>
                </a:solidFill>
                <a:effectLst/>
                <a:latin typeface="Arial" panose="020B0604020202020204" pitchFamily="34" charset="0"/>
              </a:rPr>
              <a:t>OVARY: </a:t>
            </a:r>
            <a:endParaRPr lang="en-US" sz="2000" dirty="0">
              <a:solidFill>
                <a:schemeClr val="tx1">
                  <a:lumMod val="65000"/>
                  <a:lumOff val="35000"/>
                </a:schemeClr>
              </a:solidFill>
              <a:effectLst/>
              <a:latin typeface="Arial" panose="020B0604020202020204" pitchFamily="34" charset="0"/>
            </a:endParaRPr>
          </a:p>
          <a:p>
            <a:r>
              <a:rPr lang="en-US" sz="2000" dirty="0">
                <a:solidFill>
                  <a:schemeClr val="tx1">
                    <a:lumMod val="65000"/>
                    <a:lumOff val="35000"/>
                  </a:schemeClr>
                </a:solidFill>
                <a:effectLst/>
                <a:latin typeface="Arial" panose="020B0604020202020204" pitchFamily="34" charset="0"/>
              </a:rPr>
              <a:t>The enlarged basal portion of the pistil where ovules are produced. </a:t>
            </a:r>
          </a:p>
        </p:txBody>
      </p:sp>
      <p:pic>
        <p:nvPicPr>
          <p:cNvPr id="4" name="Picture 3" descr="Diagram&#10;&#10;Description automatically generated">
            <a:extLst>
              <a:ext uri="{FF2B5EF4-FFF2-40B4-BE49-F238E27FC236}">
                <a16:creationId xmlns:a16="http://schemas.microsoft.com/office/drawing/2014/main" id="{2C8DC5A1-1B0E-D558-87AD-421F276F135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163" r="-2343" b="-3606"/>
          <a:stretch/>
        </p:blipFill>
        <p:spPr>
          <a:xfrm>
            <a:off x="279564" y="1713572"/>
            <a:ext cx="6793898" cy="3811146"/>
          </a:xfrm>
          <a:prstGeom prst="rect">
            <a:avLst/>
          </a:prstGeom>
          <a:solidFill>
            <a:schemeClr val="bg1"/>
          </a:solidFill>
        </p:spPr>
      </p:pic>
    </p:spTree>
    <p:extLst>
      <p:ext uri="{BB962C8B-B14F-4D97-AF65-F5344CB8AC3E}">
        <p14:creationId xmlns:p14="http://schemas.microsoft.com/office/powerpoint/2010/main" val="3906552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7ADCB8-FE5D-9C0B-AF22-1F26172FF6B5}"/>
              </a:ext>
            </a:extLst>
          </p:cNvPr>
          <p:cNvPicPr>
            <a:picLocks noChangeAspect="1"/>
          </p:cNvPicPr>
          <p:nvPr/>
        </p:nvPicPr>
        <p:blipFill>
          <a:blip r:embed="rId3"/>
          <a:stretch>
            <a:fillRect/>
          </a:stretch>
        </p:blipFill>
        <p:spPr>
          <a:xfrm>
            <a:off x="0" y="0"/>
            <a:ext cx="12192000" cy="6858000"/>
          </a:xfrm>
          <a:prstGeom prst="rect">
            <a:avLst/>
          </a:prstGeom>
        </p:spPr>
      </p:pic>
      <p:sp>
        <p:nvSpPr>
          <p:cNvPr id="16" name="Title 1"/>
          <p:cNvSpPr txBox="1">
            <a:spLocks/>
          </p:cNvSpPr>
          <p:nvPr/>
        </p:nvSpPr>
        <p:spPr>
          <a:xfrm>
            <a:off x="279565" y="261727"/>
            <a:ext cx="3443349" cy="565726"/>
          </a:xfrm>
          <a:prstGeom prst="rect">
            <a:avLst/>
          </a:prstGeom>
        </p:spPr>
        <p:txBody>
          <a:bodyPr vert="horz" lIns="91440" tIns="45720" rIns="91440" bIns="45720" rtlCol="0" anchor="t">
            <a:normAutofit/>
          </a:bodyPr>
          <a:lstStyle/>
          <a:p>
            <a:pPr lvl="0" defTabSz="914400">
              <a:lnSpc>
                <a:spcPct val="90000"/>
              </a:lnSpc>
              <a:spcBef>
                <a:spcPct val="0"/>
              </a:spcBef>
              <a:defRPr/>
            </a:pPr>
            <a:r>
              <a:rPr lang="en-US" sz="2400" b="1" dirty="0">
                <a:solidFill>
                  <a:srgbClr val="008F00"/>
                </a:solidFill>
                <a:latin typeface="Arial Black" panose="020B0A04020102020204" pitchFamily="34" charset="0"/>
              </a:rPr>
              <a:t>3-5 SCIENCE</a:t>
            </a:r>
          </a:p>
        </p:txBody>
      </p:sp>
      <p:sp>
        <p:nvSpPr>
          <p:cNvPr id="17" name="Rectangle 16"/>
          <p:cNvSpPr/>
          <p:nvPr/>
        </p:nvSpPr>
        <p:spPr>
          <a:xfrm>
            <a:off x="279564" y="639632"/>
            <a:ext cx="6478587" cy="590931"/>
          </a:xfrm>
          <a:prstGeom prst="rect">
            <a:avLst/>
          </a:prstGeom>
        </p:spPr>
        <p:txBody>
          <a:bodyPr wrap="square">
            <a:spAutoFit/>
          </a:bodyPr>
          <a:lstStyle/>
          <a:p>
            <a:pPr lvl="0" defTabSz="914400">
              <a:lnSpc>
                <a:spcPct val="90000"/>
              </a:lnSpc>
              <a:spcBef>
                <a:spcPct val="0"/>
              </a:spcBef>
              <a:defRPr/>
            </a:pPr>
            <a:r>
              <a:rPr lang="en-US" sz="3600" b="1" dirty="0">
                <a:solidFill>
                  <a:srgbClr val="E16161"/>
                </a:solidFill>
                <a:latin typeface="Arial" charset="0"/>
                <a:ea typeface="Arial" charset="0"/>
                <a:cs typeface="Arial" charset="0"/>
              </a:rPr>
              <a:t>REPRODUCTING PLANTS</a:t>
            </a:r>
          </a:p>
        </p:txBody>
      </p:sp>
      <p:sp>
        <p:nvSpPr>
          <p:cNvPr id="3" name="TextBox 2">
            <a:extLst>
              <a:ext uri="{FF2B5EF4-FFF2-40B4-BE49-F238E27FC236}">
                <a16:creationId xmlns:a16="http://schemas.microsoft.com/office/drawing/2014/main" id="{CD4B881A-81AD-438D-462B-74FB655E0E03}"/>
              </a:ext>
            </a:extLst>
          </p:cNvPr>
          <p:cNvSpPr txBox="1"/>
          <p:nvPr/>
        </p:nvSpPr>
        <p:spPr>
          <a:xfrm>
            <a:off x="890754" y="1949171"/>
            <a:ext cx="4851565" cy="3303032"/>
          </a:xfrm>
          <a:prstGeom prst="roundRect">
            <a:avLst/>
          </a:prstGeom>
          <a:solidFill>
            <a:schemeClr val="bg1"/>
          </a:solidFill>
          <a:ln w="28575">
            <a:solidFill>
              <a:srgbClr val="E16161"/>
            </a:solidFill>
          </a:ln>
        </p:spPr>
        <p:txBody>
          <a:bodyPr wrap="square" rtlCol="0">
            <a:spAutoFit/>
          </a:bodyPr>
          <a:lstStyle/>
          <a:p>
            <a:pPr algn="ctr">
              <a:spcAft>
                <a:spcPts val="1200"/>
              </a:spcAft>
            </a:pPr>
            <a:r>
              <a:rPr lang="en-US" sz="2400" b="1" dirty="0">
                <a:solidFill>
                  <a:schemeClr val="tx1">
                    <a:lumMod val="65000"/>
                    <a:lumOff val="35000"/>
                  </a:schemeClr>
                </a:solidFill>
                <a:effectLst/>
                <a:latin typeface="Arial" panose="020B0604020202020204" pitchFamily="34" charset="0"/>
              </a:rPr>
              <a:t>SELF-FERTILIZATION</a:t>
            </a:r>
            <a:endParaRPr lang="en-US" sz="2400" dirty="0">
              <a:solidFill>
                <a:schemeClr val="tx1">
                  <a:lumMod val="65000"/>
                  <a:lumOff val="35000"/>
                </a:schemeClr>
              </a:solidFill>
              <a:effectLst/>
              <a:latin typeface="Arial" panose="020B0604020202020204" pitchFamily="34" charset="0"/>
            </a:endParaRPr>
          </a:p>
          <a:p>
            <a:pPr algn="ctr">
              <a:spcAft>
                <a:spcPts val="1200"/>
              </a:spcAft>
            </a:pPr>
            <a:r>
              <a:rPr lang="en-US" sz="2400" dirty="0">
                <a:solidFill>
                  <a:schemeClr val="tx1">
                    <a:lumMod val="65000"/>
                    <a:lumOff val="35000"/>
                  </a:schemeClr>
                </a:solidFill>
                <a:effectLst/>
                <a:latin typeface="Arial" panose="020B0604020202020204" pitchFamily="34" charset="0"/>
              </a:rPr>
              <a:t>This is when pollen from the same plant fertilizes the ovary. </a:t>
            </a:r>
          </a:p>
          <a:p>
            <a:pPr algn="ctr">
              <a:spcAft>
                <a:spcPts val="1200"/>
              </a:spcAft>
            </a:pPr>
            <a:r>
              <a:rPr lang="en-US" sz="2400" dirty="0">
                <a:solidFill>
                  <a:schemeClr val="tx1">
                    <a:lumMod val="65000"/>
                    <a:lumOff val="35000"/>
                  </a:schemeClr>
                </a:solidFill>
                <a:effectLst/>
                <a:latin typeface="Arial" panose="020B0604020202020204" pitchFamily="34" charset="0"/>
              </a:rPr>
              <a:t>Did you know that watermelons can self-fertilize? They can do this because they have both male and female flowers. </a:t>
            </a:r>
          </a:p>
        </p:txBody>
      </p:sp>
      <p:sp>
        <p:nvSpPr>
          <p:cNvPr id="5" name="TextBox 4">
            <a:extLst>
              <a:ext uri="{FF2B5EF4-FFF2-40B4-BE49-F238E27FC236}">
                <a16:creationId xmlns:a16="http://schemas.microsoft.com/office/drawing/2014/main" id="{F219D64F-656B-0E03-AE81-E2F55914BFF1}"/>
              </a:ext>
            </a:extLst>
          </p:cNvPr>
          <p:cNvSpPr txBox="1"/>
          <p:nvPr/>
        </p:nvSpPr>
        <p:spPr>
          <a:xfrm>
            <a:off x="6449682" y="1949171"/>
            <a:ext cx="5005717" cy="3132773"/>
          </a:xfrm>
          <a:prstGeom prst="roundRect">
            <a:avLst/>
          </a:prstGeom>
          <a:solidFill>
            <a:schemeClr val="bg1"/>
          </a:solidFill>
          <a:ln w="28575">
            <a:solidFill>
              <a:srgbClr val="E16161"/>
            </a:solidFill>
          </a:ln>
        </p:spPr>
        <p:txBody>
          <a:bodyPr wrap="square" rtlCol="0">
            <a:spAutoFit/>
          </a:bodyPr>
          <a:lstStyle/>
          <a:p>
            <a:pPr algn="ctr">
              <a:spcAft>
                <a:spcPts val="1200"/>
              </a:spcAft>
            </a:pPr>
            <a:r>
              <a:rPr lang="en-US" sz="2400" b="1" dirty="0">
                <a:solidFill>
                  <a:schemeClr val="tx1">
                    <a:lumMod val="65000"/>
                    <a:lumOff val="35000"/>
                  </a:schemeClr>
                </a:solidFill>
                <a:effectLst/>
                <a:latin typeface="Arial" panose="020B0604020202020204" pitchFamily="34" charset="0"/>
              </a:rPr>
              <a:t>CROSS-FERTILIZATION</a:t>
            </a:r>
            <a:endParaRPr lang="en-US" sz="2400" dirty="0">
              <a:effectLst/>
              <a:latin typeface="Arial" panose="020B0604020202020204" pitchFamily="34" charset="0"/>
            </a:endParaRPr>
          </a:p>
          <a:p>
            <a:pPr algn="ctr"/>
            <a:r>
              <a:rPr lang="en-US" sz="2400" dirty="0">
                <a:solidFill>
                  <a:schemeClr val="tx1">
                    <a:lumMod val="65000"/>
                    <a:lumOff val="35000"/>
                  </a:schemeClr>
                </a:solidFill>
                <a:effectLst/>
                <a:latin typeface="Arial" panose="020B0604020202020204" pitchFamily="34" charset="0"/>
              </a:rPr>
              <a:t>This is when pollen is transferred to the stigma from an entirely different plant. This transfer can be done by the wind, bees or birds when they transfer pollen from plant to plant. </a:t>
            </a:r>
          </a:p>
        </p:txBody>
      </p:sp>
    </p:spTree>
    <p:extLst>
      <p:ext uri="{BB962C8B-B14F-4D97-AF65-F5344CB8AC3E}">
        <p14:creationId xmlns:p14="http://schemas.microsoft.com/office/powerpoint/2010/main" val="3694665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9E8A9BA-4AA8-7B6A-6B43-7556133F7F7A}"/>
              </a:ext>
            </a:extLst>
          </p:cNvPr>
          <p:cNvPicPr>
            <a:picLocks noChangeAspect="1"/>
          </p:cNvPicPr>
          <p:nvPr/>
        </p:nvPicPr>
        <p:blipFill>
          <a:blip r:embed="rId3"/>
          <a:stretch>
            <a:fillRect/>
          </a:stretch>
        </p:blipFill>
        <p:spPr>
          <a:xfrm>
            <a:off x="0" y="0"/>
            <a:ext cx="12192000" cy="6858000"/>
          </a:xfrm>
          <a:prstGeom prst="rect">
            <a:avLst/>
          </a:prstGeom>
        </p:spPr>
      </p:pic>
      <p:sp>
        <p:nvSpPr>
          <p:cNvPr id="16" name="Title 1"/>
          <p:cNvSpPr txBox="1">
            <a:spLocks/>
          </p:cNvSpPr>
          <p:nvPr/>
        </p:nvSpPr>
        <p:spPr>
          <a:xfrm>
            <a:off x="279565" y="261727"/>
            <a:ext cx="3443349" cy="565726"/>
          </a:xfrm>
          <a:prstGeom prst="rect">
            <a:avLst/>
          </a:prstGeom>
        </p:spPr>
        <p:txBody>
          <a:bodyPr vert="horz" lIns="91440" tIns="45720" rIns="91440" bIns="45720" rtlCol="0" anchor="t">
            <a:normAutofit/>
          </a:bodyPr>
          <a:lstStyle/>
          <a:p>
            <a:pPr lvl="0" defTabSz="914400">
              <a:lnSpc>
                <a:spcPct val="90000"/>
              </a:lnSpc>
              <a:spcBef>
                <a:spcPct val="0"/>
              </a:spcBef>
              <a:defRPr/>
            </a:pPr>
            <a:r>
              <a:rPr lang="en-US" sz="2400" b="1" dirty="0">
                <a:solidFill>
                  <a:srgbClr val="008F00"/>
                </a:solidFill>
                <a:latin typeface="Arial Black" panose="020B0A04020102020204" pitchFamily="34" charset="0"/>
              </a:rPr>
              <a:t>3-5 SCIENCE</a:t>
            </a:r>
          </a:p>
        </p:txBody>
      </p:sp>
      <p:sp>
        <p:nvSpPr>
          <p:cNvPr id="17" name="Rectangle 16"/>
          <p:cNvSpPr/>
          <p:nvPr/>
        </p:nvSpPr>
        <p:spPr>
          <a:xfrm>
            <a:off x="279563" y="639632"/>
            <a:ext cx="9382723" cy="590931"/>
          </a:xfrm>
          <a:prstGeom prst="rect">
            <a:avLst/>
          </a:prstGeom>
        </p:spPr>
        <p:txBody>
          <a:bodyPr wrap="square">
            <a:spAutoFit/>
          </a:bodyPr>
          <a:lstStyle/>
          <a:p>
            <a:pPr lvl="0" defTabSz="914400">
              <a:lnSpc>
                <a:spcPct val="90000"/>
              </a:lnSpc>
              <a:spcBef>
                <a:spcPct val="0"/>
              </a:spcBef>
              <a:defRPr/>
            </a:pPr>
            <a:r>
              <a:rPr lang="en-US" sz="3600" b="1" dirty="0">
                <a:solidFill>
                  <a:srgbClr val="E16161"/>
                </a:solidFill>
                <a:latin typeface="Arial" charset="0"/>
                <a:ea typeface="Arial" charset="0"/>
                <a:cs typeface="Arial" charset="0"/>
              </a:rPr>
              <a:t>LIFE CYCLE OF A WATERMELON PLANT</a:t>
            </a:r>
          </a:p>
        </p:txBody>
      </p:sp>
      <p:pic>
        <p:nvPicPr>
          <p:cNvPr id="4" name="Picture 3" descr="A bee on a white background&#10;&#10;Description automatically generated with medium confidence">
            <a:extLst>
              <a:ext uri="{FF2B5EF4-FFF2-40B4-BE49-F238E27FC236}">
                <a16:creationId xmlns:a16="http://schemas.microsoft.com/office/drawing/2014/main" id="{9F52EC69-E0EB-7992-C088-5120960F165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06648" r="-3066"/>
          <a:stretch/>
        </p:blipFill>
        <p:spPr>
          <a:xfrm flipH="1">
            <a:off x="902345" y="1504293"/>
            <a:ext cx="4342755" cy="1838859"/>
          </a:xfrm>
          <a:prstGeom prst="roundRect">
            <a:avLst/>
          </a:prstGeom>
          <a:solidFill>
            <a:schemeClr val="bg1"/>
          </a:solidFill>
          <a:ln w="22225">
            <a:solidFill>
              <a:srgbClr val="E16161"/>
            </a:solidFill>
          </a:ln>
        </p:spPr>
      </p:pic>
      <p:sp>
        <p:nvSpPr>
          <p:cNvPr id="6" name="TextBox 5">
            <a:extLst>
              <a:ext uri="{FF2B5EF4-FFF2-40B4-BE49-F238E27FC236}">
                <a16:creationId xmlns:a16="http://schemas.microsoft.com/office/drawing/2014/main" id="{1CC6A566-3E51-D8F9-7D69-F450FB1F977B}"/>
              </a:ext>
            </a:extLst>
          </p:cNvPr>
          <p:cNvSpPr txBox="1"/>
          <p:nvPr/>
        </p:nvSpPr>
        <p:spPr>
          <a:xfrm>
            <a:off x="2883222" y="1638892"/>
            <a:ext cx="2006278" cy="1569660"/>
          </a:xfrm>
          <a:prstGeom prst="rect">
            <a:avLst/>
          </a:prstGeom>
          <a:noFill/>
        </p:spPr>
        <p:txBody>
          <a:bodyPr wrap="square" rtlCol="0">
            <a:spAutoFit/>
          </a:bodyPr>
          <a:lstStyle/>
          <a:p>
            <a:pPr algn="ctr"/>
            <a:r>
              <a:rPr lang="en-US" sz="1600" dirty="0">
                <a:solidFill>
                  <a:schemeClr val="tx1">
                    <a:lumMod val="65000"/>
                    <a:lumOff val="35000"/>
                  </a:schemeClr>
                </a:solidFill>
                <a:latin typeface="Arial" panose="020B0604020202020204" pitchFamily="34" charset="0"/>
                <a:cs typeface="Arial" panose="020B0604020202020204" pitchFamily="34" charset="0"/>
              </a:rPr>
              <a:t>Both male and female flowers grow on the same vine and pollination from bees helps fertilization occur.</a:t>
            </a:r>
          </a:p>
        </p:txBody>
      </p:sp>
      <p:pic>
        <p:nvPicPr>
          <p:cNvPr id="7" name="Picture 6">
            <a:extLst>
              <a:ext uri="{FF2B5EF4-FFF2-40B4-BE49-F238E27FC236}">
                <a16:creationId xmlns:a16="http://schemas.microsoft.com/office/drawing/2014/main" id="{D718D95A-49E8-9962-9A59-30614D05D38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126936"/>
          <a:stretch/>
        </p:blipFill>
        <p:spPr>
          <a:xfrm>
            <a:off x="6946900" y="1466277"/>
            <a:ext cx="4342755" cy="1838859"/>
          </a:xfrm>
          <a:prstGeom prst="roundRect">
            <a:avLst/>
          </a:prstGeom>
          <a:solidFill>
            <a:schemeClr val="bg1"/>
          </a:solidFill>
          <a:ln w="22225">
            <a:solidFill>
              <a:srgbClr val="E16161"/>
            </a:solidFill>
          </a:ln>
        </p:spPr>
      </p:pic>
      <p:sp>
        <p:nvSpPr>
          <p:cNvPr id="8" name="TextBox 7">
            <a:extLst>
              <a:ext uri="{FF2B5EF4-FFF2-40B4-BE49-F238E27FC236}">
                <a16:creationId xmlns:a16="http://schemas.microsoft.com/office/drawing/2014/main" id="{6CED7635-C63F-0FD6-4F18-154AB5BD1F9E}"/>
              </a:ext>
            </a:extLst>
          </p:cNvPr>
          <p:cNvSpPr txBox="1"/>
          <p:nvPr/>
        </p:nvSpPr>
        <p:spPr>
          <a:xfrm>
            <a:off x="8954303" y="1789798"/>
            <a:ext cx="2192116" cy="1191816"/>
          </a:xfrm>
          <a:prstGeom prst="roundRect">
            <a:avLst/>
          </a:prstGeom>
          <a:noFill/>
        </p:spPr>
        <p:txBody>
          <a:bodyPr wrap="square" rtlCol="0">
            <a:spAutoFit/>
          </a:bodyPr>
          <a:lstStyle/>
          <a:p>
            <a:pPr algn="ctr"/>
            <a:r>
              <a:rPr lang="en-US" sz="1600" dirty="0">
                <a:solidFill>
                  <a:schemeClr val="tx1">
                    <a:lumMod val="65000"/>
                    <a:lumOff val="35000"/>
                  </a:schemeClr>
                </a:solidFill>
                <a:latin typeface="Arial" panose="020B0604020202020204" pitchFamily="34" charset="0"/>
                <a:cs typeface="Arial" panose="020B0604020202020204" pitchFamily="34" charset="0"/>
              </a:rPr>
              <a:t>The fertilized plant ovary will, over time, develop and grow into the watermelon.</a:t>
            </a:r>
          </a:p>
        </p:txBody>
      </p:sp>
      <p:sp>
        <p:nvSpPr>
          <p:cNvPr id="9" name="Right Arrow 8">
            <a:extLst>
              <a:ext uri="{FF2B5EF4-FFF2-40B4-BE49-F238E27FC236}">
                <a16:creationId xmlns:a16="http://schemas.microsoft.com/office/drawing/2014/main" id="{196E4B92-4C5C-0757-22F5-278787294A70}"/>
              </a:ext>
            </a:extLst>
          </p:cNvPr>
          <p:cNvSpPr/>
          <p:nvPr/>
        </p:nvSpPr>
        <p:spPr>
          <a:xfrm>
            <a:off x="5512210" y="2245488"/>
            <a:ext cx="1167579" cy="544010"/>
          </a:xfrm>
          <a:prstGeom prst="rightArrow">
            <a:avLst/>
          </a:prstGeom>
          <a:solidFill>
            <a:srgbClr val="E16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A3A671F-376F-0466-4832-3B4D51F30DE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82167"/>
          <a:stretch/>
        </p:blipFill>
        <p:spPr>
          <a:xfrm flipH="1">
            <a:off x="7341940" y="4414597"/>
            <a:ext cx="4342755" cy="1838859"/>
          </a:xfrm>
          <a:prstGeom prst="roundRect">
            <a:avLst/>
          </a:prstGeom>
          <a:solidFill>
            <a:schemeClr val="bg1"/>
          </a:solidFill>
          <a:ln w="22225">
            <a:solidFill>
              <a:srgbClr val="E16161"/>
            </a:solidFill>
          </a:ln>
        </p:spPr>
      </p:pic>
      <p:sp>
        <p:nvSpPr>
          <p:cNvPr id="11" name="TextBox 10">
            <a:extLst>
              <a:ext uri="{FF2B5EF4-FFF2-40B4-BE49-F238E27FC236}">
                <a16:creationId xmlns:a16="http://schemas.microsoft.com/office/drawing/2014/main" id="{98D07A1F-9783-E9F2-F570-FCCB94894403}"/>
              </a:ext>
            </a:extLst>
          </p:cNvPr>
          <p:cNvSpPr txBox="1"/>
          <p:nvPr/>
        </p:nvSpPr>
        <p:spPr>
          <a:xfrm>
            <a:off x="9236597" y="4676518"/>
            <a:ext cx="2119024" cy="1323439"/>
          </a:xfrm>
          <a:prstGeom prst="rect">
            <a:avLst/>
          </a:prstGeom>
          <a:noFill/>
        </p:spPr>
        <p:txBody>
          <a:bodyPr wrap="square" rtlCol="0">
            <a:spAutoFit/>
          </a:bodyPr>
          <a:lstStyle/>
          <a:p>
            <a:pPr algn="ctr"/>
            <a:r>
              <a:rPr lang="en-US" sz="1600" dirty="0">
                <a:solidFill>
                  <a:schemeClr val="tx1">
                    <a:lumMod val="65000"/>
                    <a:lumOff val="35000"/>
                  </a:schemeClr>
                </a:solidFill>
                <a:latin typeface="Arial" panose="020B0604020202020204" pitchFamily="34" charset="0"/>
                <a:cs typeface="Arial" panose="020B0604020202020204" pitchFamily="34" charset="0"/>
              </a:rPr>
              <a:t>If left unharvested, the watermelon will rot and expose the seeds. These seeds can be replanted.</a:t>
            </a:r>
          </a:p>
        </p:txBody>
      </p:sp>
      <p:pic>
        <p:nvPicPr>
          <p:cNvPr id="12" name="Picture 11">
            <a:extLst>
              <a:ext uri="{FF2B5EF4-FFF2-40B4-BE49-F238E27FC236}">
                <a16:creationId xmlns:a16="http://schemas.microsoft.com/office/drawing/2014/main" id="{C0063204-9957-78E9-96F5-E4A251740C5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60987"/>
          <a:stretch/>
        </p:blipFill>
        <p:spPr>
          <a:xfrm flipH="1">
            <a:off x="1469240" y="3821787"/>
            <a:ext cx="4342755" cy="1838859"/>
          </a:xfrm>
          <a:prstGeom prst="roundRect">
            <a:avLst/>
          </a:prstGeom>
          <a:solidFill>
            <a:schemeClr val="bg1"/>
          </a:solidFill>
          <a:ln w="22225">
            <a:solidFill>
              <a:srgbClr val="E16161"/>
            </a:solidFill>
          </a:ln>
        </p:spPr>
      </p:pic>
      <p:sp>
        <p:nvSpPr>
          <p:cNvPr id="13" name="TextBox 12">
            <a:extLst>
              <a:ext uri="{FF2B5EF4-FFF2-40B4-BE49-F238E27FC236}">
                <a16:creationId xmlns:a16="http://schemas.microsoft.com/office/drawing/2014/main" id="{0672BE17-A6C7-7F13-FA12-D2CA8F73D37F}"/>
              </a:ext>
            </a:extLst>
          </p:cNvPr>
          <p:cNvSpPr txBox="1"/>
          <p:nvPr/>
        </p:nvSpPr>
        <p:spPr>
          <a:xfrm>
            <a:off x="3246427" y="3991111"/>
            <a:ext cx="2417677" cy="1569660"/>
          </a:xfrm>
          <a:prstGeom prst="rect">
            <a:avLst/>
          </a:prstGeom>
          <a:noFill/>
        </p:spPr>
        <p:txBody>
          <a:bodyPr wrap="square" rtlCol="0">
            <a:spAutoFit/>
          </a:bodyPr>
          <a:lstStyle/>
          <a:p>
            <a:pPr algn="ctr"/>
            <a:r>
              <a:rPr lang="en-US" sz="1600" dirty="0">
                <a:solidFill>
                  <a:schemeClr val="tx1">
                    <a:lumMod val="65000"/>
                    <a:lumOff val="35000"/>
                  </a:schemeClr>
                </a:solidFill>
                <a:latin typeface="Arial" panose="020B0604020202020204" pitchFamily="34" charset="0"/>
                <a:cs typeface="Arial" panose="020B0604020202020204" pitchFamily="34" charset="0"/>
              </a:rPr>
              <a:t>If replanted, the seeds grow into a new watermelon plant. It will take about 3 months for it to become a mature watermelon.</a:t>
            </a:r>
          </a:p>
        </p:txBody>
      </p:sp>
      <p:sp>
        <p:nvSpPr>
          <p:cNvPr id="14" name="Right Arrow 13">
            <a:extLst>
              <a:ext uri="{FF2B5EF4-FFF2-40B4-BE49-F238E27FC236}">
                <a16:creationId xmlns:a16="http://schemas.microsoft.com/office/drawing/2014/main" id="{96FE5F0B-A0DF-78C5-7CF0-1F59F10565A0}"/>
              </a:ext>
            </a:extLst>
          </p:cNvPr>
          <p:cNvSpPr/>
          <p:nvPr/>
        </p:nvSpPr>
        <p:spPr>
          <a:xfrm flipH="1">
            <a:off x="5993178" y="4678074"/>
            <a:ext cx="1167579" cy="544010"/>
          </a:xfrm>
          <a:prstGeom prst="rightArrow">
            <a:avLst/>
          </a:prstGeom>
          <a:solidFill>
            <a:srgbClr val="E16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extLst>
              <a:ext uri="{FF2B5EF4-FFF2-40B4-BE49-F238E27FC236}">
                <a16:creationId xmlns:a16="http://schemas.microsoft.com/office/drawing/2014/main" id="{D64A0FC3-FA6B-40AE-320E-0B923DB5752D}"/>
              </a:ext>
            </a:extLst>
          </p:cNvPr>
          <p:cNvSpPr/>
          <p:nvPr/>
        </p:nvSpPr>
        <p:spPr>
          <a:xfrm rot="5400000">
            <a:off x="8959417" y="3606187"/>
            <a:ext cx="861730" cy="544010"/>
          </a:xfrm>
          <a:prstGeom prst="rightArrow">
            <a:avLst/>
          </a:prstGeom>
          <a:solidFill>
            <a:srgbClr val="E16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06419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4337DC-72F5-5578-F5D5-126175E7FBC7}"/>
              </a:ext>
            </a:extLst>
          </p:cNvPr>
          <p:cNvPicPr>
            <a:picLocks noChangeAspect="1"/>
          </p:cNvPicPr>
          <p:nvPr/>
        </p:nvPicPr>
        <p:blipFill>
          <a:blip r:embed="rId3"/>
          <a:stretch>
            <a:fillRect/>
          </a:stretch>
        </p:blipFill>
        <p:spPr>
          <a:xfrm>
            <a:off x="0" y="0"/>
            <a:ext cx="12192000" cy="6858000"/>
          </a:xfrm>
          <a:prstGeom prst="rect">
            <a:avLst/>
          </a:prstGeom>
        </p:spPr>
      </p:pic>
      <p:sp>
        <p:nvSpPr>
          <p:cNvPr id="2" name="Rectangle 1"/>
          <p:cNvSpPr/>
          <p:nvPr/>
        </p:nvSpPr>
        <p:spPr>
          <a:xfrm>
            <a:off x="1622985" y="1832546"/>
            <a:ext cx="3993927" cy="3493264"/>
          </a:xfrm>
          <a:prstGeom prst="rect">
            <a:avLst/>
          </a:prstGeom>
        </p:spPr>
        <p:txBody>
          <a:bodyPr wrap="square">
            <a:spAutoFit/>
          </a:bodyPr>
          <a:lstStyle/>
          <a:p>
            <a:pPr>
              <a:spcAft>
                <a:spcPts val="600"/>
              </a:spcAft>
            </a:pPr>
            <a:r>
              <a:rPr lang="en-US" sz="2800" dirty="0">
                <a:solidFill>
                  <a:schemeClr val="tx1">
                    <a:lumMod val="65000"/>
                    <a:lumOff val="35000"/>
                  </a:schemeClr>
                </a:solidFill>
                <a:latin typeface="Arial" charset="0"/>
                <a:ea typeface="Arial" charset="0"/>
                <a:cs typeface="Arial" charset="0"/>
              </a:rPr>
              <a:t>Remember, your story should answer:</a:t>
            </a:r>
          </a:p>
          <a:p>
            <a:pPr marL="457200" indent="-457200">
              <a:spcAft>
                <a:spcPts val="600"/>
              </a:spcAft>
              <a:buClr>
                <a:srgbClr val="E16161"/>
              </a:buClr>
              <a:buFont typeface="Arial" panose="020B0604020202020204" pitchFamily="34" charset="0"/>
              <a:buChar char="•"/>
            </a:pPr>
            <a:r>
              <a:rPr lang="en-US" sz="2800" dirty="0">
                <a:solidFill>
                  <a:schemeClr val="tx1">
                    <a:lumMod val="65000"/>
                    <a:lumOff val="35000"/>
                  </a:schemeClr>
                </a:solidFill>
                <a:effectLst/>
                <a:latin typeface="Arial" charset="0"/>
                <a:ea typeface="Arial" charset="0"/>
                <a:cs typeface="Arial" charset="0"/>
              </a:rPr>
              <a:t>Who?</a:t>
            </a:r>
          </a:p>
          <a:p>
            <a:pPr marL="457200" indent="-457200">
              <a:spcAft>
                <a:spcPts val="600"/>
              </a:spcAft>
              <a:buClr>
                <a:srgbClr val="E16161"/>
              </a:buClr>
              <a:buFont typeface="Arial" panose="020B0604020202020204" pitchFamily="34" charset="0"/>
              <a:buChar char="•"/>
            </a:pPr>
            <a:r>
              <a:rPr lang="en-US" sz="2800" dirty="0">
                <a:solidFill>
                  <a:schemeClr val="tx1">
                    <a:lumMod val="65000"/>
                    <a:lumOff val="35000"/>
                  </a:schemeClr>
                </a:solidFill>
                <a:latin typeface="Arial" charset="0"/>
                <a:ea typeface="Arial" charset="0"/>
                <a:cs typeface="Arial" charset="0"/>
              </a:rPr>
              <a:t>What?</a:t>
            </a:r>
          </a:p>
          <a:p>
            <a:pPr marL="457200" indent="-457200">
              <a:spcAft>
                <a:spcPts val="600"/>
              </a:spcAft>
              <a:buClr>
                <a:srgbClr val="E16161"/>
              </a:buClr>
              <a:buFont typeface="Arial" panose="020B0604020202020204" pitchFamily="34" charset="0"/>
              <a:buChar char="•"/>
            </a:pPr>
            <a:r>
              <a:rPr lang="en-US" sz="2800" dirty="0">
                <a:solidFill>
                  <a:schemeClr val="tx1">
                    <a:lumMod val="65000"/>
                    <a:lumOff val="35000"/>
                  </a:schemeClr>
                </a:solidFill>
                <a:effectLst/>
                <a:latin typeface="Arial" charset="0"/>
                <a:ea typeface="Arial" charset="0"/>
                <a:cs typeface="Arial" charset="0"/>
              </a:rPr>
              <a:t>Where?</a:t>
            </a:r>
          </a:p>
          <a:p>
            <a:pPr marL="457200" indent="-457200">
              <a:spcAft>
                <a:spcPts val="600"/>
              </a:spcAft>
              <a:buClr>
                <a:srgbClr val="E16161"/>
              </a:buClr>
              <a:buFont typeface="Arial" panose="020B0604020202020204" pitchFamily="34" charset="0"/>
              <a:buChar char="•"/>
            </a:pPr>
            <a:r>
              <a:rPr lang="en-US" sz="2800" dirty="0">
                <a:solidFill>
                  <a:schemeClr val="tx1">
                    <a:lumMod val="65000"/>
                    <a:lumOff val="35000"/>
                  </a:schemeClr>
                </a:solidFill>
                <a:latin typeface="Arial" charset="0"/>
                <a:ea typeface="Arial" charset="0"/>
                <a:cs typeface="Arial" charset="0"/>
              </a:rPr>
              <a:t>When?</a:t>
            </a:r>
          </a:p>
          <a:p>
            <a:pPr marL="457200" indent="-457200">
              <a:spcAft>
                <a:spcPts val="600"/>
              </a:spcAft>
              <a:buClr>
                <a:srgbClr val="E16161"/>
              </a:buClr>
              <a:buFont typeface="Arial" panose="020B0604020202020204" pitchFamily="34" charset="0"/>
              <a:buChar char="•"/>
            </a:pPr>
            <a:r>
              <a:rPr lang="en-US" sz="2800" dirty="0">
                <a:solidFill>
                  <a:schemeClr val="tx1">
                    <a:lumMod val="65000"/>
                    <a:lumOff val="35000"/>
                  </a:schemeClr>
                </a:solidFill>
                <a:effectLst/>
                <a:latin typeface="Arial" charset="0"/>
                <a:ea typeface="Arial" charset="0"/>
                <a:cs typeface="Arial" charset="0"/>
              </a:rPr>
              <a:t>Why?</a:t>
            </a:r>
          </a:p>
        </p:txBody>
      </p:sp>
      <p:sp>
        <p:nvSpPr>
          <p:cNvPr id="5" name="Title 1">
            <a:extLst>
              <a:ext uri="{FF2B5EF4-FFF2-40B4-BE49-F238E27FC236}">
                <a16:creationId xmlns:a16="http://schemas.microsoft.com/office/drawing/2014/main" id="{1636ADA6-7ABB-9BE2-7BB3-E492E3BE4196}"/>
              </a:ext>
            </a:extLst>
          </p:cNvPr>
          <p:cNvSpPr txBox="1">
            <a:spLocks/>
          </p:cNvSpPr>
          <p:nvPr/>
        </p:nvSpPr>
        <p:spPr>
          <a:xfrm>
            <a:off x="468982" y="714179"/>
            <a:ext cx="6301934" cy="732656"/>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r>
              <a:rPr lang="en-US" sz="3600" b="1" cap="none" spc="0" dirty="0">
                <a:solidFill>
                  <a:srgbClr val="E16161"/>
                </a:solidFill>
                <a:latin typeface="Arial" charset="0"/>
                <a:ea typeface="Arial" charset="0"/>
                <a:cs typeface="Arial" charset="0"/>
              </a:rPr>
              <a:t>COMPLETE THE STORY</a:t>
            </a:r>
          </a:p>
        </p:txBody>
      </p:sp>
      <p:sp>
        <p:nvSpPr>
          <p:cNvPr id="7" name="Title 1">
            <a:extLst>
              <a:ext uri="{FF2B5EF4-FFF2-40B4-BE49-F238E27FC236}">
                <a16:creationId xmlns:a16="http://schemas.microsoft.com/office/drawing/2014/main" id="{B3D1345B-E9D3-43DB-3D52-78E96EEE37A6}"/>
              </a:ext>
            </a:extLst>
          </p:cNvPr>
          <p:cNvSpPr>
            <a:spLocks noGrp="1"/>
          </p:cNvSpPr>
          <p:nvPr>
            <p:ph type="title"/>
          </p:nvPr>
        </p:nvSpPr>
        <p:spPr>
          <a:xfrm>
            <a:off x="546100" y="327026"/>
            <a:ext cx="4874986" cy="387154"/>
          </a:xfrm>
        </p:spPr>
        <p:txBody>
          <a:bodyPr>
            <a:noAutofit/>
          </a:bodyPr>
          <a:lstStyle/>
          <a:p>
            <a:r>
              <a:rPr lang="en-US" sz="2400" dirty="0">
                <a:solidFill>
                  <a:srgbClr val="7030A0"/>
                </a:solidFill>
                <a:latin typeface="Arial Black" panose="020B0604020202020204" pitchFamily="34" charset="0"/>
                <a:cs typeface="Arial Black" panose="020B0604020202020204" pitchFamily="34" charset="0"/>
              </a:rPr>
              <a:t>3-5 Language Arts</a:t>
            </a:r>
          </a:p>
        </p:txBody>
      </p:sp>
      <p:pic>
        <p:nvPicPr>
          <p:cNvPr id="4" name="Picture 3" descr="A picture containing grass, tree, outdoor, green&#10;&#10;Description automatically generated">
            <a:extLst>
              <a:ext uri="{FF2B5EF4-FFF2-40B4-BE49-F238E27FC236}">
                <a16:creationId xmlns:a16="http://schemas.microsoft.com/office/drawing/2014/main" id="{3A6B4FE5-8BB8-38E7-A7CF-D6A461624DDC}"/>
              </a:ext>
            </a:extLst>
          </p:cNvPr>
          <p:cNvPicPr>
            <a:picLocks noChangeAspect="1"/>
          </p:cNvPicPr>
          <p:nvPr/>
        </p:nvPicPr>
        <p:blipFill>
          <a:blip r:embed="rId4"/>
          <a:stretch>
            <a:fillRect/>
          </a:stretch>
        </p:blipFill>
        <p:spPr>
          <a:xfrm>
            <a:off x="6770916" y="1146479"/>
            <a:ext cx="4717939" cy="4565042"/>
          </a:xfrm>
          <a:prstGeom prst="rect">
            <a:avLst/>
          </a:prstGeom>
        </p:spPr>
      </p:pic>
    </p:spTree>
    <p:extLst>
      <p:ext uri="{BB962C8B-B14F-4D97-AF65-F5344CB8AC3E}">
        <p14:creationId xmlns:p14="http://schemas.microsoft.com/office/powerpoint/2010/main" val="504672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69D0C36-6447-1BE7-D900-31040E5232B1}"/>
              </a:ext>
            </a:extLst>
          </p:cNvPr>
          <p:cNvPicPr>
            <a:picLocks noChangeAspect="1"/>
          </p:cNvPicPr>
          <p:nvPr/>
        </p:nvPicPr>
        <p:blipFill>
          <a:blip r:embed="rId3"/>
          <a:stretch>
            <a:fillRect/>
          </a:stretch>
        </p:blipFill>
        <p:spPr>
          <a:xfrm>
            <a:off x="0" y="0"/>
            <a:ext cx="12192000" cy="6858000"/>
          </a:xfrm>
          <a:prstGeom prst="rect">
            <a:avLst/>
          </a:prstGeom>
        </p:spPr>
      </p:pic>
      <p:sp>
        <p:nvSpPr>
          <p:cNvPr id="9" name="Title 10">
            <a:extLst>
              <a:ext uri="{FF2B5EF4-FFF2-40B4-BE49-F238E27FC236}">
                <a16:creationId xmlns:a16="http://schemas.microsoft.com/office/drawing/2014/main" id="{F855FAB2-68B0-F12C-6065-2FE00994A4F0}"/>
              </a:ext>
            </a:extLst>
          </p:cNvPr>
          <p:cNvSpPr>
            <a:spLocks noGrp="1"/>
          </p:cNvSpPr>
          <p:nvPr>
            <p:ph type="title" idx="4294967295"/>
          </p:nvPr>
        </p:nvSpPr>
        <p:spPr>
          <a:xfrm>
            <a:off x="5087816" y="1043125"/>
            <a:ext cx="4684146" cy="354012"/>
          </a:xfrm>
        </p:spPr>
        <p:txBody>
          <a:bodyPr>
            <a:noAutofit/>
          </a:bodyPr>
          <a:lstStyle/>
          <a:p>
            <a:r>
              <a:rPr lang="en-US" sz="2400" dirty="0">
                <a:solidFill>
                  <a:srgbClr val="E16161"/>
                </a:solidFill>
                <a:latin typeface="Arial Black" pitchFamily="34" charset="0"/>
              </a:rPr>
              <a:t>NUTRITION NUGGET</a:t>
            </a:r>
          </a:p>
        </p:txBody>
      </p:sp>
      <p:sp>
        <p:nvSpPr>
          <p:cNvPr id="10" name="Content Placeholder 14">
            <a:extLst>
              <a:ext uri="{FF2B5EF4-FFF2-40B4-BE49-F238E27FC236}">
                <a16:creationId xmlns:a16="http://schemas.microsoft.com/office/drawing/2014/main" id="{64DF6A4F-7285-56A4-C49A-8B364D7BFD7B}"/>
              </a:ext>
            </a:extLst>
          </p:cNvPr>
          <p:cNvSpPr>
            <a:spLocks noGrp="1"/>
          </p:cNvSpPr>
          <p:nvPr>
            <p:ph idx="4294967295"/>
          </p:nvPr>
        </p:nvSpPr>
        <p:spPr>
          <a:xfrm>
            <a:off x="4974482" y="1918164"/>
            <a:ext cx="6208525" cy="3373027"/>
          </a:xfrm>
        </p:spPr>
        <p:txBody>
          <a:bodyPr>
            <a:normAutofit/>
          </a:bodyPr>
          <a:lstStyle/>
          <a:p>
            <a:pPr>
              <a:spcBef>
                <a:spcPts val="1300"/>
              </a:spcBef>
              <a:buClr>
                <a:srgbClr val="E16161"/>
              </a:buClr>
            </a:pPr>
            <a:r>
              <a:rPr lang="en-US" sz="2400" dirty="0">
                <a:latin typeface="Arial" panose="020B0604020202020204" pitchFamily="34" charset="0"/>
                <a:cs typeface="Arial" panose="020B0604020202020204" pitchFamily="34" charset="0"/>
              </a:rPr>
              <a:t>You can eat the crunchy rind and seeds of a watermelon!</a:t>
            </a:r>
          </a:p>
          <a:p>
            <a:pPr>
              <a:spcBef>
                <a:spcPts val="1300"/>
              </a:spcBef>
              <a:buClr>
                <a:srgbClr val="E16161"/>
              </a:buClr>
            </a:pPr>
            <a:r>
              <a:rPr lang="en-US" sz="2400" dirty="0">
                <a:latin typeface="Arial" panose="020B0604020202020204" pitchFamily="34" charset="0"/>
                <a:cs typeface="Arial" panose="020B0604020202020204" pitchFamily="34" charset="0"/>
              </a:rPr>
              <a:t>Watermelon is 92% water and fat-free.</a:t>
            </a:r>
          </a:p>
          <a:p>
            <a:pPr>
              <a:spcBef>
                <a:spcPts val="1300"/>
              </a:spcBef>
              <a:buClr>
                <a:srgbClr val="E16161"/>
              </a:buClr>
            </a:pPr>
            <a:r>
              <a:rPr lang="en-US" sz="2400" dirty="0">
                <a:latin typeface="Arial" panose="020B0604020202020204" pitchFamily="34" charset="0"/>
                <a:cs typeface="Arial" panose="020B0604020202020204" pitchFamily="34" charset="0"/>
              </a:rPr>
              <a:t>Watermelon is a good source of lycopene.</a:t>
            </a:r>
          </a:p>
          <a:p>
            <a:pPr>
              <a:spcBef>
                <a:spcPts val="1300"/>
              </a:spcBef>
              <a:buClr>
                <a:srgbClr val="E16161"/>
              </a:buClr>
            </a:pPr>
            <a:r>
              <a:rPr lang="en-US" sz="2400" dirty="0">
                <a:latin typeface="Arial" panose="020B0604020202020204" pitchFamily="34" charset="0"/>
                <a:cs typeface="Arial" panose="020B0604020202020204" pitchFamily="34" charset="0"/>
              </a:rPr>
              <a:t>The seeds contain protein which helps your muscles grow.</a:t>
            </a:r>
          </a:p>
        </p:txBody>
      </p:sp>
      <p:pic>
        <p:nvPicPr>
          <p:cNvPr id="13" name="Picture 12">
            <a:extLst>
              <a:ext uri="{FF2B5EF4-FFF2-40B4-BE49-F238E27FC236}">
                <a16:creationId xmlns:a16="http://schemas.microsoft.com/office/drawing/2014/main" id="{C2FB17A3-4C95-2C87-9034-40F2633085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774" t="12634" r="8279" b="13817"/>
          <a:stretch/>
        </p:blipFill>
        <p:spPr>
          <a:xfrm>
            <a:off x="0" y="1397137"/>
            <a:ext cx="4080629" cy="3533101"/>
          </a:xfrm>
          <a:prstGeom prst="rect">
            <a:avLst/>
          </a:prstGeom>
        </p:spPr>
      </p:pic>
    </p:spTree>
    <p:extLst>
      <p:ext uri="{BB962C8B-B14F-4D97-AF65-F5344CB8AC3E}">
        <p14:creationId xmlns:p14="http://schemas.microsoft.com/office/powerpoint/2010/main" val="10862278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E34CFB-AE2E-28A6-82D3-6448E57C5550}"/>
              </a:ext>
            </a:extLst>
          </p:cNvPr>
          <p:cNvPicPr>
            <a:picLocks noChangeAspect="1"/>
          </p:cNvPicPr>
          <p:nvPr/>
        </p:nvPicPr>
        <p:blipFill>
          <a:blip r:embed="rId3"/>
          <a:stretch>
            <a:fillRect/>
          </a:stretch>
        </p:blipFill>
        <p:spPr>
          <a:xfrm>
            <a:off x="0" y="0"/>
            <a:ext cx="12192000" cy="6858000"/>
          </a:xfrm>
          <a:prstGeom prst="rect">
            <a:avLst/>
          </a:prstGeom>
        </p:spPr>
      </p:pic>
      <p:sp>
        <p:nvSpPr>
          <p:cNvPr id="8" name="Text Placeholder 12">
            <a:extLst>
              <a:ext uri="{FF2B5EF4-FFF2-40B4-BE49-F238E27FC236}">
                <a16:creationId xmlns:a16="http://schemas.microsoft.com/office/drawing/2014/main" id="{1F44B3B6-5058-7A6D-ED77-BE49E97EF4D8}"/>
              </a:ext>
            </a:extLst>
          </p:cNvPr>
          <p:cNvSpPr txBox="1">
            <a:spLocks/>
          </p:cNvSpPr>
          <p:nvPr/>
        </p:nvSpPr>
        <p:spPr>
          <a:xfrm>
            <a:off x="5716442" y="1129445"/>
            <a:ext cx="5515718" cy="4781977"/>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a:spcBef>
                <a:spcPts val="1300"/>
              </a:spcBef>
              <a:buClr>
                <a:srgbClr val="E16161"/>
              </a:buClr>
            </a:pPr>
            <a:r>
              <a:rPr lang="en-US" sz="2400" dirty="0">
                <a:solidFill>
                  <a:schemeClr val="bg1"/>
                </a:solidFill>
                <a:latin typeface="Arial" panose="020B0604020202020204" pitchFamily="34" charset="0"/>
                <a:cs typeface="Arial" panose="020B0604020202020204" pitchFamily="34" charset="0"/>
              </a:rPr>
              <a:t>Instead of tomatoes, you can chop up watermelon into small pieces and make a salsa.</a:t>
            </a:r>
          </a:p>
          <a:p>
            <a:pPr>
              <a:spcBef>
                <a:spcPts val="1300"/>
              </a:spcBef>
              <a:buClr>
                <a:srgbClr val="E16161"/>
              </a:buClr>
            </a:pPr>
            <a:r>
              <a:rPr lang="en-US" sz="2400" b="1" i="0" dirty="0">
                <a:solidFill>
                  <a:schemeClr val="bg1"/>
                </a:solidFill>
                <a:effectLst/>
                <a:latin typeface="Arial" panose="020B0604020202020204" pitchFamily="34" charset="0"/>
                <a:cs typeface="Arial" panose="020B0604020202020204" pitchFamily="34" charset="0"/>
              </a:rPr>
              <a:t>The knock test</a:t>
            </a:r>
            <a:r>
              <a:rPr lang="en-US" sz="2400" b="0" i="0" dirty="0">
                <a:solidFill>
                  <a:schemeClr val="bg1"/>
                </a:solidFill>
                <a:effectLst/>
                <a:latin typeface="Arial" panose="020B0604020202020204" pitchFamily="34" charset="0"/>
                <a:cs typeface="Arial" panose="020B0604020202020204" pitchFamily="34" charset="0"/>
              </a:rPr>
              <a:t> is a well-known watermelon trick for picking the best melon. Before taking a watermelon home, give it a pat and listen for a hollow, drum-like ring. It takes a little practice to master, but it can help you choose a juicy melon.</a:t>
            </a:r>
            <a:endParaRPr lang="en-US" sz="2400" dirty="0">
              <a:solidFill>
                <a:schemeClr val="bg1"/>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C08CDC77-3BE9-7FF3-D099-CAEC8677FEA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722397" y="1129445"/>
            <a:ext cx="3525685" cy="4283822"/>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0" name="Rectangle 9">
            <a:extLst>
              <a:ext uri="{FF2B5EF4-FFF2-40B4-BE49-F238E27FC236}">
                <a16:creationId xmlns:a16="http://schemas.microsoft.com/office/drawing/2014/main" id="{39B77C80-0DEA-09B4-600D-96CB14927481}"/>
              </a:ext>
            </a:extLst>
          </p:cNvPr>
          <p:cNvSpPr/>
          <p:nvPr/>
        </p:nvSpPr>
        <p:spPr>
          <a:xfrm>
            <a:off x="4517451" y="5513878"/>
            <a:ext cx="2899191" cy="646331"/>
          </a:xfrm>
          <a:prstGeom prst="rect">
            <a:avLst/>
          </a:prstGeom>
        </p:spPr>
        <p:txBody>
          <a:bodyPr wrap="none">
            <a:spAutoFit/>
          </a:bodyPr>
          <a:lstStyle/>
          <a:p>
            <a:pPr algn="ctr"/>
            <a:r>
              <a:rPr lang="en-US" b="1" dirty="0">
                <a:solidFill>
                  <a:schemeClr val="bg1"/>
                </a:solidFill>
                <a:latin typeface="Arial" panose="020B0604020202020204" pitchFamily="34" charset="0"/>
                <a:cs typeface="Arial" panose="020B0604020202020204" pitchFamily="34" charset="0"/>
              </a:rPr>
              <a:t>Visit </a:t>
            </a:r>
            <a:r>
              <a:rPr lang="en-US" b="1" dirty="0">
                <a:solidFill>
                  <a:schemeClr val="bg1"/>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Fresh From Florida</a:t>
            </a:r>
            <a:r>
              <a:rPr lang="en-US" b="1" dirty="0">
                <a:solidFill>
                  <a:schemeClr val="bg1"/>
                </a:solidFill>
                <a:latin typeface="Arial" panose="020B0604020202020204" pitchFamily="34" charset="0"/>
                <a:cs typeface="Arial" panose="020B0604020202020204" pitchFamily="34" charset="0"/>
              </a:rPr>
              <a:t> </a:t>
            </a:r>
            <a:br>
              <a:rPr lang="en-US" b="1" dirty="0">
                <a:solidFill>
                  <a:schemeClr val="bg1"/>
                </a:solidFill>
                <a:latin typeface="Arial" panose="020B0604020202020204" pitchFamily="34" charset="0"/>
                <a:cs typeface="Arial" panose="020B0604020202020204" pitchFamily="34" charset="0"/>
              </a:rPr>
            </a:br>
            <a:r>
              <a:rPr lang="en-US" b="1" dirty="0">
                <a:solidFill>
                  <a:schemeClr val="bg1"/>
                </a:solidFill>
                <a:latin typeface="Arial" panose="020B0604020202020204" pitchFamily="34" charset="0"/>
                <a:cs typeface="Arial" panose="020B0604020202020204" pitchFamily="34" charset="0"/>
              </a:rPr>
              <a:t>for tasty recipes!</a:t>
            </a:r>
          </a:p>
        </p:txBody>
      </p:sp>
      <p:sp>
        <p:nvSpPr>
          <p:cNvPr id="2" name="TextBox 1">
            <a:extLst>
              <a:ext uri="{FF2B5EF4-FFF2-40B4-BE49-F238E27FC236}">
                <a16:creationId xmlns:a16="http://schemas.microsoft.com/office/drawing/2014/main" id="{1C3BEFD9-C1AA-6D5E-00FF-E9B69A9B22D4}"/>
              </a:ext>
            </a:extLst>
          </p:cNvPr>
          <p:cNvSpPr txBox="1"/>
          <p:nvPr/>
        </p:nvSpPr>
        <p:spPr>
          <a:xfrm>
            <a:off x="2884715" y="295883"/>
            <a:ext cx="6622868" cy="584775"/>
          </a:xfrm>
          <a:prstGeom prst="rect">
            <a:avLst/>
          </a:prstGeom>
          <a:noFill/>
        </p:spPr>
        <p:txBody>
          <a:bodyPr wrap="square" rtlCol="0">
            <a:spAutoFit/>
          </a:bodyPr>
          <a:lstStyle/>
          <a:p>
            <a:pPr algn="ctr"/>
            <a:r>
              <a:rPr lang="en-US" sz="3200" b="1" dirty="0">
                <a:solidFill>
                  <a:schemeClr val="bg1"/>
                </a:solidFill>
                <a:latin typeface="Arial Black" panose="020B0604020202020204" pitchFamily="34" charset="0"/>
                <a:cs typeface="Arial Black" panose="020B0604020202020204" pitchFamily="34" charset="0"/>
              </a:rPr>
              <a:t>TASTY TIPS</a:t>
            </a:r>
          </a:p>
        </p:txBody>
      </p:sp>
    </p:spTree>
    <p:extLst>
      <p:ext uri="{BB962C8B-B14F-4D97-AF65-F5344CB8AC3E}">
        <p14:creationId xmlns:p14="http://schemas.microsoft.com/office/powerpoint/2010/main" val="25749241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D88070-81D2-3C3A-47C5-DCD43CB68264}"/>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3">
            <a:extLst>
              <a:ext uri="{FF2B5EF4-FFF2-40B4-BE49-F238E27FC236}">
                <a16:creationId xmlns:a16="http://schemas.microsoft.com/office/drawing/2014/main" id="{91007D6C-234E-7058-A03B-5738F1FCEEA7}"/>
              </a:ext>
            </a:extLst>
          </p:cNvPr>
          <p:cNvSpPr>
            <a:spLocks noGrp="1"/>
          </p:cNvSpPr>
          <p:nvPr>
            <p:ph type="title"/>
          </p:nvPr>
        </p:nvSpPr>
        <p:spPr>
          <a:xfrm>
            <a:off x="4519448" y="1230219"/>
            <a:ext cx="7204466" cy="469040"/>
          </a:xfrm>
        </p:spPr>
        <p:txBody>
          <a:bodyPr>
            <a:noAutofit/>
          </a:bodyPr>
          <a:lstStyle/>
          <a:p>
            <a:pPr algn="r"/>
            <a:r>
              <a:rPr lang="en-US" sz="4000" cap="none" spc="0" dirty="0">
                <a:solidFill>
                  <a:srgbClr val="008F00"/>
                </a:solidFill>
                <a:latin typeface="Avenir Book"/>
                <a:cs typeface="Avenir Book"/>
              </a:rPr>
              <a:t>It wanted to be a watermelon.</a:t>
            </a:r>
          </a:p>
        </p:txBody>
      </p:sp>
      <p:sp>
        <p:nvSpPr>
          <p:cNvPr id="7" name="Title 3">
            <a:extLst>
              <a:ext uri="{FF2B5EF4-FFF2-40B4-BE49-F238E27FC236}">
                <a16:creationId xmlns:a16="http://schemas.microsoft.com/office/drawing/2014/main" id="{FC1CE4DD-FE94-B21B-5BE4-67FA8D1AB659}"/>
              </a:ext>
            </a:extLst>
          </p:cNvPr>
          <p:cNvSpPr txBox="1">
            <a:spLocks/>
          </p:cNvSpPr>
          <p:nvPr/>
        </p:nvSpPr>
        <p:spPr>
          <a:xfrm>
            <a:off x="4370387" y="3363859"/>
            <a:ext cx="3451225" cy="6365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r>
              <a:rPr lang="en-US" sz="4000" cap="none" spc="0" dirty="0">
                <a:solidFill>
                  <a:srgbClr val="008F00"/>
                </a:solidFill>
                <a:latin typeface="Avenir Book"/>
                <a:cs typeface="Avenir Book"/>
              </a:rPr>
              <a:t>A water-felon!</a:t>
            </a:r>
          </a:p>
        </p:txBody>
      </p:sp>
      <p:sp>
        <p:nvSpPr>
          <p:cNvPr id="12" name="Title 3">
            <a:extLst>
              <a:ext uri="{FF2B5EF4-FFF2-40B4-BE49-F238E27FC236}">
                <a16:creationId xmlns:a16="http://schemas.microsoft.com/office/drawing/2014/main" id="{C04C315E-0D58-4D42-C15F-E12B511CA7EC}"/>
              </a:ext>
            </a:extLst>
          </p:cNvPr>
          <p:cNvSpPr txBox="1">
            <a:spLocks/>
          </p:cNvSpPr>
          <p:nvPr/>
        </p:nvSpPr>
        <p:spPr>
          <a:xfrm>
            <a:off x="6863255" y="5215043"/>
            <a:ext cx="4986784" cy="116677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pPr algn="r"/>
            <a:r>
              <a:rPr lang="en-US" sz="4000" cap="none" spc="0" dirty="0">
                <a:solidFill>
                  <a:srgbClr val="008F00"/>
                </a:solidFill>
                <a:latin typeface="Avenir Book"/>
                <a:cs typeface="Avenir Book"/>
              </a:rPr>
              <a:t>When you are eating a watermelon.</a:t>
            </a:r>
          </a:p>
        </p:txBody>
      </p:sp>
      <p:sp>
        <p:nvSpPr>
          <p:cNvPr id="13" name="Text Placeholder 4">
            <a:extLst>
              <a:ext uri="{FF2B5EF4-FFF2-40B4-BE49-F238E27FC236}">
                <a16:creationId xmlns:a16="http://schemas.microsoft.com/office/drawing/2014/main" id="{5075BA72-82C0-1BA5-3B05-38DBFD2931FE}"/>
              </a:ext>
            </a:extLst>
          </p:cNvPr>
          <p:cNvSpPr txBox="1">
            <a:spLocks/>
          </p:cNvSpPr>
          <p:nvPr/>
        </p:nvSpPr>
        <p:spPr>
          <a:xfrm>
            <a:off x="274797" y="519009"/>
            <a:ext cx="11149948" cy="628011"/>
          </a:xfrm>
          <a:prstGeom prst="rect">
            <a:avLst/>
          </a:prstGeom>
        </p:spPr>
        <p:txBody>
          <a:bodyPr vert="horz" lIns="91440" tIns="45720" rIns="91440" bIns="45720" rtlCol="0">
            <a:noAutofit/>
          </a:bodyPr>
          <a:lstStyle/>
          <a:p>
            <a:pPr marL="228600" lvl="0" indent="-228600" defTabSz="914400">
              <a:lnSpc>
                <a:spcPct val="110000"/>
              </a:lnSpc>
              <a:spcBef>
                <a:spcPts val="700"/>
              </a:spcBef>
              <a:buClr>
                <a:schemeClr val="tx2"/>
              </a:buClr>
              <a:defRPr/>
            </a:pPr>
            <a:r>
              <a:rPr lang="en-US" sz="3600" dirty="0">
                <a:solidFill>
                  <a:srgbClr val="E16161"/>
                </a:solidFill>
                <a:latin typeface="Arial Black" pitchFamily="34" charset="0"/>
                <a:cs typeface="Avenir Heavy"/>
              </a:rPr>
              <a:t>Why did the cantaloupe jump into the pool?</a:t>
            </a:r>
          </a:p>
        </p:txBody>
      </p:sp>
      <p:sp>
        <p:nvSpPr>
          <p:cNvPr id="14" name="Text Placeholder 4">
            <a:extLst>
              <a:ext uri="{FF2B5EF4-FFF2-40B4-BE49-F238E27FC236}">
                <a16:creationId xmlns:a16="http://schemas.microsoft.com/office/drawing/2014/main" id="{FBA6AB7C-32E4-D708-471E-D3B272E6945D}"/>
              </a:ext>
            </a:extLst>
          </p:cNvPr>
          <p:cNvSpPr txBox="1">
            <a:spLocks/>
          </p:cNvSpPr>
          <p:nvPr/>
        </p:nvSpPr>
        <p:spPr>
          <a:xfrm>
            <a:off x="1418896" y="2703911"/>
            <a:ext cx="9984828" cy="553713"/>
          </a:xfrm>
          <a:prstGeom prst="rect">
            <a:avLst/>
          </a:prstGeom>
        </p:spPr>
        <p:txBody>
          <a:bodyPr vert="horz" lIns="91440" tIns="45720" rIns="91440" bIns="45720" rtlCol="0">
            <a:noAutofit/>
          </a:bodyPr>
          <a:lstStyle/>
          <a:p>
            <a:pPr marL="228600" lvl="0" indent="-228600" defTabSz="914400">
              <a:lnSpc>
                <a:spcPct val="110000"/>
              </a:lnSpc>
              <a:spcBef>
                <a:spcPts val="700"/>
              </a:spcBef>
              <a:buClr>
                <a:schemeClr val="tx2"/>
              </a:buClr>
              <a:defRPr/>
            </a:pPr>
            <a:r>
              <a:rPr lang="en-US" sz="3600" dirty="0">
                <a:solidFill>
                  <a:srgbClr val="E16161"/>
                </a:solidFill>
                <a:latin typeface="Arial Black" pitchFamily="34" charset="0"/>
                <a:cs typeface="Avenir Heavy"/>
              </a:rPr>
              <a:t>What do you call a melon that commits a crime?</a:t>
            </a:r>
          </a:p>
        </p:txBody>
      </p:sp>
      <p:sp>
        <p:nvSpPr>
          <p:cNvPr id="15" name="Text Placeholder 4">
            <a:extLst>
              <a:ext uri="{FF2B5EF4-FFF2-40B4-BE49-F238E27FC236}">
                <a16:creationId xmlns:a16="http://schemas.microsoft.com/office/drawing/2014/main" id="{26DB41B7-3DE9-AA7B-16F2-9E1EA48E791A}"/>
              </a:ext>
            </a:extLst>
          </p:cNvPr>
          <p:cNvSpPr txBox="1">
            <a:spLocks/>
          </p:cNvSpPr>
          <p:nvPr/>
        </p:nvSpPr>
        <p:spPr>
          <a:xfrm>
            <a:off x="2660898" y="4552685"/>
            <a:ext cx="8763847" cy="734316"/>
          </a:xfrm>
          <a:prstGeom prst="rect">
            <a:avLst/>
          </a:prstGeom>
        </p:spPr>
        <p:txBody>
          <a:bodyPr vert="horz" lIns="91440" tIns="45720" rIns="91440" bIns="45720" rtlCol="0">
            <a:noAutofit/>
          </a:bodyPr>
          <a:lstStyle/>
          <a:p>
            <a:pPr marL="228600" lvl="0" indent="-228600" defTabSz="914400">
              <a:lnSpc>
                <a:spcPct val="110000"/>
              </a:lnSpc>
              <a:spcBef>
                <a:spcPts val="700"/>
              </a:spcBef>
              <a:buClr>
                <a:schemeClr val="tx2"/>
              </a:buClr>
              <a:defRPr/>
            </a:pPr>
            <a:r>
              <a:rPr lang="en-US" sz="3600" dirty="0">
                <a:solidFill>
                  <a:srgbClr val="E16161"/>
                </a:solidFill>
                <a:latin typeface="Arial Black" pitchFamily="34" charset="0"/>
                <a:cs typeface="Avenir Heavy"/>
              </a:rPr>
              <a:t>When do you go on red and stop on green?</a:t>
            </a:r>
          </a:p>
        </p:txBody>
      </p:sp>
    </p:spTree>
    <p:extLst>
      <p:ext uri="{BB962C8B-B14F-4D97-AF65-F5344CB8AC3E}">
        <p14:creationId xmlns:p14="http://schemas.microsoft.com/office/powerpoint/2010/main" val="20933032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5901D19-2CD6-7B68-F1F2-A0C1EF5B9F40}"/>
              </a:ext>
            </a:extLst>
          </p:cNvPr>
          <p:cNvPicPr>
            <a:picLocks noChangeAspect="1"/>
          </p:cNvPicPr>
          <p:nvPr/>
        </p:nvPicPr>
        <p:blipFill>
          <a:blip r:embed="rId3"/>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94B3D97F-59C7-7C13-F87C-C1F202E05779}"/>
              </a:ext>
            </a:extLst>
          </p:cNvPr>
          <p:cNvSpPr/>
          <p:nvPr/>
        </p:nvSpPr>
        <p:spPr>
          <a:xfrm>
            <a:off x="776993" y="607194"/>
            <a:ext cx="11014848" cy="877163"/>
          </a:xfrm>
          <a:prstGeom prst="rect">
            <a:avLst/>
          </a:prstGeom>
        </p:spPr>
        <p:txBody>
          <a:bodyPr wrap="square">
            <a:spAutoFit/>
          </a:bodyPr>
          <a:lstStyle/>
          <a:p>
            <a:pPr algn="ctr"/>
            <a:r>
              <a:rPr lang="en-US" sz="5100" dirty="0">
                <a:solidFill>
                  <a:srgbClr val="E16161"/>
                </a:solidFill>
                <a:latin typeface="Arial Black" pitchFamily="34" charset="0"/>
                <a:cs typeface="Avenir Heavy"/>
              </a:rPr>
              <a:t>ADDITIONAL RESOURCES</a:t>
            </a:r>
          </a:p>
        </p:txBody>
      </p:sp>
      <p:sp>
        <p:nvSpPr>
          <p:cNvPr id="3" name="Rectangle 2">
            <a:extLst>
              <a:ext uri="{FF2B5EF4-FFF2-40B4-BE49-F238E27FC236}">
                <a16:creationId xmlns:a16="http://schemas.microsoft.com/office/drawing/2014/main" id="{5B440551-C871-57B6-C1AB-4323BCC3DBCD}"/>
              </a:ext>
            </a:extLst>
          </p:cNvPr>
          <p:cNvSpPr/>
          <p:nvPr/>
        </p:nvSpPr>
        <p:spPr>
          <a:xfrm>
            <a:off x="1029761" y="1720840"/>
            <a:ext cx="10132478" cy="3416320"/>
          </a:xfrm>
          <a:prstGeom prst="rect">
            <a:avLst/>
          </a:prstGeom>
        </p:spPr>
        <p:txBody>
          <a:bodyPr wrap="square">
            <a:spAutoFit/>
          </a:bodyPr>
          <a:lstStyle/>
          <a:p>
            <a:pPr lvl="0" algn="ctr" defTabSz="914400">
              <a:defRPr/>
            </a:pPr>
            <a:r>
              <a:rPr lang="en-US" sz="2400" dirty="0">
                <a:latin typeface="Arial" panose="020B0604020202020204" pitchFamily="34" charset="0"/>
                <a:cs typeface="Arial" pitchFamily="34" charset="0"/>
              </a:rPr>
              <a:t>Starting a school garden?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Looking for additional teaching resources?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Interested in grant opportunities or how to incorporate local commodities in your lunchroom?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Head over to the </a:t>
            </a:r>
          </a:p>
          <a:p>
            <a:pPr lvl="0" algn="ctr" defTabSz="914400">
              <a:defRPr/>
            </a:pPr>
            <a:r>
              <a:rPr lang="en-US" sz="2400" b="1" dirty="0">
                <a:solidFill>
                  <a:srgbClr val="92D050"/>
                </a:solidFill>
                <a:latin typeface="Arial" panose="020B0604020202020204" pitchFamily="34" charset="0"/>
                <a:cs typeface="Arial" pitchFamily="34" charset="0"/>
                <a:hlinkClick r:id="rId4">
                  <a:extLst>
                    <a:ext uri="{A12FA001-AC4F-418D-AE19-62706E023703}">
                      <ahyp:hlinkClr xmlns:ahyp="http://schemas.microsoft.com/office/drawing/2018/hyperlinkcolor" val="tx"/>
                    </a:ext>
                  </a:extLst>
                </a:hlinkClick>
              </a:rPr>
              <a:t>Florida Farm to School website</a:t>
            </a:r>
            <a:r>
              <a:rPr lang="en-US" sz="2400" dirty="0">
                <a:latin typeface="Arial" panose="020B0604020202020204" pitchFamily="34" charset="0"/>
                <a:cs typeface="Arial" pitchFamily="34" charset="0"/>
              </a:rPr>
              <a:t>.</a:t>
            </a:r>
          </a:p>
        </p:txBody>
      </p:sp>
    </p:spTree>
    <p:extLst>
      <p:ext uri="{BB962C8B-B14F-4D97-AF65-F5344CB8AC3E}">
        <p14:creationId xmlns:p14="http://schemas.microsoft.com/office/powerpoint/2010/main" val="2636177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7483A5A-9949-92CB-CA78-F17A8B54674C}"/>
              </a:ext>
            </a:extLst>
          </p:cNvPr>
          <p:cNvPicPr>
            <a:picLocks noChangeAspect="1"/>
          </p:cNvPicPr>
          <p:nvPr/>
        </p:nvPicPr>
        <p:blipFill>
          <a:blip r:embed="rId3"/>
          <a:stretch>
            <a:fillRect/>
          </a:stretch>
        </p:blipFill>
        <p:spPr>
          <a:xfrm>
            <a:off x="0" y="0"/>
            <a:ext cx="12192000" cy="6858000"/>
          </a:xfrm>
          <a:prstGeom prst="rect">
            <a:avLst/>
          </a:prstGeom>
        </p:spPr>
      </p:pic>
      <p:sp>
        <p:nvSpPr>
          <p:cNvPr id="5" name="Title 3">
            <a:extLst>
              <a:ext uri="{FF2B5EF4-FFF2-40B4-BE49-F238E27FC236}">
                <a16:creationId xmlns:a16="http://schemas.microsoft.com/office/drawing/2014/main" id="{ECA2AC4B-2527-A484-5D8A-ECC94FCF19FA}"/>
              </a:ext>
            </a:extLst>
          </p:cNvPr>
          <p:cNvSpPr>
            <a:spLocks noGrp="1"/>
          </p:cNvSpPr>
          <p:nvPr>
            <p:ph type="ctrTitle"/>
          </p:nvPr>
        </p:nvSpPr>
        <p:spPr>
          <a:xfrm>
            <a:off x="1836971" y="2227008"/>
            <a:ext cx="8518059" cy="905691"/>
          </a:xfrm>
        </p:spPr>
        <p:txBody>
          <a:bodyPr>
            <a:normAutofit fontScale="90000"/>
          </a:bodyPr>
          <a:lstStyle/>
          <a:p>
            <a:r>
              <a:rPr lang="en-US" dirty="0">
                <a:latin typeface="Arial Black" panose="020B0604020202020204" pitchFamily="34" charset="0"/>
                <a:cs typeface="Arial Black" panose="020B0604020202020204" pitchFamily="34" charset="0"/>
              </a:rPr>
              <a:t>What we are learning today</a:t>
            </a:r>
          </a:p>
        </p:txBody>
      </p:sp>
      <p:sp>
        <p:nvSpPr>
          <p:cNvPr id="6" name="Content Placeholder 4">
            <a:extLst>
              <a:ext uri="{FF2B5EF4-FFF2-40B4-BE49-F238E27FC236}">
                <a16:creationId xmlns:a16="http://schemas.microsoft.com/office/drawing/2014/main" id="{9567C9A8-0376-D16B-B8A9-F492972ECB76}"/>
              </a:ext>
            </a:extLst>
          </p:cNvPr>
          <p:cNvSpPr txBox="1">
            <a:spLocks/>
          </p:cNvSpPr>
          <p:nvPr/>
        </p:nvSpPr>
        <p:spPr>
          <a:xfrm>
            <a:off x="3850767" y="3382638"/>
            <a:ext cx="4857804" cy="1023938"/>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lgn="ctr">
              <a:buFont typeface="Arial" panose="020B0604020202020204" pitchFamily="34" charset="0"/>
              <a:buNone/>
            </a:pPr>
            <a:r>
              <a:rPr lang="en-US" dirty="0">
                <a:solidFill>
                  <a:schemeClr val="bg1"/>
                </a:solidFill>
              </a:rPr>
              <a:t>Together we’ll learn about the walloping Florida watermelon!</a:t>
            </a:r>
          </a:p>
        </p:txBody>
      </p:sp>
    </p:spTree>
    <p:extLst>
      <p:ext uri="{BB962C8B-B14F-4D97-AF65-F5344CB8AC3E}">
        <p14:creationId xmlns:p14="http://schemas.microsoft.com/office/powerpoint/2010/main" val="2906203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E02290-C6F8-0450-3847-D3EC93AE8CFD}"/>
              </a:ext>
            </a:extLst>
          </p:cNvPr>
          <p:cNvPicPr>
            <a:picLocks noChangeAspect="1"/>
          </p:cNvPicPr>
          <p:nvPr/>
        </p:nvPicPr>
        <p:blipFill>
          <a:blip r:embed="rId3"/>
          <a:stretch>
            <a:fillRect/>
          </a:stretch>
        </p:blipFill>
        <p:spPr>
          <a:xfrm>
            <a:off x="0" y="0"/>
            <a:ext cx="12192000" cy="6858000"/>
          </a:xfrm>
          <a:prstGeom prst="rect">
            <a:avLst/>
          </a:prstGeom>
        </p:spPr>
      </p:pic>
      <p:sp>
        <p:nvSpPr>
          <p:cNvPr id="14" name="Title 7">
            <a:extLst>
              <a:ext uri="{FF2B5EF4-FFF2-40B4-BE49-F238E27FC236}">
                <a16:creationId xmlns:a16="http://schemas.microsoft.com/office/drawing/2014/main" id="{0EE8DA38-48E5-8B8E-1BE9-29F94EAFE885}"/>
              </a:ext>
            </a:extLst>
          </p:cNvPr>
          <p:cNvSpPr>
            <a:spLocks noGrp="1"/>
          </p:cNvSpPr>
          <p:nvPr>
            <p:ph type="title"/>
          </p:nvPr>
        </p:nvSpPr>
        <p:spPr>
          <a:xfrm>
            <a:off x="1251678" y="382385"/>
            <a:ext cx="10178322" cy="664219"/>
          </a:xfrm>
        </p:spPr>
        <p:txBody>
          <a:bodyPr>
            <a:normAutofit/>
          </a:bodyPr>
          <a:lstStyle/>
          <a:p>
            <a:pPr algn="ctr"/>
            <a:r>
              <a:rPr lang="en-US" sz="4000" dirty="0">
                <a:solidFill>
                  <a:srgbClr val="E16161"/>
                </a:solidFill>
                <a:latin typeface="Arial Black" pitchFamily="34" charset="0"/>
              </a:rPr>
              <a:t>FUN FACTS</a:t>
            </a:r>
          </a:p>
        </p:txBody>
      </p:sp>
      <p:sp>
        <p:nvSpPr>
          <p:cNvPr id="15" name="Content Placeholder 3">
            <a:extLst>
              <a:ext uri="{FF2B5EF4-FFF2-40B4-BE49-F238E27FC236}">
                <a16:creationId xmlns:a16="http://schemas.microsoft.com/office/drawing/2014/main" id="{A5F99A97-B02A-3BC8-3E48-C5ACB13FBB08}"/>
              </a:ext>
            </a:extLst>
          </p:cNvPr>
          <p:cNvSpPr>
            <a:spLocks noGrp="1"/>
          </p:cNvSpPr>
          <p:nvPr>
            <p:ph idx="1"/>
          </p:nvPr>
        </p:nvSpPr>
        <p:spPr>
          <a:xfrm>
            <a:off x="6466114" y="1253432"/>
            <a:ext cx="5116286" cy="4875225"/>
          </a:xfrm>
        </p:spPr>
        <p:txBody>
          <a:bodyPr>
            <a:normAutofit/>
          </a:bodyPr>
          <a:lstStyle/>
          <a:p>
            <a:r>
              <a:rPr lang="en-US" sz="2400" dirty="0">
                <a:effectLst/>
                <a:latin typeface="Arial" panose="020B0604020202020204" pitchFamily="34" charset="0"/>
              </a:rPr>
              <a:t>Seedless watermelons have been growing in the United States for over 40 years.</a:t>
            </a:r>
          </a:p>
          <a:p>
            <a:r>
              <a:rPr lang="en-US" sz="2400" dirty="0">
                <a:effectLst/>
                <a:latin typeface="Arial" panose="020B0604020202020204" pitchFamily="34" charset="0"/>
              </a:rPr>
              <a:t>Some countries, like Japan, grow square watermelon.</a:t>
            </a:r>
          </a:p>
          <a:p>
            <a:r>
              <a:rPr lang="en-US" sz="2400" dirty="0">
                <a:effectLst/>
                <a:latin typeface="Arial" panose="020B0604020202020204" pitchFamily="34" charset="0"/>
              </a:rPr>
              <a:t>Watermelons can have up to a 1,000 seeds, which can be white or black.</a:t>
            </a:r>
          </a:p>
          <a:p>
            <a:r>
              <a:rPr lang="en-US" sz="2400" dirty="0">
                <a:effectLst/>
                <a:latin typeface="Arial" panose="020B0604020202020204" pitchFamily="34" charset="0"/>
              </a:rPr>
              <a:t>Watermelon has been grown since around 2000 BCE.</a:t>
            </a:r>
          </a:p>
        </p:txBody>
      </p:sp>
      <p:pic>
        <p:nvPicPr>
          <p:cNvPr id="3" name="Picture 2" descr="A group of people holding watermelons&#10;&#10;Description automatically generated with low confidence">
            <a:extLst>
              <a:ext uri="{FF2B5EF4-FFF2-40B4-BE49-F238E27FC236}">
                <a16:creationId xmlns:a16="http://schemas.microsoft.com/office/drawing/2014/main" id="{8517A8A1-9A30-912E-A8BF-9118CAED88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9600" y="1378857"/>
            <a:ext cx="5276943" cy="2833914"/>
          </a:xfrm>
          <a:prstGeom prst="rect">
            <a:avLst/>
          </a:prstGeom>
        </p:spPr>
      </p:pic>
    </p:spTree>
    <p:extLst>
      <p:ext uri="{BB962C8B-B14F-4D97-AF65-F5344CB8AC3E}">
        <p14:creationId xmlns:p14="http://schemas.microsoft.com/office/powerpoint/2010/main" val="2468210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DF0DB57-E09E-982B-23BB-6C4DB7AECA3F}"/>
              </a:ext>
            </a:extLst>
          </p:cNvPr>
          <p:cNvPicPr>
            <a:picLocks noChangeAspect="1"/>
          </p:cNvPicPr>
          <p:nvPr/>
        </p:nvPicPr>
        <p:blipFill>
          <a:blip r:embed="rId3"/>
          <a:stretch>
            <a:fillRect/>
          </a:stretch>
        </p:blipFill>
        <p:spPr>
          <a:xfrm>
            <a:off x="0" y="0"/>
            <a:ext cx="12192000" cy="6858000"/>
          </a:xfrm>
          <a:prstGeom prst="rect">
            <a:avLst/>
          </a:prstGeom>
        </p:spPr>
      </p:pic>
      <p:sp>
        <p:nvSpPr>
          <p:cNvPr id="7" name="Title 7">
            <a:extLst>
              <a:ext uri="{FF2B5EF4-FFF2-40B4-BE49-F238E27FC236}">
                <a16:creationId xmlns:a16="http://schemas.microsoft.com/office/drawing/2014/main" id="{7B6B804F-B938-F815-AB50-64B99A37E3C9}"/>
              </a:ext>
            </a:extLst>
          </p:cNvPr>
          <p:cNvSpPr>
            <a:spLocks noGrp="1"/>
          </p:cNvSpPr>
          <p:nvPr>
            <p:ph type="title"/>
          </p:nvPr>
        </p:nvSpPr>
        <p:spPr>
          <a:xfrm>
            <a:off x="546101" y="453450"/>
            <a:ext cx="4312338" cy="1452467"/>
          </a:xfrm>
        </p:spPr>
        <p:txBody>
          <a:bodyPr>
            <a:normAutofit/>
          </a:bodyPr>
          <a:lstStyle/>
          <a:p>
            <a:pPr algn="ctr"/>
            <a:r>
              <a:rPr lang="en-US" sz="4400" dirty="0">
                <a:solidFill>
                  <a:srgbClr val="E16161"/>
                </a:solidFill>
                <a:latin typeface="Arial Black" pitchFamily="34" charset="0"/>
              </a:rPr>
              <a:t>Spot it on the map</a:t>
            </a:r>
          </a:p>
        </p:txBody>
      </p:sp>
      <p:sp>
        <p:nvSpPr>
          <p:cNvPr id="2" name="Rectangle 1">
            <a:extLst>
              <a:ext uri="{FF2B5EF4-FFF2-40B4-BE49-F238E27FC236}">
                <a16:creationId xmlns:a16="http://schemas.microsoft.com/office/drawing/2014/main" id="{A3C78326-201E-E997-8B3B-C628DADA3F2C}"/>
              </a:ext>
            </a:extLst>
          </p:cNvPr>
          <p:cNvSpPr/>
          <p:nvPr/>
        </p:nvSpPr>
        <p:spPr>
          <a:xfrm>
            <a:off x="5519056" y="0"/>
            <a:ext cx="6672943" cy="66620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D93AD90-0C34-5F84-83D2-D882AFF2C5DB}"/>
              </a:ext>
            </a:extLst>
          </p:cNvPr>
          <p:cNvPicPr>
            <a:picLocks noChangeAspect="1"/>
          </p:cNvPicPr>
          <p:nvPr/>
        </p:nvPicPr>
        <p:blipFill>
          <a:blip r:embed="rId4"/>
          <a:srcRect/>
          <a:stretch/>
        </p:blipFill>
        <p:spPr>
          <a:xfrm>
            <a:off x="6095999" y="1658239"/>
            <a:ext cx="5568549" cy="4640458"/>
          </a:xfrm>
          <a:prstGeom prst="rect">
            <a:avLst/>
          </a:prstGeom>
        </p:spPr>
      </p:pic>
      <p:sp>
        <p:nvSpPr>
          <p:cNvPr id="4" name="Content Placeholder 8">
            <a:extLst>
              <a:ext uri="{FF2B5EF4-FFF2-40B4-BE49-F238E27FC236}">
                <a16:creationId xmlns:a16="http://schemas.microsoft.com/office/drawing/2014/main" id="{6B7F5995-9AFE-0745-397A-11D7C295C37E}"/>
              </a:ext>
            </a:extLst>
          </p:cNvPr>
          <p:cNvSpPr txBox="1">
            <a:spLocks/>
          </p:cNvSpPr>
          <p:nvPr/>
        </p:nvSpPr>
        <p:spPr>
          <a:xfrm>
            <a:off x="6096000" y="449700"/>
            <a:ext cx="5693230" cy="1027007"/>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lgn="ctr">
              <a:lnSpc>
                <a:spcPct val="100000"/>
              </a:lnSpc>
              <a:spcBef>
                <a:spcPts val="0"/>
              </a:spcBef>
              <a:buClrTx/>
              <a:buFont typeface="Arial" panose="020B0604020202020204" pitchFamily="34" charset="0"/>
              <a:buNone/>
              <a:defRPr/>
            </a:pPr>
            <a:r>
              <a:rPr lang="en-US" sz="2800" dirty="0">
                <a:effectLst/>
                <a:latin typeface="Arial" panose="020B0604020202020204" pitchFamily="34" charset="0"/>
              </a:rPr>
              <a:t>Watermelon is mostly grown in the western part of the state.</a:t>
            </a:r>
            <a:endParaRPr lang="en-US" sz="2800" dirty="0">
              <a:solidFill>
                <a:schemeClr val="tx1"/>
              </a:solidFill>
              <a:latin typeface="Arial" panose="020B0604020202020204" pitchFamily="34" charset="0"/>
              <a:cs typeface="Arial" panose="020B0604020202020204" pitchFamily="34" charset="0"/>
            </a:endParaRPr>
          </a:p>
        </p:txBody>
      </p:sp>
      <p:pic>
        <p:nvPicPr>
          <p:cNvPr id="8" name="Picture 7" descr="Icon&#10;&#10;Description automatically generated">
            <a:extLst>
              <a:ext uri="{FF2B5EF4-FFF2-40B4-BE49-F238E27FC236}">
                <a16:creationId xmlns:a16="http://schemas.microsoft.com/office/drawing/2014/main" id="{811CB276-903C-C736-58B0-24B45555696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198"/>
          <a:stretch/>
        </p:blipFill>
        <p:spPr>
          <a:xfrm>
            <a:off x="3268435" y="3989868"/>
            <a:ext cx="2748643" cy="2683589"/>
          </a:xfrm>
          <a:prstGeom prst="rect">
            <a:avLst/>
          </a:prstGeom>
        </p:spPr>
      </p:pic>
      <p:sp>
        <p:nvSpPr>
          <p:cNvPr id="10" name="Content Placeholder 8">
            <a:extLst>
              <a:ext uri="{FF2B5EF4-FFF2-40B4-BE49-F238E27FC236}">
                <a16:creationId xmlns:a16="http://schemas.microsoft.com/office/drawing/2014/main" id="{48FB77F3-9128-940D-43AE-6DD5A980DCD2}"/>
              </a:ext>
            </a:extLst>
          </p:cNvPr>
          <p:cNvSpPr>
            <a:spLocks noGrp="1"/>
          </p:cNvSpPr>
          <p:nvPr>
            <p:ph idx="1"/>
          </p:nvPr>
        </p:nvSpPr>
        <p:spPr>
          <a:xfrm>
            <a:off x="6253840" y="3813581"/>
            <a:ext cx="2601687" cy="1518082"/>
          </a:xfrm>
        </p:spPr>
        <p:txBody>
          <a:bodyPr>
            <a:normAutofit/>
          </a:bodyPr>
          <a:lstStyle/>
          <a:p>
            <a:pPr marL="0" indent="0" algn="ctr">
              <a:buNone/>
            </a:pPr>
            <a:r>
              <a:rPr lang="en-US" sz="2400" dirty="0">
                <a:effectLst/>
                <a:latin typeface="Arial" panose="020B0604020202020204" pitchFamily="34" charset="0"/>
              </a:rPr>
              <a:t>From North Collier County to Columbia County.</a:t>
            </a:r>
          </a:p>
        </p:txBody>
      </p:sp>
      <p:sp>
        <p:nvSpPr>
          <p:cNvPr id="9" name="Content Placeholder 8">
            <a:extLst>
              <a:ext uri="{FF2B5EF4-FFF2-40B4-BE49-F238E27FC236}">
                <a16:creationId xmlns:a16="http://schemas.microsoft.com/office/drawing/2014/main" id="{C88F71CB-5A1B-7A81-7FB4-4F21299E0102}"/>
              </a:ext>
            </a:extLst>
          </p:cNvPr>
          <p:cNvSpPr txBox="1">
            <a:spLocks/>
          </p:cNvSpPr>
          <p:nvPr/>
        </p:nvSpPr>
        <p:spPr>
          <a:xfrm>
            <a:off x="1090382" y="2866631"/>
            <a:ext cx="3301203" cy="1893900"/>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lgn="ctr">
              <a:buFont typeface="Arial" panose="020B0604020202020204" pitchFamily="34" charset="0"/>
              <a:buNone/>
            </a:pPr>
            <a:r>
              <a:rPr lang="en-US" sz="2800" dirty="0">
                <a:latin typeface="Arial" panose="020B0604020202020204" pitchFamily="34" charset="0"/>
              </a:rPr>
              <a:t>Florida leads the U.S. in watermelon production.</a:t>
            </a:r>
          </a:p>
        </p:txBody>
      </p:sp>
    </p:spTree>
    <p:extLst>
      <p:ext uri="{BB962C8B-B14F-4D97-AF65-F5344CB8AC3E}">
        <p14:creationId xmlns:p14="http://schemas.microsoft.com/office/powerpoint/2010/main" val="504974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6DD62C8-C8F6-2185-8065-0EF0173D9155}"/>
              </a:ext>
            </a:extLst>
          </p:cNvPr>
          <p:cNvPicPr>
            <a:picLocks noChangeAspect="1"/>
          </p:cNvPicPr>
          <p:nvPr/>
        </p:nvPicPr>
        <p:blipFill>
          <a:blip r:embed="rId3"/>
          <a:stretch>
            <a:fillRect/>
          </a:stretch>
        </p:blipFill>
        <p:spPr>
          <a:xfrm>
            <a:off x="0" y="0"/>
            <a:ext cx="12192000" cy="6858000"/>
          </a:xfrm>
          <a:prstGeom prst="rect">
            <a:avLst/>
          </a:prstGeom>
        </p:spPr>
      </p:pic>
      <p:sp>
        <p:nvSpPr>
          <p:cNvPr id="12" name="Title 7">
            <a:extLst>
              <a:ext uri="{FF2B5EF4-FFF2-40B4-BE49-F238E27FC236}">
                <a16:creationId xmlns:a16="http://schemas.microsoft.com/office/drawing/2014/main" id="{2A8F81AD-973F-3B7C-DE07-9A841A9CD90C}"/>
              </a:ext>
            </a:extLst>
          </p:cNvPr>
          <p:cNvSpPr>
            <a:spLocks noGrp="1"/>
          </p:cNvSpPr>
          <p:nvPr>
            <p:ph type="title" idx="4294967295"/>
          </p:nvPr>
        </p:nvSpPr>
        <p:spPr>
          <a:xfrm>
            <a:off x="4978159" y="449939"/>
            <a:ext cx="5727086" cy="742347"/>
          </a:xfrm>
        </p:spPr>
        <p:txBody>
          <a:bodyPr>
            <a:noAutofit/>
          </a:bodyPr>
          <a:lstStyle/>
          <a:p>
            <a:pPr algn="ctr"/>
            <a:r>
              <a:rPr lang="en-US" sz="2400" dirty="0">
                <a:solidFill>
                  <a:srgbClr val="E16161"/>
                </a:solidFill>
                <a:latin typeface="Arial Black" pitchFamily="34" charset="0"/>
              </a:rPr>
              <a:t>Have you tried a Florida watermelon?</a:t>
            </a:r>
          </a:p>
        </p:txBody>
      </p:sp>
      <p:sp>
        <p:nvSpPr>
          <p:cNvPr id="13" name="Content Placeholder 8">
            <a:extLst>
              <a:ext uri="{FF2B5EF4-FFF2-40B4-BE49-F238E27FC236}">
                <a16:creationId xmlns:a16="http://schemas.microsoft.com/office/drawing/2014/main" id="{5CB2A51A-1B40-DCD8-9709-57E971809B38}"/>
              </a:ext>
            </a:extLst>
          </p:cNvPr>
          <p:cNvSpPr>
            <a:spLocks noGrp="1"/>
          </p:cNvSpPr>
          <p:nvPr>
            <p:ph idx="4294967295"/>
          </p:nvPr>
        </p:nvSpPr>
        <p:spPr>
          <a:xfrm>
            <a:off x="5061966" y="1729306"/>
            <a:ext cx="5559471" cy="2721166"/>
          </a:xfrm>
        </p:spPr>
        <p:txBody>
          <a:bodyPr>
            <a:normAutofit/>
          </a:bodyPr>
          <a:lstStyle/>
          <a:p>
            <a:pPr marL="0" indent="0" algn="ctr">
              <a:buNone/>
            </a:pPr>
            <a:r>
              <a:rPr lang="en-US" sz="2400" dirty="0">
                <a:effectLst/>
                <a:latin typeface="Arial" panose="020B0604020202020204" pitchFamily="34" charset="0"/>
              </a:rPr>
              <a:t>Watermelon is the most consumed melon in the nation!</a:t>
            </a:r>
          </a:p>
          <a:p>
            <a:pPr marL="0" marR="41910" indent="0" algn="ctr">
              <a:lnSpc>
                <a:spcPct val="100000"/>
              </a:lnSpc>
              <a:buNone/>
            </a:pPr>
            <a:endParaRPr lang="en-US" sz="2400" b="1" dirty="0">
              <a:latin typeface="Arial" charset="0"/>
              <a:ea typeface="Arial" charset="0"/>
              <a:cs typeface="Arial" charset="0"/>
            </a:endParaRPr>
          </a:p>
          <a:p>
            <a:pPr marL="0" marR="41910" indent="0" algn="ctr">
              <a:lnSpc>
                <a:spcPct val="100000"/>
              </a:lnSpc>
              <a:buNone/>
            </a:pPr>
            <a:r>
              <a:rPr lang="en-US" sz="2400" b="1" dirty="0">
                <a:latin typeface="Arial" charset="0"/>
                <a:ea typeface="Arial" charset="0"/>
                <a:cs typeface="Arial" charset="0"/>
              </a:rPr>
              <a:t>Watermelons are in season </a:t>
            </a:r>
            <a:br>
              <a:rPr lang="en-US" sz="2400" b="1" dirty="0">
                <a:latin typeface="Arial" charset="0"/>
                <a:ea typeface="Arial" charset="0"/>
                <a:cs typeface="Arial" charset="0"/>
              </a:rPr>
            </a:br>
            <a:r>
              <a:rPr lang="en-US" sz="2400" b="1" dirty="0">
                <a:latin typeface="Arial" charset="0"/>
                <a:ea typeface="Arial" charset="0"/>
                <a:cs typeface="Arial" charset="0"/>
              </a:rPr>
              <a:t>from April to July. </a:t>
            </a:r>
          </a:p>
          <a:p>
            <a:pPr marL="0" indent="0" algn="ctr">
              <a:lnSpc>
                <a:spcPct val="100000"/>
              </a:lnSpc>
              <a:buClr>
                <a:schemeClr val="tx2">
                  <a:lumMod val="25000"/>
                  <a:lumOff val="75000"/>
                </a:schemeClr>
              </a:buClr>
              <a:buNone/>
            </a:pPr>
            <a:endParaRPr lang="en-US" b="1" dirty="0">
              <a:latin typeface="Arial" charset="0"/>
              <a:ea typeface="Arial" charset="0"/>
              <a:cs typeface="Arial" charset="0"/>
            </a:endParaRPr>
          </a:p>
        </p:txBody>
      </p:sp>
      <p:sp>
        <p:nvSpPr>
          <p:cNvPr id="14" name="Rounded Rectangular Callout 5">
            <a:extLst>
              <a:ext uri="{FF2B5EF4-FFF2-40B4-BE49-F238E27FC236}">
                <a16:creationId xmlns:a16="http://schemas.microsoft.com/office/drawing/2014/main" id="{555B7659-D361-52FB-2ABA-B122EADC07B0}"/>
              </a:ext>
            </a:extLst>
          </p:cNvPr>
          <p:cNvSpPr/>
          <p:nvPr/>
        </p:nvSpPr>
        <p:spPr>
          <a:xfrm>
            <a:off x="7975594" y="5031458"/>
            <a:ext cx="3448891" cy="796122"/>
          </a:xfrm>
          <a:prstGeom prst="wedgeRoundRectCallout">
            <a:avLst>
              <a:gd name="adj1" fmla="val -44447"/>
              <a:gd name="adj2" fmla="val 92877"/>
              <a:gd name="adj3" fmla="val 16667"/>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a:latin typeface="Arial" pitchFamily="34" charset="0"/>
                <a:cs typeface="Arial" pitchFamily="34" charset="0"/>
              </a:rPr>
              <a:t>Look for this logo to find Florida-grown watermelon!</a:t>
            </a:r>
          </a:p>
        </p:txBody>
      </p:sp>
      <p:pic>
        <p:nvPicPr>
          <p:cNvPr id="15" name="Picture 14">
            <a:extLst>
              <a:ext uri="{FF2B5EF4-FFF2-40B4-BE49-F238E27FC236}">
                <a16:creationId xmlns:a16="http://schemas.microsoft.com/office/drawing/2014/main" id="{685B1256-BE3C-705B-6DDF-44A9C30998C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744" t="-8056" r="-2276" b="-6749"/>
          <a:stretch/>
        </p:blipFill>
        <p:spPr>
          <a:xfrm>
            <a:off x="4873572" y="4644134"/>
            <a:ext cx="3194892" cy="1570770"/>
          </a:xfrm>
          <a:prstGeom prst="roundRect">
            <a:avLst/>
          </a:prstGeom>
          <a:solidFill>
            <a:schemeClr val="bg1"/>
          </a:solidFill>
        </p:spPr>
      </p:pic>
    </p:spTree>
    <p:extLst>
      <p:ext uri="{BB962C8B-B14F-4D97-AF65-F5344CB8AC3E}">
        <p14:creationId xmlns:p14="http://schemas.microsoft.com/office/powerpoint/2010/main" val="2947723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8DD260-D734-B318-43DC-0607F895DE1C}"/>
              </a:ext>
            </a:extLst>
          </p:cNvPr>
          <p:cNvPicPr>
            <a:picLocks noChangeAspect="1"/>
          </p:cNvPicPr>
          <p:nvPr/>
        </p:nvPicPr>
        <p:blipFill>
          <a:blip r:embed="rId3"/>
          <a:stretch>
            <a:fillRect/>
          </a:stretch>
        </p:blipFill>
        <p:spPr>
          <a:xfrm>
            <a:off x="0" y="0"/>
            <a:ext cx="12192000" cy="6858000"/>
          </a:xfrm>
          <a:prstGeom prst="rect">
            <a:avLst/>
          </a:prstGeom>
        </p:spPr>
      </p:pic>
      <p:sp>
        <p:nvSpPr>
          <p:cNvPr id="18" name="Rectangle 17">
            <a:extLst>
              <a:ext uri="{FF2B5EF4-FFF2-40B4-BE49-F238E27FC236}">
                <a16:creationId xmlns:a16="http://schemas.microsoft.com/office/drawing/2014/main" id="{A50BC9A7-A172-4E70-87D4-6AFDD06C37BA}"/>
              </a:ext>
            </a:extLst>
          </p:cNvPr>
          <p:cNvSpPr/>
          <p:nvPr/>
        </p:nvSpPr>
        <p:spPr>
          <a:xfrm>
            <a:off x="7168055" y="0"/>
            <a:ext cx="5023946" cy="6654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7">
            <a:extLst>
              <a:ext uri="{FF2B5EF4-FFF2-40B4-BE49-F238E27FC236}">
                <a16:creationId xmlns:a16="http://schemas.microsoft.com/office/drawing/2014/main" id="{B324E113-BB00-80BE-9EC8-5B9A31F87B12}"/>
              </a:ext>
            </a:extLst>
          </p:cNvPr>
          <p:cNvSpPr>
            <a:spLocks noGrp="1"/>
          </p:cNvSpPr>
          <p:nvPr>
            <p:ph type="title"/>
          </p:nvPr>
        </p:nvSpPr>
        <p:spPr>
          <a:xfrm>
            <a:off x="468008" y="632201"/>
            <a:ext cx="6241614" cy="608019"/>
          </a:xfrm>
        </p:spPr>
        <p:txBody>
          <a:bodyPr>
            <a:noAutofit/>
          </a:bodyPr>
          <a:lstStyle/>
          <a:p>
            <a:pPr algn="ctr"/>
            <a:r>
              <a:rPr lang="en-US" sz="3200" dirty="0">
                <a:solidFill>
                  <a:srgbClr val="E16161"/>
                </a:solidFill>
                <a:latin typeface="Arial Black" pitchFamily="34" charset="0"/>
              </a:rPr>
              <a:t>Lycopene</a:t>
            </a:r>
          </a:p>
        </p:txBody>
      </p:sp>
      <p:sp>
        <p:nvSpPr>
          <p:cNvPr id="22" name="Content Placeholder 11">
            <a:extLst>
              <a:ext uri="{FF2B5EF4-FFF2-40B4-BE49-F238E27FC236}">
                <a16:creationId xmlns:a16="http://schemas.microsoft.com/office/drawing/2014/main" id="{7EFDBE8A-89ED-E597-41C6-237D72C84742}"/>
              </a:ext>
            </a:extLst>
          </p:cNvPr>
          <p:cNvSpPr>
            <a:spLocks noGrp="1"/>
          </p:cNvSpPr>
          <p:nvPr>
            <p:ph idx="1"/>
          </p:nvPr>
        </p:nvSpPr>
        <p:spPr>
          <a:xfrm>
            <a:off x="590111" y="1788538"/>
            <a:ext cx="6241614" cy="3280923"/>
          </a:xfrm>
        </p:spPr>
        <p:txBody>
          <a:bodyPr>
            <a:noAutofit/>
          </a:bodyPr>
          <a:lstStyle/>
          <a:p>
            <a:pPr>
              <a:spcBef>
                <a:spcPts val="1300"/>
              </a:spcBef>
            </a:pPr>
            <a:r>
              <a:rPr lang="en-US" sz="2400" dirty="0">
                <a:effectLst/>
                <a:latin typeface="Arial" panose="020B0604020202020204" pitchFamily="34" charset="0"/>
                <a:cs typeface="Arial" panose="020B0604020202020204" pitchFamily="34" charset="0"/>
              </a:rPr>
              <a:t>Lycopene gives watermelon their </a:t>
            </a:r>
            <a:r>
              <a:rPr lang="en-US" sz="2400" dirty="0">
                <a:solidFill>
                  <a:srgbClr val="FF0000"/>
                </a:solidFill>
                <a:effectLst/>
                <a:latin typeface="Arial" panose="020B0604020202020204" pitchFamily="34" charset="0"/>
                <a:cs typeface="Arial" panose="020B0604020202020204" pitchFamily="34" charset="0"/>
              </a:rPr>
              <a:t>red color</a:t>
            </a:r>
            <a:r>
              <a:rPr lang="en-US" sz="2400" dirty="0">
                <a:effectLst/>
                <a:latin typeface="Arial" panose="020B0604020202020204" pitchFamily="34" charset="0"/>
                <a:cs typeface="Arial" panose="020B0604020202020204" pitchFamily="34" charset="0"/>
              </a:rPr>
              <a:t>. Tomatoes have lycopene too!</a:t>
            </a:r>
            <a:endParaRPr lang="en-US" sz="2400" dirty="0">
              <a:effectLst/>
              <a:latin typeface="Arial Black" panose="020B0604020202020204" pitchFamily="34" charset="0"/>
            </a:endParaRPr>
          </a:p>
          <a:p>
            <a:pPr>
              <a:spcBef>
                <a:spcPts val="1300"/>
              </a:spcBef>
            </a:pPr>
            <a:r>
              <a:rPr lang="en-US" sz="2400" dirty="0">
                <a:effectLst/>
                <a:latin typeface="Arial" panose="020B0604020202020204" pitchFamily="34" charset="0"/>
                <a:cs typeface="Arial" panose="020B0604020202020204" pitchFamily="34" charset="0"/>
              </a:rPr>
              <a:t>Studies show that a </a:t>
            </a:r>
            <a:r>
              <a:rPr lang="en-US" sz="2400" dirty="0">
                <a:solidFill>
                  <a:srgbClr val="FF0000"/>
                </a:solidFill>
                <a:effectLst/>
                <a:latin typeface="Arial" panose="020B0604020202020204" pitchFamily="34" charset="0"/>
                <a:cs typeface="Arial" panose="020B0604020202020204" pitchFamily="34" charset="0"/>
              </a:rPr>
              <a:t>cup and a half </a:t>
            </a:r>
            <a:r>
              <a:rPr lang="en-US" sz="2400" dirty="0">
                <a:effectLst/>
                <a:latin typeface="Arial" panose="020B0604020202020204" pitchFamily="34" charset="0"/>
                <a:cs typeface="Arial" panose="020B0604020202020204" pitchFamily="34" charset="0"/>
              </a:rPr>
              <a:t>of watermelon contain about 9-13 milligrams of lycopene. </a:t>
            </a:r>
          </a:p>
          <a:p>
            <a:pPr>
              <a:spcBef>
                <a:spcPts val="1300"/>
              </a:spcBef>
            </a:pPr>
            <a:r>
              <a:rPr lang="en-US" sz="2400" dirty="0">
                <a:effectLst/>
                <a:latin typeface="Arial" panose="020B0604020202020204" pitchFamily="34" charset="0"/>
                <a:cs typeface="Arial" panose="020B0604020202020204" pitchFamily="34" charset="0"/>
              </a:rPr>
              <a:t>Research suggests that lycopene </a:t>
            </a:r>
            <a:r>
              <a:rPr lang="en-US" sz="2400" dirty="0">
                <a:solidFill>
                  <a:srgbClr val="FF0000"/>
                </a:solidFill>
                <a:effectLst/>
                <a:latin typeface="Arial" panose="020B0604020202020204" pitchFamily="34" charset="0"/>
                <a:cs typeface="Arial" panose="020B0604020202020204" pitchFamily="34" charset="0"/>
              </a:rPr>
              <a:t>protects </a:t>
            </a:r>
            <a:r>
              <a:rPr lang="en-US" sz="2400" dirty="0">
                <a:effectLst/>
                <a:latin typeface="Arial" panose="020B0604020202020204" pitchFamily="34" charset="0"/>
                <a:cs typeface="Arial" panose="020B0604020202020204" pitchFamily="34" charset="0"/>
              </a:rPr>
              <a:t>the body against some cancers. </a:t>
            </a:r>
          </a:p>
        </p:txBody>
      </p:sp>
      <p:pic>
        <p:nvPicPr>
          <p:cNvPr id="3" name="Picture 2" descr="A watermelon cut in half&#10;&#10;Description automatically generated with medium confidence">
            <a:extLst>
              <a:ext uri="{FF2B5EF4-FFF2-40B4-BE49-F238E27FC236}">
                <a16:creationId xmlns:a16="http://schemas.microsoft.com/office/drawing/2014/main" id="{0FBB2A44-833B-5917-E7EF-F9C706D49C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39786" y="1442776"/>
            <a:ext cx="4680482" cy="3541986"/>
          </a:xfrm>
          <a:prstGeom prst="rect">
            <a:avLst/>
          </a:prstGeom>
        </p:spPr>
      </p:pic>
      <p:sp>
        <p:nvSpPr>
          <p:cNvPr id="4" name="TextBox 3">
            <a:extLst>
              <a:ext uri="{FF2B5EF4-FFF2-40B4-BE49-F238E27FC236}">
                <a16:creationId xmlns:a16="http://schemas.microsoft.com/office/drawing/2014/main" id="{B2B23F73-950A-7F81-59BC-5E361A1983D9}"/>
              </a:ext>
            </a:extLst>
          </p:cNvPr>
          <p:cNvSpPr txBox="1"/>
          <p:nvPr/>
        </p:nvSpPr>
        <p:spPr>
          <a:xfrm>
            <a:off x="7556938" y="5927835"/>
            <a:ext cx="4246179" cy="523220"/>
          </a:xfrm>
          <a:prstGeom prst="rect">
            <a:avLst/>
          </a:prstGeom>
          <a:noFill/>
        </p:spPr>
        <p:txBody>
          <a:bodyPr wrap="square" rtlCol="0">
            <a:spAutoFit/>
          </a:bodyPr>
          <a:lstStyle/>
          <a:p>
            <a:pPr algn="ctr"/>
            <a:r>
              <a:rPr lang="en-US" sz="1400" i="1" dirty="0">
                <a:solidFill>
                  <a:schemeClr val="tx1">
                    <a:lumMod val="50000"/>
                    <a:lumOff val="50000"/>
                  </a:schemeClr>
                </a:solidFill>
                <a:latin typeface="Arial" panose="020B0604020202020204" pitchFamily="34" charset="0"/>
                <a:cs typeface="Arial" panose="020B0604020202020204" pitchFamily="34" charset="0"/>
              </a:rPr>
              <a:t>For more information on watermelon and lycopene: http://</a:t>
            </a:r>
            <a:r>
              <a:rPr lang="en-US" sz="1400" i="1" dirty="0" err="1">
                <a:solidFill>
                  <a:schemeClr val="tx1">
                    <a:lumMod val="50000"/>
                    <a:lumOff val="50000"/>
                  </a:schemeClr>
                </a:solidFill>
                <a:latin typeface="Arial" panose="020B0604020202020204" pitchFamily="34" charset="0"/>
                <a:cs typeface="Arial" panose="020B0604020202020204" pitchFamily="34" charset="0"/>
              </a:rPr>
              <a:t>agresearchmag.ars.usda.gov</a:t>
            </a:r>
            <a:r>
              <a:rPr lang="en-US" sz="1400" i="1" dirty="0">
                <a:solidFill>
                  <a:schemeClr val="tx1">
                    <a:lumMod val="50000"/>
                    <a:lumOff val="50000"/>
                  </a:schemeClr>
                </a:solidFill>
                <a:latin typeface="Arial" panose="020B0604020202020204" pitchFamily="34" charset="0"/>
                <a:cs typeface="Arial" panose="020B0604020202020204" pitchFamily="34" charset="0"/>
              </a:rPr>
              <a:t>/2002/</a:t>
            </a:r>
            <a:r>
              <a:rPr lang="en-US" sz="1400" i="1" dirty="0" err="1">
                <a:solidFill>
                  <a:schemeClr val="tx1">
                    <a:lumMod val="50000"/>
                    <a:lumOff val="50000"/>
                  </a:schemeClr>
                </a:solidFill>
                <a:latin typeface="Arial" panose="020B0604020202020204" pitchFamily="34" charset="0"/>
                <a:cs typeface="Arial" panose="020B0604020202020204" pitchFamily="34" charset="0"/>
              </a:rPr>
              <a:t>jun</a:t>
            </a:r>
            <a:r>
              <a:rPr lang="en-US" sz="1400" i="1" dirty="0">
                <a:solidFill>
                  <a:schemeClr val="tx1">
                    <a:lumMod val="50000"/>
                    <a:lumOff val="50000"/>
                  </a:schemeClr>
                </a:solidFill>
                <a:latin typeface="Arial" panose="020B0604020202020204" pitchFamily="34" charset="0"/>
                <a:cs typeface="Arial" panose="020B0604020202020204" pitchFamily="34" charset="0"/>
              </a:rPr>
              <a:t>/</a:t>
            </a:r>
            <a:r>
              <a:rPr lang="en-US" sz="1400" i="1" dirty="0" err="1">
                <a:solidFill>
                  <a:schemeClr val="tx1">
                    <a:lumMod val="50000"/>
                    <a:lumOff val="50000"/>
                  </a:schemeClr>
                </a:solidFill>
                <a:latin typeface="Arial" panose="020B0604020202020204" pitchFamily="34" charset="0"/>
                <a:cs typeface="Arial" panose="020B0604020202020204" pitchFamily="34" charset="0"/>
              </a:rPr>
              <a:t>lyco</a:t>
            </a:r>
            <a:endParaRPr lang="en-US" sz="1400" i="1" dirty="0">
              <a:solidFill>
                <a:schemeClr val="tx1">
                  <a:lumMod val="50000"/>
                  <a:lumOff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39148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AD1B52A-FCE4-7FCF-97AF-4411AFD31998}"/>
              </a:ext>
            </a:extLst>
          </p:cNvPr>
          <p:cNvPicPr>
            <a:picLocks noChangeAspect="1"/>
          </p:cNvPicPr>
          <p:nvPr/>
        </p:nvPicPr>
        <p:blipFill>
          <a:blip r:embed="rId3"/>
          <a:stretch>
            <a:fillRect/>
          </a:stretch>
        </p:blipFill>
        <p:spPr>
          <a:xfrm>
            <a:off x="0" y="0"/>
            <a:ext cx="12192000" cy="6858000"/>
          </a:xfrm>
          <a:prstGeom prst="rect">
            <a:avLst/>
          </a:prstGeom>
        </p:spPr>
      </p:pic>
      <p:sp>
        <p:nvSpPr>
          <p:cNvPr id="9" name="Title 7">
            <a:extLst>
              <a:ext uri="{FF2B5EF4-FFF2-40B4-BE49-F238E27FC236}">
                <a16:creationId xmlns:a16="http://schemas.microsoft.com/office/drawing/2014/main" id="{77426B84-D4EB-5C74-ECC9-DBE7286ED2EE}"/>
              </a:ext>
            </a:extLst>
          </p:cNvPr>
          <p:cNvSpPr>
            <a:spLocks noGrp="1"/>
          </p:cNvSpPr>
          <p:nvPr>
            <p:ph type="ctrTitle" idx="4294967295"/>
          </p:nvPr>
        </p:nvSpPr>
        <p:spPr>
          <a:xfrm>
            <a:off x="1485024" y="238782"/>
            <a:ext cx="8255000" cy="402349"/>
          </a:xfrm>
        </p:spPr>
        <p:txBody>
          <a:bodyPr>
            <a:noAutofit/>
          </a:bodyPr>
          <a:lstStyle/>
          <a:p>
            <a:pPr algn="ctr"/>
            <a:r>
              <a:rPr lang="en-US" sz="2400" dirty="0">
                <a:solidFill>
                  <a:schemeClr val="bg1"/>
                </a:solidFill>
                <a:latin typeface="Arial Black" pitchFamily="34" charset="0"/>
              </a:rPr>
              <a:t>Did You Know? </a:t>
            </a:r>
          </a:p>
        </p:txBody>
      </p:sp>
      <p:sp>
        <p:nvSpPr>
          <p:cNvPr id="11" name="Content Placeholder 8">
            <a:extLst>
              <a:ext uri="{FF2B5EF4-FFF2-40B4-BE49-F238E27FC236}">
                <a16:creationId xmlns:a16="http://schemas.microsoft.com/office/drawing/2014/main" id="{59480DE9-C142-8947-24D5-1FC1F517AB16}"/>
              </a:ext>
            </a:extLst>
          </p:cNvPr>
          <p:cNvSpPr txBox="1">
            <a:spLocks/>
          </p:cNvSpPr>
          <p:nvPr/>
        </p:nvSpPr>
        <p:spPr>
          <a:xfrm>
            <a:off x="1208688" y="1931276"/>
            <a:ext cx="5938346" cy="2995448"/>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a:spcBef>
                <a:spcPts val="1900"/>
              </a:spcBef>
              <a:buClr>
                <a:srgbClr val="E16161"/>
              </a:buClr>
            </a:pPr>
            <a:r>
              <a:rPr lang="en-US" sz="2800" dirty="0">
                <a:solidFill>
                  <a:schemeClr val="tx1">
                    <a:lumMod val="50000"/>
                    <a:lumOff val="50000"/>
                  </a:schemeClr>
                </a:solidFill>
                <a:latin typeface="Arial" panose="020B0604020202020204" pitchFamily="34" charset="0"/>
              </a:rPr>
              <a:t>You need at least 20 sq. ft. of space to grow watermelons.</a:t>
            </a:r>
            <a:endParaRPr lang="en-US" sz="2800" dirty="0">
              <a:solidFill>
                <a:schemeClr val="tx1">
                  <a:lumMod val="50000"/>
                  <a:lumOff val="50000"/>
                </a:schemeClr>
              </a:solidFill>
              <a:effectLst/>
              <a:latin typeface="Arial" panose="020B0604020202020204" pitchFamily="34" charset="0"/>
            </a:endParaRPr>
          </a:p>
          <a:p>
            <a:pPr>
              <a:spcBef>
                <a:spcPts val="1900"/>
              </a:spcBef>
              <a:buClr>
                <a:srgbClr val="E16161"/>
              </a:buClr>
            </a:pPr>
            <a:r>
              <a:rPr lang="en-US" sz="2800" dirty="0">
                <a:solidFill>
                  <a:schemeClr val="tx1">
                    <a:lumMod val="50000"/>
                    <a:lumOff val="50000"/>
                  </a:schemeClr>
                </a:solidFill>
                <a:effectLst/>
                <a:latin typeface="Arial" panose="020B0604020202020204" pitchFamily="34" charset="0"/>
              </a:rPr>
              <a:t>Both male and female flowers grow on the same plant. Eat the flower petals for a healthy treat!</a:t>
            </a:r>
          </a:p>
        </p:txBody>
      </p:sp>
      <p:pic>
        <p:nvPicPr>
          <p:cNvPr id="12" name="Picture 11">
            <a:extLst>
              <a:ext uri="{FF2B5EF4-FFF2-40B4-BE49-F238E27FC236}">
                <a16:creationId xmlns:a16="http://schemas.microsoft.com/office/drawing/2014/main" id="{12079D32-09D8-A00D-2219-937E1B1DA2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39600" y="767255"/>
            <a:ext cx="4352400" cy="5901653"/>
          </a:xfrm>
          <a:prstGeom prst="rect">
            <a:avLst/>
          </a:prstGeom>
        </p:spPr>
      </p:pic>
    </p:spTree>
    <p:extLst>
      <p:ext uri="{BB962C8B-B14F-4D97-AF65-F5344CB8AC3E}">
        <p14:creationId xmlns:p14="http://schemas.microsoft.com/office/powerpoint/2010/main" val="722414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8C72270-0C53-74E6-AF78-8E780C31028F}"/>
              </a:ext>
            </a:extLst>
          </p:cNvPr>
          <p:cNvPicPr>
            <a:picLocks noChangeAspect="1"/>
          </p:cNvPicPr>
          <p:nvPr/>
        </p:nvPicPr>
        <p:blipFill>
          <a:blip r:embed="rId3"/>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C38048AA-183F-CD3B-A904-F14525422B27}"/>
              </a:ext>
            </a:extLst>
          </p:cNvPr>
          <p:cNvSpPr/>
          <p:nvPr/>
        </p:nvSpPr>
        <p:spPr>
          <a:xfrm>
            <a:off x="5136927" y="469231"/>
            <a:ext cx="6760367" cy="5943600"/>
          </a:xfrm>
          <a:prstGeom prst="rect">
            <a:avLst/>
          </a:prstGeom>
          <a:solidFill>
            <a:srgbClr val="E16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12" name="Title 16">
            <a:extLst>
              <a:ext uri="{FF2B5EF4-FFF2-40B4-BE49-F238E27FC236}">
                <a16:creationId xmlns:a16="http://schemas.microsoft.com/office/drawing/2014/main" id="{FB18865A-466B-2047-6B03-625CAB1689D7}"/>
              </a:ext>
            </a:extLst>
          </p:cNvPr>
          <p:cNvSpPr>
            <a:spLocks noGrp="1"/>
          </p:cNvSpPr>
          <p:nvPr>
            <p:ph type="ctrTitle"/>
          </p:nvPr>
        </p:nvSpPr>
        <p:spPr>
          <a:xfrm>
            <a:off x="294706" y="612450"/>
            <a:ext cx="4489439" cy="905691"/>
          </a:xfrm>
        </p:spPr>
        <p:txBody>
          <a:bodyPr>
            <a:noAutofit/>
          </a:bodyPr>
          <a:lstStyle/>
          <a:p>
            <a:pPr algn="ctr"/>
            <a:r>
              <a:rPr lang="en-US" sz="4000" spc="0" dirty="0">
                <a:latin typeface="Arial Black" pitchFamily="34" charset="0"/>
              </a:rPr>
              <a:t>BRAIN BREAK</a:t>
            </a:r>
            <a:br>
              <a:rPr lang="en-US" sz="4000" spc="0" dirty="0">
                <a:latin typeface="Arial Black" pitchFamily="34" charset="0"/>
              </a:rPr>
            </a:br>
            <a:r>
              <a:rPr lang="en-US" sz="4000" spc="0" dirty="0">
                <a:latin typeface="Arial Black" pitchFamily="34" charset="0"/>
              </a:rPr>
              <a:t>Fresh Find</a:t>
            </a:r>
          </a:p>
        </p:txBody>
      </p:sp>
      <p:sp>
        <p:nvSpPr>
          <p:cNvPr id="13" name="Text Placeholder 18">
            <a:extLst>
              <a:ext uri="{FF2B5EF4-FFF2-40B4-BE49-F238E27FC236}">
                <a16:creationId xmlns:a16="http://schemas.microsoft.com/office/drawing/2014/main" id="{87A54BFB-49D5-8DAC-3B12-251FDC38C713}"/>
              </a:ext>
            </a:extLst>
          </p:cNvPr>
          <p:cNvSpPr txBox="1">
            <a:spLocks/>
          </p:cNvSpPr>
          <p:nvPr/>
        </p:nvSpPr>
        <p:spPr>
          <a:xfrm>
            <a:off x="471488" y="1816527"/>
            <a:ext cx="1840464" cy="2512576"/>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342900" indent="-342900">
              <a:spcBef>
                <a:spcPts val="0"/>
              </a:spcBef>
              <a:spcAft>
                <a:spcPts val="600"/>
              </a:spcAft>
              <a:buClr>
                <a:srgbClr val="FFC000"/>
              </a:buClr>
            </a:pPr>
            <a:r>
              <a:rPr lang="en-US" sz="2400" b="1" dirty="0">
                <a:solidFill>
                  <a:schemeClr val="bg1"/>
                </a:solidFill>
                <a:latin typeface="Arial" pitchFamily="34" charset="0"/>
                <a:cs typeface="Arial" pitchFamily="34" charset="0"/>
              </a:rPr>
              <a:t>Ripe</a:t>
            </a:r>
          </a:p>
          <a:p>
            <a:pPr marL="342900" indent="-342900">
              <a:spcBef>
                <a:spcPts val="0"/>
              </a:spcBef>
              <a:spcAft>
                <a:spcPts val="600"/>
              </a:spcAft>
              <a:buClr>
                <a:srgbClr val="FFC000"/>
              </a:buClr>
            </a:pPr>
            <a:r>
              <a:rPr lang="en-US" sz="2400" b="1" dirty="0">
                <a:solidFill>
                  <a:schemeClr val="bg1"/>
                </a:solidFill>
                <a:latin typeface="Arial" pitchFamily="34" charset="0"/>
                <a:cs typeface="Arial" pitchFamily="34" charset="0"/>
              </a:rPr>
              <a:t>Seeds</a:t>
            </a:r>
          </a:p>
          <a:p>
            <a:pPr marL="342900" indent="-342900">
              <a:spcBef>
                <a:spcPts val="0"/>
              </a:spcBef>
              <a:spcAft>
                <a:spcPts val="600"/>
              </a:spcAft>
              <a:buClr>
                <a:srgbClr val="FFC000"/>
              </a:buClr>
            </a:pPr>
            <a:r>
              <a:rPr lang="en-US" sz="2400" b="1" dirty="0">
                <a:solidFill>
                  <a:schemeClr val="bg1"/>
                </a:solidFill>
                <a:latin typeface="Arial" pitchFamily="34" charset="0"/>
                <a:cs typeface="Arial" pitchFamily="34" charset="0"/>
              </a:rPr>
              <a:t>Melon</a:t>
            </a:r>
          </a:p>
          <a:p>
            <a:pPr marL="342900" indent="-342900">
              <a:spcBef>
                <a:spcPts val="0"/>
              </a:spcBef>
              <a:spcAft>
                <a:spcPts val="600"/>
              </a:spcAft>
              <a:buClr>
                <a:srgbClr val="FFC000"/>
              </a:buClr>
            </a:pPr>
            <a:r>
              <a:rPr lang="en-US" sz="2400" b="1" dirty="0">
                <a:solidFill>
                  <a:schemeClr val="bg1"/>
                </a:solidFill>
                <a:latin typeface="Arial" pitchFamily="34" charset="0"/>
                <a:cs typeface="Arial" pitchFamily="34" charset="0"/>
              </a:rPr>
              <a:t>Fruit</a:t>
            </a:r>
          </a:p>
        </p:txBody>
      </p:sp>
      <p:pic>
        <p:nvPicPr>
          <p:cNvPr id="14" name="Picture 13">
            <a:extLst>
              <a:ext uri="{FF2B5EF4-FFF2-40B4-BE49-F238E27FC236}">
                <a16:creationId xmlns:a16="http://schemas.microsoft.com/office/drawing/2014/main" id="{E1948126-4D8E-F613-8C46-9C587F4472F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052" t="31266" r="27717" b="23563"/>
          <a:stretch/>
        </p:blipFill>
        <p:spPr>
          <a:xfrm>
            <a:off x="5396990" y="624681"/>
            <a:ext cx="6258567" cy="5608638"/>
          </a:xfrm>
          <a:prstGeom prst="rect">
            <a:avLst/>
          </a:prstGeom>
          <a:solidFill>
            <a:schemeClr val="bg1"/>
          </a:solidFill>
        </p:spPr>
      </p:pic>
      <p:sp>
        <p:nvSpPr>
          <p:cNvPr id="16" name="Text Placeholder 18">
            <a:extLst>
              <a:ext uri="{FF2B5EF4-FFF2-40B4-BE49-F238E27FC236}">
                <a16:creationId xmlns:a16="http://schemas.microsoft.com/office/drawing/2014/main" id="{C604FA5D-A222-64A4-6ECE-4C14CA1A8800}"/>
              </a:ext>
            </a:extLst>
          </p:cNvPr>
          <p:cNvSpPr txBox="1">
            <a:spLocks/>
          </p:cNvSpPr>
          <p:nvPr/>
        </p:nvSpPr>
        <p:spPr>
          <a:xfrm>
            <a:off x="2539426" y="1816527"/>
            <a:ext cx="2153761" cy="2270731"/>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200"/>
              </a:spcBef>
              <a:buClr>
                <a:schemeClr val="tx2"/>
              </a:buClr>
              <a:buFont typeface="Arial" panose="020B0604020202020204" pitchFamily="34" charset="0"/>
              <a:buNone/>
              <a:defRPr sz="1600" kern="1200" baseline="0">
                <a:solidFill>
                  <a:schemeClr val="bg2"/>
                </a:solidFill>
                <a:latin typeface="Avenir Book"/>
                <a:ea typeface="+mn-ea"/>
                <a:cs typeface="Avenir Book"/>
              </a:defRPr>
            </a:lvl1pPr>
            <a:lvl2pPr marL="457200" indent="0" algn="l" defTabSz="914400" rtl="0" eaLnBrk="1" latinLnBrk="0" hangingPunct="1">
              <a:lnSpc>
                <a:spcPct val="110000"/>
              </a:lnSpc>
              <a:spcBef>
                <a:spcPts val="700"/>
              </a:spcBef>
              <a:buClr>
                <a:schemeClr val="tx2"/>
              </a:buClr>
              <a:buFont typeface="Gill Sans MT" panose="020B0502020104020203" pitchFamily="34" charset="0"/>
              <a:buNone/>
              <a:defRPr sz="1400" kern="1200">
                <a:solidFill>
                  <a:schemeClr val="tx1">
                    <a:lumMod val="65000"/>
                    <a:lumOff val="35000"/>
                  </a:schemeClr>
                </a:solidFill>
                <a:latin typeface="Avenir Book"/>
                <a:ea typeface="+mn-ea"/>
                <a:cs typeface="Avenir Book"/>
              </a:defRPr>
            </a:lvl2pPr>
            <a:lvl3pPr marL="914400" indent="0" algn="l" defTabSz="914400" rtl="0" eaLnBrk="1" latinLnBrk="0" hangingPunct="1">
              <a:lnSpc>
                <a:spcPct val="110000"/>
              </a:lnSpc>
              <a:spcBef>
                <a:spcPts val="700"/>
              </a:spcBef>
              <a:buClr>
                <a:schemeClr val="tx2"/>
              </a:buClr>
              <a:buFont typeface="Arial" panose="020B0604020202020204" pitchFamily="34" charset="0"/>
              <a:buNone/>
              <a:defRPr sz="1200" kern="1200">
                <a:solidFill>
                  <a:schemeClr val="tx1">
                    <a:lumMod val="65000"/>
                    <a:lumOff val="35000"/>
                  </a:schemeClr>
                </a:solidFill>
                <a:latin typeface="Avenir Book"/>
                <a:ea typeface="+mn-ea"/>
                <a:cs typeface="Avenir Book"/>
              </a:defRPr>
            </a:lvl3pPr>
            <a:lvl4pPr marL="1371600" indent="0" algn="l" defTabSz="914400" rtl="0" eaLnBrk="1" latinLnBrk="0" hangingPunct="1">
              <a:lnSpc>
                <a:spcPct val="110000"/>
              </a:lnSpc>
              <a:spcBef>
                <a:spcPts val="700"/>
              </a:spcBef>
              <a:buClr>
                <a:schemeClr val="tx2"/>
              </a:buClr>
              <a:buFont typeface="Gill Sans MT" panose="020B0502020104020203" pitchFamily="34" charset="0"/>
              <a:buNone/>
              <a:defRPr sz="1000" kern="1200">
                <a:solidFill>
                  <a:schemeClr val="tx1">
                    <a:lumMod val="65000"/>
                    <a:lumOff val="35000"/>
                  </a:schemeClr>
                </a:solidFill>
                <a:latin typeface="Avenir Book"/>
                <a:ea typeface="+mn-ea"/>
                <a:cs typeface="Avenir Book"/>
              </a:defRPr>
            </a:lvl4pPr>
            <a:lvl5pPr marL="1828800" indent="0" algn="l" defTabSz="914400" rtl="0" eaLnBrk="1" latinLnBrk="0" hangingPunct="1">
              <a:lnSpc>
                <a:spcPct val="110000"/>
              </a:lnSpc>
              <a:spcBef>
                <a:spcPts val="700"/>
              </a:spcBef>
              <a:buClr>
                <a:schemeClr val="tx2"/>
              </a:buClr>
              <a:buFont typeface="Arial" panose="020B0604020202020204" pitchFamily="34" charset="0"/>
              <a:buNone/>
              <a:defRPr sz="1000" kern="1200">
                <a:solidFill>
                  <a:schemeClr val="tx1">
                    <a:lumMod val="65000"/>
                    <a:lumOff val="35000"/>
                  </a:schemeClr>
                </a:solidFill>
                <a:latin typeface="Avenir Book"/>
                <a:ea typeface="+mn-ea"/>
                <a:cs typeface="Avenir Book"/>
              </a:defRPr>
            </a:lvl5pPr>
            <a:lvl6pPr marL="2286000" indent="0" algn="l" defTabSz="914400" rtl="0" eaLnBrk="1" latinLnBrk="0" hangingPunct="1">
              <a:lnSpc>
                <a:spcPct val="110000"/>
              </a:lnSpc>
              <a:spcBef>
                <a:spcPts val="700"/>
              </a:spcBef>
              <a:buClr>
                <a:schemeClr val="tx2"/>
              </a:buClr>
              <a:buFont typeface="Gill Sans MT" panose="020B0502020104020203" pitchFamily="34" charset="0"/>
              <a:buNone/>
              <a:defRPr sz="1000" kern="1200">
                <a:solidFill>
                  <a:schemeClr val="tx1">
                    <a:lumMod val="65000"/>
                    <a:lumOff val="35000"/>
                  </a:schemeClr>
                </a:solidFill>
                <a:latin typeface="+mn-lt"/>
                <a:ea typeface="+mn-ea"/>
                <a:cs typeface="+mn-cs"/>
              </a:defRPr>
            </a:lvl6pPr>
            <a:lvl7pPr marL="2743200" indent="0" algn="l" defTabSz="914400" rtl="0" eaLnBrk="1" latinLnBrk="0" hangingPunct="1">
              <a:lnSpc>
                <a:spcPct val="110000"/>
              </a:lnSpc>
              <a:spcBef>
                <a:spcPts val="700"/>
              </a:spcBef>
              <a:buClr>
                <a:schemeClr val="tx2"/>
              </a:buClr>
              <a:buFont typeface="Arial" panose="020B0604020202020204" pitchFamily="34" charset="0"/>
              <a:buNone/>
              <a:defRPr sz="1000" kern="1200">
                <a:solidFill>
                  <a:schemeClr val="tx1">
                    <a:lumMod val="65000"/>
                    <a:lumOff val="35000"/>
                  </a:schemeClr>
                </a:solidFill>
                <a:latin typeface="+mn-lt"/>
                <a:ea typeface="+mn-ea"/>
                <a:cs typeface="+mn-cs"/>
              </a:defRPr>
            </a:lvl7pPr>
            <a:lvl8pPr marL="3200400" indent="0" algn="l" defTabSz="914400" rtl="0" eaLnBrk="1" latinLnBrk="0" hangingPunct="1">
              <a:lnSpc>
                <a:spcPct val="110000"/>
              </a:lnSpc>
              <a:spcBef>
                <a:spcPts val="700"/>
              </a:spcBef>
              <a:buClr>
                <a:schemeClr val="tx2"/>
              </a:buClr>
              <a:buFont typeface="Gill Sans MT" panose="020B0502020104020203" pitchFamily="34" charset="0"/>
              <a:buNone/>
              <a:defRPr sz="1000" kern="1200" baseline="0">
                <a:solidFill>
                  <a:schemeClr val="tx1">
                    <a:lumMod val="65000"/>
                    <a:lumOff val="35000"/>
                  </a:schemeClr>
                </a:solidFill>
                <a:latin typeface="+mn-lt"/>
                <a:ea typeface="+mn-ea"/>
                <a:cs typeface="+mn-cs"/>
              </a:defRPr>
            </a:lvl8pPr>
            <a:lvl9pPr marL="3657600" indent="0" algn="l" defTabSz="914400" rtl="0" eaLnBrk="1" latinLnBrk="0" hangingPunct="1">
              <a:lnSpc>
                <a:spcPct val="110000"/>
              </a:lnSpc>
              <a:spcBef>
                <a:spcPts val="700"/>
              </a:spcBef>
              <a:buClr>
                <a:schemeClr val="tx2"/>
              </a:buClr>
              <a:buFont typeface="Arial" panose="020B0604020202020204" pitchFamily="34" charset="0"/>
              <a:buNone/>
              <a:defRPr sz="1000" kern="1200" baseline="0">
                <a:solidFill>
                  <a:schemeClr val="tx1">
                    <a:lumMod val="65000"/>
                    <a:lumOff val="35000"/>
                  </a:schemeClr>
                </a:solidFill>
                <a:latin typeface="+mn-lt"/>
                <a:ea typeface="+mn-ea"/>
                <a:cs typeface="+mn-cs"/>
              </a:defRPr>
            </a:lvl9pPr>
          </a:lstStyle>
          <a:p>
            <a:pPr marL="342900" indent="-342900">
              <a:spcBef>
                <a:spcPts val="0"/>
              </a:spcBef>
              <a:spcAft>
                <a:spcPts val="600"/>
              </a:spcAft>
              <a:buClr>
                <a:srgbClr val="FFC000"/>
              </a:buClr>
              <a:buFont typeface="Arial" panose="020B0604020202020204" pitchFamily="34" charset="0"/>
              <a:buChar char="•"/>
            </a:pPr>
            <a:r>
              <a:rPr lang="en-US" sz="2400" b="1" dirty="0">
                <a:latin typeface="Arial" pitchFamily="34" charset="0"/>
                <a:cs typeface="Arial" pitchFamily="34" charset="0"/>
              </a:rPr>
              <a:t>Red</a:t>
            </a:r>
          </a:p>
          <a:p>
            <a:pPr marL="342900" indent="-342900">
              <a:spcBef>
                <a:spcPts val="0"/>
              </a:spcBef>
              <a:spcAft>
                <a:spcPts val="600"/>
              </a:spcAft>
              <a:buClr>
                <a:srgbClr val="FFC000"/>
              </a:buClr>
              <a:buFont typeface="Arial" panose="020B0604020202020204" pitchFamily="34" charset="0"/>
              <a:buChar char="•"/>
            </a:pPr>
            <a:r>
              <a:rPr lang="en-US" sz="2400" b="1" dirty="0">
                <a:latin typeface="Arial" pitchFamily="34" charset="0"/>
                <a:cs typeface="Arial" pitchFamily="34" charset="0"/>
              </a:rPr>
              <a:t>Rind</a:t>
            </a:r>
          </a:p>
          <a:p>
            <a:pPr marL="342900" indent="-342900">
              <a:spcBef>
                <a:spcPts val="0"/>
              </a:spcBef>
              <a:spcAft>
                <a:spcPts val="600"/>
              </a:spcAft>
              <a:buClr>
                <a:srgbClr val="FFC000"/>
              </a:buClr>
              <a:buFont typeface="Arial" panose="020B0604020202020204" pitchFamily="34" charset="0"/>
              <a:buChar char="•"/>
            </a:pPr>
            <a:r>
              <a:rPr lang="en-US" sz="2400" b="1" dirty="0">
                <a:latin typeface="Arial" pitchFamily="34" charset="0"/>
                <a:cs typeface="Arial" pitchFamily="34" charset="0"/>
              </a:rPr>
              <a:t>Sweet</a:t>
            </a:r>
          </a:p>
          <a:p>
            <a:pPr marL="342900" indent="-342900">
              <a:spcBef>
                <a:spcPts val="0"/>
              </a:spcBef>
              <a:spcAft>
                <a:spcPts val="600"/>
              </a:spcAft>
              <a:buClr>
                <a:srgbClr val="FFC000"/>
              </a:buClr>
              <a:buFont typeface="Arial" panose="020B0604020202020204" pitchFamily="34" charset="0"/>
              <a:buChar char="•"/>
            </a:pPr>
            <a:r>
              <a:rPr lang="en-US" sz="2400" b="1" dirty="0">
                <a:latin typeface="Arial" pitchFamily="34" charset="0"/>
                <a:cs typeface="Arial" pitchFamily="34" charset="0"/>
              </a:rPr>
              <a:t>Summer</a:t>
            </a:r>
          </a:p>
        </p:txBody>
      </p:sp>
    </p:spTree>
    <p:extLst>
      <p:ext uri="{BB962C8B-B14F-4D97-AF65-F5344CB8AC3E}">
        <p14:creationId xmlns:p14="http://schemas.microsoft.com/office/powerpoint/2010/main" val="41696188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FDB0223-AC4F-8083-4A5E-649012587761}"/>
              </a:ext>
            </a:extLst>
          </p:cNvPr>
          <p:cNvPicPr>
            <a:picLocks noChangeAspect="1"/>
          </p:cNvPicPr>
          <p:nvPr/>
        </p:nvPicPr>
        <p:blipFill>
          <a:blip r:embed="rId3"/>
          <a:stretch>
            <a:fillRect/>
          </a:stretch>
        </p:blipFill>
        <p:spPr>
          <a:xfrm>
            <a:off x="0" y="0"/>
            <a:ext cx="12192000" cy="6858000"/>
          </a:xfrm>
          <a:prstGeom prst="rect">
            <a:avLst/>
          </a:prstGeom>
        </p:spPr>
      </p:pic>
      <p:sp>
        <p:nvSpPr>
          <p:cNvPr id="11" name="Title 1">
            <a:extLst>
              <a:ext uri="{FF2B5EF4-FFF2-40B4-BE49-F238E27FC236}">
                <a16:creationId xmlns:a16="http://schemas.microsoft.com/office/drawing/2014/main" id="{3B6491A4-E2B7-F983-56B4-13B3D3F71028}"/>
              </a:ext>
            </a:extLst>
          </p:cNvPr>
          <p:cNvSpPr txBox="1">
            <a:spLocks/>
          </p:cNvSpPr>
          <p:nvPr/>
        </p:nvSpPr>
        <p:spPr>
          <a:xfrm>
            <a:off x="546101" y="327026"/>
            <a:ext cx="4986598" cy="1594371"/>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r>
              <a:rPr lang="en-US" sz="2500" dirty="0">
                <a:solidFill>
                  <a:srgbClr val="0070C0"/>
                </a:solidFill>
                <a:latin typeface="Arial Black" pitchFamily="34" charset="0"/>
              </a:rPr>
              <a:t>3-5 Math </a:t>
            </a:r>
            <a:br>
              <a:rPr lang="en-US" sz="4000" dirty="0">
                <a:solidFill>
                  <a:schemeClr val="tx2">
                    <a:lumMod val="50000"/>
                    <a:lumOff val="50000"/>
                  </a:schemeClr>
                </a:solidFill>
                <a:latin typeface="Arial Black" pitchFamily="34" charset="0"/>
              </a:rPr>
            </a:br>
            <a:r>
              <a:rPr lang="en-US" sz="4000" b="1" dirty="0">
                <a:solidFill>
                  <a:srgbClr val="E16161"/>
                </a:solidFill>
                <a:latin typeface="Arial" charset="0"/>
                <a:ea typeface="Arial" charset="0"/>
                <a:cs typeface="Arial" charset="0"/>
              </a:rPr>
              <a:t>MEAN, MEDIAN AND MODE</a:t>
            </a:r>
          </a:p>
        </p:txBody>
      </p:sp>
      <p:pic>
        <p:nvPicPr>
          <p:cNvPr id="3" name="Picture 2">
            <a:extLst>
              <a:ext uri="{FF2B5EF4-FFF2-40B4-BE49-F238E27FC236}">
                <a16:creationId xmlns:a16="http://schemas.microsoft.com/office/drawing/2014/main" id="{E9BA1DD1-D36C-77D8-5271-FC5FFFE7CC53}"/>
              </a:ext>
            </a:extLst>
          </p:cNvPr>
          <p:cNvPicPr>
            <a:picLocks noChangeAspect="1"/>
          </p:cNvPicPr>
          <p:nvPr/>
        </p:nvPicPr>
        <p:blipFill>
          <a:blip r:embed="rId4"/>
          <a:stretch>
            <a:fillRect/>
          </a:stretch>
        </p:blipFill>
        <p:spPr>
          <a:xfrm>
            <a:off x="5888577" y="162046"/>
            <a:ext cx="4806431" cy="6220087"/>
          </a:xfrm>
          <a:prstGeom prst="rect">
            <a:avLst/>
          </a:prstGeom>
          <a:solidFill>
            <a:schemeClr val="bg1"/>
          </a:solidFill>
        </p:spPr>
      </p:pic>
      <p:pic>
        <p:nvPicPr>
          <p:cNvPr id="5" name="Picture 4" descr="A watermelon cut in half&#10;&#10;Description automatically generated with medium confidence">
            <a:extLst>
              <a:ext uri="{FF2B5EF4-FFF2-40B4-BE49-F238E27FC236}">
                <a16:creationId xmlns:a16="http://schemas.microsoft.com/office/drawing/2014/main" id="{566F5AAF-951A-FF56-D161-4E4D74FFC2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3250" y="2889856"/>
            <a:ext cx="4432300" cy="2438400"/>
          </a:xfrm>
          <a:prstGeom prst="rect">
            <a:avLst/>
          </a:prstGeom>
        </p:spPr>
      </p:pic>
    </p:spTree>
    <p:extLst>
      <p:ext uri="{BB962C8B-B14F-4D97-AF65-F5344CB8AC3E}">
        <p14:creationId xmlns:p14="http://schemas.microsoft.com/office/powerpoint/2010/main" val="232314081"/>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0ce2ccbd-e98b-40c7-b37a-730b965eff4c" ContentTypeId="0x010100D33A1EDB640DCA48B78E86B83249CD91" PreviousValue="false"/>
</file>

<file path=customXml/item2.xml><?xml version="1.0" encoding="utf-8"?>
<p:properties xmlns:p="http://schemas.microsoft.com/office/2006/metadata/properties" xmlns:xsi="http://www.w3.org/2001/XMLSchema-instance" xmlns:pc="http://schemas.microsoft.com/office/infopath/2007/PartnerControls">
  <documentManagement>
    <TaxCatchAll xmlns="d89cb2b0-926c-4eba-8e4a-de87571ecc8d" xsi:nil="true"/>
    <fcbc10e3ae62436582ca3e68a6350284 xmlns="d89cb2b0-926c-4eba-8e4a-de87571ecc8d">
      <Terms xmlns="http://schemas.microsoft.com/office/infopath/2007/PartnerControls"/>
    </fcbc10e3ae62436582ca3e68a6350284>
    <fd3a56ea09924bb598a3fa99cfe3380e xmlns="d89cb2b0-926c-4eba-8e4a-de87571ecc8d">
      <Terms xmlns="http://schemas.microsoft.com/office/infopath/2007/PartnerControls"/>
    </fd3a56ea09924bb598a3fa99cfe3380e>
    <c2b9d7a7afc94cbc843d56b0cc8d2f4f xmlns="d89cb2b0-926c-4eba-8e4a-de87571ecc8d">
      <Terms xmlns="http://schemas.microsoft.com/office/infopath/2007/PartnerControls"/>
    </c2b9d7a7afc94cbc843d56b0cc8d2f4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Moore_Doc" ma:contentTypeID="0x010100D33A1EDB640DCA48B78E86B83249CD9100E1DA9B0D74EF844B984552015F84E79D" ma:contentTypeVersion="51" ma:contentTypeDescription="" ma:contentTypeScope="" ma:versionID="0b3c223b7931070556dfde4715778cc0">
  <xsd:schema xmlns:xsd="http://www.w3.org/2001/XMLSchema" xmlns:xs="http://www.w3.org/2001/XMLSchema" xmlns:p="http://schemas.microsoft.com/office/2006/metadata/properties" xmlns:ns2="d89cb2b0-926c-4eba-8e4a-de87571ecc8d" targetNamespace="http://schemas.microsoft.com/office/2006/metadata/properties" ma:root="true" ma:fieldsID="40dac33b05a18407c1fc07b6b9c86fde" ns2:_="">
    <xsd:import namespace="d89cb2b0-926c-4eba-8e4a-de87571ecc8d"/>
    <xsd:element name="properties">
      <xsd:complexType>
        <xsd:sequence>
          <xsd:element name="documentManagement">
            <xsd:complexType>
              <xsd:all>
                <xsd:element ref="ns2:c2b9d7a7afc94cbc843d56b0cc8d2f4f" minOccurs="0"/>
                <xsd:element ref="ns2:TaxCatchAll" minOccurs="0"/>
                <xsd:element ref="ns2:TaxCatchAllLabel" minOccurs="0"/>
                <xsd:element ref="ns2:fd3a56ea09924bb598a3fa99cfe3380e" minOccurs="0"/>
                <xsd:element ref="ns2:fcbc10e3ae62436582ca3e68a6350284"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9cb2b0-926c-4eba-8e4a-de87571ecc8d" elementFormDefault="qualified">
    <xsd:import namespace="http://schemas.microsoft.com/office/2006/documentManagement/types"/>
    <xsd:import namespace="http://schemas.microsoft.com/office/infopath/2007/PartnerControls"/>
    <xsd:element name="c2b9d7a7afc94cbc843d56b0cc8d2f4f" ma:index="8" nillable="true" ma:taxonomy="true" ma:internalName="c2b9d7a7afc94cbc843d56b0cc8d2f4f" ma:taxonomyFieldName="Clients" ma:displayName="Client" ma:default="" ma:fieldId="{c2b9d7a7-afc9-4cbc-843d-56b0cc8d2f4f}" ma:taxonomyMulti="true" ma:sspId="0ce2ccbd-e98b-40c7-b37a-730b965eff4c" ma:termSetId="d064d9b3-e8a0-4ac3-b49c-7d29c5721557" ma:anchorId="00000000-0000-0000-0000-000000000000" ma:open="true" ma:isKeyword="false">
      <xsd:complexType>
        <xsd:sequence>
          <xsd:element ref="pc:Terms" minOccurs="0" maxOccurs="1"/>
        </xsd:sequence>
      </xsd:complexType>
    </xsd:element>
    <xsd:element name="TaxCatchAll" ma:index="9" nillable="true" ma:displayName="Taxonomy Catch All Column" ma:hidden="true" ma:list="{73f37552-9357-46cd-a134-b2343c3f5578}" ma:internalName="TaxCatchAll" ma:showField="CatchAllData" ma:web="3aec77b9-7c1e-4eed-aa4a-3bdaf8edbb8f">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3f37552-9357-46cd-a134-b2343c3f5578}" ma:internalName="TaxCatchAllLabel" ma:readOnly="true" ma:showField="CatchAllDataLabel" ma:web="3aec77b9-7c1e-4eed-aa4a-3bdaf8edbb8f">
      <xsd:complexType>
        <xsd:complexContent>
          <xsd:extension base="dms:MultiChoiceLookup">
            <xsd:sequence>
              <xsd:element name="Value" type="dms:Lookup" maxOccurs="unbounded" minOccurs="0" nillable="true"/>
            </xsd:sequence>
          </xsd:extension>
        </xsd:complexContent>
      </xsd:complexType>
    </xsd:element>
    <xsd:element name="fd3a56ea09924bb598a3fa99cfe3380e" ma:index="12" nillable="true" ma:taxonomy="true" ma:internalName="fd3a56ea09924bb598a3fa99cfe3380e" ma:taxonomyFieldName="Tasks" ma:displayName="Implementation" ma:default="" ma:fieldId="{fd3a56ea-0992-4bb5-98a3-fa99cfe3380e}" ma:taxonomyMulti="true" ma:sspId="0ce2ccbd-e98b-40c7-b37a-730b965eff4c" ma:termSetId="173a5504-dcd9-4388-bc93-cc1181f2343f" ma:anchorId="00000000-0000-0000-0000-000000000000" ma:open="false" ma:isKeyword="false">
      <xsd:complexType>
        <xsd:sequence>
          <xsd:element ref="pc:Terms" minOccurs="0" maxOccurs="1"/>
        </xsd:sequence>
      </xsd:complexType>
    </xsd:element>
    <xsd:element name="fcbc10e3ae62436582ca3e68a6350284" ma:index="14" nillable="true" ma:taxonomy="true" ma:internalName="fcbc10e3ae62436582ca3e68a6350284" ma:taxonomyFieldName="Feeder_Firm" ma:displayName="Feeder_Firm" ma:default="" ma:fieldId="{fcbc10e3-ae62-4365-82ca-3e68a6350284}" ma:sspId="0ce2ccbd-e98b-40c7-b37a-730b965eff4c" ma:termSetId="a7586230-b234-4585-8b0e-e21a758d973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5937E7-2336-4C40-8896-4F6513D42E01}">
  <ds:schemaRefs>
    <ds:schemaRef ds:uri="Microsoft.SharePoint.Taxonomy.ContentTypeSync"/>
  </ds:schemaRefs>
</ds:datastoreItem>
</file>

<file path=customXml/itemProps2.xml><?xml version="1.0" encoding="utf-8"?>
<ds:datastoreItem xmlns:ds="http://schemas.openxmlformats.org/officeDocument/2006/customXml" ds:itemID="{463E2D02-F523-4F33-8328-6F54EF2BFAD1}">
  <ds:schemaRefs>
    <ds:schemaRef ds:uri="http://schemas.microsoft.com/office/2006/metadata/properties"/>
    <ds:schemaRef ds:uri="http://schemas.microsoft.com/office/infopath/2007/PartnerControls"/>
    <ds:schemaRef ds:uri="d89cb2b0-926c-4eba-8e4a-de87571ecc8d"/>
  </ds:schemaRefs>
</ds:datastoreItem>
</file>

<file path=customXml/itemProps3.xml><?xml version="1.0" encoding="utf-8"?>
<ds:datastoreItem xmlns:ds="http://schemas.openxmlformats.org/officeDocument/2006/customXml" ds:itemID="{0DEB5B71-E421-4943-980F-ECD0AC5880F7}">
  <ds:schemaRefs>
    <ds:schemaRef ds:uri="http://schemas.microsoft.com/sharepoint/v3/contenttype/forms"/>
  </ds:schemaRefs>
</ds:datastoreItem>
</file>

<file path=customXml/itemProps4.xml><?xml version="1.0" encoding="utf-8"?>
<ds:datastoreItem xmlns:ds="http://schemas.openxmlformats.org/officeDocument/2006/customXml" ds:itemID="{9438B385-ED39-44A6-AA08-70508BBFE0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9cb2b0-926c-4eba-8e4a-de87571ecc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{00180070-EDEE-B447-834A-0EB2FFFAAB32}tf10001071</Template>
  <TotalTime>17501</TotalTime>
  <Words>800</Words>
  <Application>Microsoft Macintosh PowerPoint</Application>
  <PresentationFormat>Widescreen</PresentationFormat>
  <Paragraphs>123</Paragraphs>
  <Slides>19</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Arial</vt:lpstr>
      <vt:lpstr>Arial Black</vt:lpstr>
      <vt:lpstr>Arial Narrow</vt:lpstr>
      <vt:lpstr>Avenir Book</vt:lpstr>
      <vt:lpstr>Calibri</vt:lpstr>
      <vt:lpstr>Gill Sans MT</vt:lpstr>
      <vt:lpstr>Impact</vt:lpstr>
      <vt:lpstr>Badge</vt:lpstr>
      <vt:lpstr>PowerPoint Presentation</vt:lpstr>
      <vt:lpstr>What we are learning today</vt:lpstr>
      <vt:lpstr>FUN FACTS</vt:lpstr>
      <vt:lpstr>Spot it on the map</vt:lpstr>
      <vt:lpstr>Have you tried a Florida watermelon?</vt:lpstr>
      <vt:lpstr>Lycopene</vt:lpstr>
      <vt:lpstr>Did You Know? </vt:lpstr>
      <vt:lpstr>BRAIN BREAK Fresh Find</vt:lpstr>
      <vt:lpstr>PowerPoint Presentation</vt:lpstr>
      <vt:lpstr>PowerPoint Presentation</vt:lpstr>
      <vt:lpstr>PowerPoint Presentation</vt:lpstr>
      <vt:lpstr>PowerPoint Presentation</vt:lpstr>
      <vt:lpstr>PowerPoint Presentation</vt:lpstr>
      <vt:lpstr>PowerPoint Presentation</vt:lpstr>
      <vt:lpstr>3-5 Language Arts</vt:lpstr>
      <vt:lpstr>NUTRITION NUGGET</vt:lpstr>
      <vt:lpstr>PowerPoint Presentation</vt:lpstr>
      <vt:lpstr>It wanted to be a watermelon.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HOM Tomato PPT K-2</dc:title>
  <dc:creator>Rachel Shaffer;Hatakka, Kristi</dc:creator>
  <cp:lastModifiedBy>Selby Proctor</cp:lastModifiedBy>
  <cp:revision>367</cp:revision>
  <dcterms:created xsi:type="dcterms:W3CDTF">2016-08-25T17:43:54Z</dcterms:created>
  <dcterms:modified xsi:type="dcterms:W3CDTF">2025-08-01T10:41:57Z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0x01010034E71B123DFF9B4DAF14ED6606B4F2D9</vt:lpwstr>
  </property>
</Properties>
</file>