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0"/>
  </p:notesMasterIdLst>
  <p:sldIdLst>
    <p:sldId id="256" r:id="rId6"/>
    <p:sldId id="258" r:id="rId7"/>
    <p:sldId id="277" r:id="rId8"/>
    <p:sldId id="306" r:id="rId9"/>
    <p:sldId id="304" r:id="rId10"/>
    <p:sldId id="350" r:id="rId11"/>
    <p:sldId id="351" r:id="rId12"/>
    <p:sldId id="352" r:id="rId13"/>
    <p:sldId id="341" r:id="rId14"/>
    <p:sldId id="322" r:id="rId15"/>
    <p:sldId id="305" r:id="rId16"/>
    <p:sldId id="263" r:id="rId17"/>
    <p:sldId id="293" r:id="rId18"/>
    <p:sldId id="354" r:id="rId19"/>
    <p:sldId id="355" r:id="rId20"/>
    <p:sldId id="269" r:id="rId21"/>
    <p:sldId id="336" r:id="rId22"/>
    <p:sldId id="337" r:id="rId23"/>
    <p:sldId id="356" r:id="rId24"/>
    <p:sldId id="342" r:id="rId25"/>
    <p:sldId id="273" r:id="rId26"/>
    <p:sldId id="276" r:id="rId27"/>
    <p:sldId id="274" r:id="rId28"/>
    <p:sldId id="272"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133"/>
    <a:srgbClr val="FFA714"/>
    <a:srgbClr val="221E20"/>
    <a:srgbClr val="EBAA4B"/>
    <a:srgbClr val="FFD28A"/>
    <a:srgbClr val="F44275"/>
    <a:srgbClr val="2AA85D"/>
    <a:srgbClr val="D56161"/>
    <a:srgbClr val="0092D2"/>
    <a:srgbClr val="0921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7" autoAdjust="0"/>
    <p:restoredTop sz="92396" autoAdjust="0"/>
  </p:normalViewPr>
  <p:slideViewPr>
    <p:cSldViewPr snapToGrid="0">
      <p:cViewPr varScale="1">
        <p:scale>
          <a:sx n="89" d="100"/>
          <a:sy n="89" d="100"/>
        </p:scale>
        <p:origin x="192" y="4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EF848D-BB6A-463E-ADE4-B4C89F66527F}" type="datetimeFigureOut">
              <a:rPr lang="en-US" smtClean="0"/>
              <a:t>8/1/25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1B57EC-FDE0-4863-A8CA-C6576D3DAD34}" type="slidenum">
              <a:rPr lang="en-US" smtClean="0"/>
              <a:t>‹#›</a:t>
            </a:fld>
            <a:endParaRPr lang="en-US"/>
          </a:p>
        </p:txBody>
      </p:sp>
    </p:spTree>
    <p:extLst>
      <p:ext uri="{BB962C8B-B14F-4D97-AF65-F5344CB8AC3E}">
        <p14:creationId xmlns:p14="http://schemas.microsoft.com/office/powerpoint/2010/main" val="390169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a:t>
            </a:fld>
            <a:endParaRPr lang="en-US"/>
          </a:p>
        </p:txBody>
      </p:sp>
    </p:spTree>
    <p:extLst>
      <p:ext uri="{BB962C8B-B14F-4D97-AF65-F5344CB8AC3E}">
        <p14:creationId xmlns:p14="http://schemas.microsoft.com/office/powerpoint/2010/main" val="133522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10</a:t>
            </a:fld>
            <a:endParaRPr lang="en-US"/>
          </a:p>
        </p:txBody>
      </p:sp>
    </p:spTree>
    <p:extLst>
      <p:ext uri="{BB962C8B-B14F-4D97-AF65-F5344CB8AC3E}">
        <p14:creationId xmlns:p14="http://schemas.microsoft.com/office/powerpoint/2010/main" val="2831013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11</a:t>
            </a:fld>
            <a:endParaRPr lang="en-US"/>
          </a:p>
        </p:txBody>
      </p:sp>
    </p:spTree>
    <p:extLst>
      <p:ext uri="{BB962C8B-B14F-4D97-AF65-F5344CB8AC3E}">
        <p14:creationId xmlns:p14="http://schemas.microsoft.com/office/powerpoint/2010/main" val="2494599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12</a:t>
            </a:fld>
            <a:endParaRPr lang="en-US"/>
          </a:p>
        </p:txBody>
      </p:sp>
    </p:spTree>
    <p:extLst>
      <p:ext uri="{BB962C8B-B14F-4D97-AF65-F5344CB8AC3E}">
        <p14:creationId xmlns:p14="http://schemas.microsoft.com/office/powerpoint/2010/main" val="1591511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13</a:t>
            </a:fld>
            <a:endParaRPr lang="en-US"/>
          </a:p>
        </p:txBody>
      </p:sp>
    </p:spTree>
    <p:extLst>
      <p:ext uri="{BB962C8B-B14F-4D97-AF65-F5344CB8AC3E}">
        <p14:creationId xmlns:p14="http://schemas.microsoft.com/office/powerpoint/2010/main" val="1855116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14</a:t>
            </a:fld>
            <a:endParaRPr lang="en-US"/>
          </a:p>
        </p:txBody>
      </p:sp>
    </p:spTree>
    <p:extLst>
      <p:ext uri="{BB962C8B-B14F-4D97-AF65-F5344CB8AC3E}">
        <p14:creationId xmlns:p14="http://schemas.microsoft.com/office/powerpoint/2010/main" val="514883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15</a:t>
            </a:fld>
            <a:endParaRPr lang="en-US"/>
          </a:p>
        </p:txBody>
      </p:sp>
    </p:spTree>
    <p:extLst>
      <p:ext uri="{BB962C8B-B14F-4D97-AF65-F5344CB8AC3E}">
        <p14:creationId xmlns:p14="http://schemas.microsoft.com/office/powerpoint/2010/main" val="1274168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indent="0" algn="l">
              <a:lnSpc>
                <a:spcPct val="100000"/>
              </a:lnSpc>
              <a:buNone/>
            </a:pPr>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16</a:t>
            </a:fld>
            <a:endParaRPr lang="en-US"/>
          </a:p>
        </p:txBody>
      </p:sp>
    </p:spTree>
    <p:extLst>
      <p:ext uri="{BB962C8B-B14F-4D97-AF65-F5344CB8AC3E}">
        <p14:creationId xmlns:p14="http://schemas.microsoft.com/office/powerpoint/2010/main" val="3268356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17</a:t>
            </a:fld>
            <a:endParaRPr lang="en-US"/>
          </a:p>
        </p:txBody>
      </p:sp>
    </p:spTree>
    <p:extLst>
      <p:ext uri="{BB962C8B-B14F-4D97-AF65-F5344CB8AC3E}">
        <p14:creationId xmlns:p14="http://schemas.microsoft.com/office/powerpoint/2010/main" val="38972059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18</a:t>
            </a:fld>
            <a:endParaRPr lang="en-US"/>
          </a:p>
        </p:txBody>
      </p:sp>
    </p:spTree>
    <p:extLst>
      <p:ext uri="{BB962C8B-B14F-4D97-AF65-F5344CB8AC3E}">
        <p14:creationId xmlns:p14="http://schemas.microsoft.com/office/powerpoint/2010/main" val="320745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19</a:t>
            </a:fld>
            <a:endParaRPr lang="en-US"/>
          </a:p>
        </p:txBody>
      </p:sp>
    </p:spTree>
    <p:extLst>
      <p:ext uri="{BB962C8B-B14F-4D97-AF65-F5344CB8AC3E}">
        <p14:creationId xmlns:p14="http://schemas.microsoft.com/office/powerpoint/2010/main" val="1080067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a:t>
            </a:fld>
            <a:endParaRPr lang="en-US"/>
          </a:p>
        </p:txBody>
      </p:sp>
    </p:spTree>
    <p:extLst>
      <p:ext uri="{BB962C8B-B14F-4D97-AF65-F5344CB8AC3E}">
        <p14:creationId xmlns:p14="http://schemas.microsoft.com/office/powerpoint/2010/main" val="3626195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20</a:t>
            </a:fld>
            <a:endParaRPr lang="en-US"/>
          </a:p>
        </p:txBody>
      </p:sp>
    </p:spTree>
    <p:extLst>
      <p:ext uri="{BB962C8B-B14F-4D97-AF65-F5344CB8AC3E}">
        <p14:creationId xmlns:p14="http://schemas.microsoft.com/office/powerpoint/2010/main" val="221039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21</a:t>
            </a:fld>
            <a:endParaRPr lang="en-US"/>
          </a:p>
        </p:txBody>
      </p:sp>
    </p:spTree>
    <p:extLst>
      <p:ext uri="{BB962C8B-B14F-4D97-AF65-F5344CB8AC3E}">
        <p14:creationId xmlns:p14="http://schemas.microsoft.com/office/powerpoint/2010/main" val="3311008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22</a:t>
            </a:fld>
            <a:endParaRPr lang="en-US"/>
          </a:p>
        </p:txBody>
      </p:sp>
    </p:spTree>
    <p:extLst>
      <p:ext uri="{BB962C8B-B14F-4D97-AF65-F5344CB8AC3E}">
        <p14:creationId xmlns:p14="http://schemas.microsoft.com/office/powerpoint/2010/main" val="39382995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23</a:t>
            </a:fld>
            <a:endParaRPr lang="en-US"/>
          </a:p>
        </p:txBody>
      </p:sp>
    </p:spTree>
    <p:extLst>
      <p:ext uri="{BB962C8B-B14F-4D97-AF65-F5344CB8AC3E}">
        <p14:creationId xmlns:p14="http://schemas.microsoft.com/office/powerpoint/2010/main" val="2722031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24</a:t>
            </a:fld>
            <a:endParaRPr lang="en-US"/>
          </a:p>
        </p:txBody>
      </p:sp>
    </p:spTree>
    <p:extLst>
      <p:ext uri="{BB962C8B-B14F-4D97-AF65-F5344CB8AC3E}">
        <p14:creationId xmlns:p14="http://schemas.microsoft.com/office/powerpoint/2010/main" val="2876054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3</a:t>
            </a:fld>
            <a:endParaRPr lang="en-US"/>
          </a:p>
        </p:txBody>
      </p:sp>
    </p:spTree>
    <p:extLst>
      <p:ext uri="{BB962C8B-B14F-4D97-AF65-F5344CB8AC3E}">
        <p14:creationId xmlns:p14="http://schemas.microsoft.com/office/powerpoint/2010/main" val="8580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4</a:t>
            </a:fld>
            <a:endParaRPr lang="en-US"/>
          </a:p>
        </p:txBody>
      </p:sp>
    </p:spTree>
    <p:extLst>
      <p:ext uri="{BB962C8B-B14F-4D97-AF65-F5344CB8AC3E}">
        <p14:creationId xmlns:p14="http://schemas.microsoft.com/office/powerpoint/2010/main" val="352050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marR="41910">
              <a:lnSpc>
                <a:spcPct val="100000"/>
              </a:lnSpc>
            </a:pP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5</a:t>
            </a:fld>
            <a:endParaRPr lang="en-US"/>
          </a:p>
        </p:txBody>
      </p:sp>
    </p:spTree>
    <p:extLst>
      <p:ext uri="{BB962C8B-B14F-4D97-AF65-F5344CB8AC3E}">
        <p14:creationId xmlns:p14="http://schemas.microsoft.com/office/powerpoint/2010/main" val="929649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6</a:t>
            </a:fld>
            <a:endParaRPr lang="en-US" dirty="0"/>
          </a:p>
        </p:txBody>
      </p:sp>
    </p:spTree>
    <p:extLst>
      <p:ext uri="{BB962C8B-B14F-4D97-AF65-F5344CB8AC3E}">
        <p14:creationId xmlns:p14="http://schemas.microsoft.com/office/powerpoint/2010/main" val="1703623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7</a:t>
            </a:fld>
            <a:endParaRPr lang="en-US" dirty="0"/>
          </a:p>
        </p:txBody>
      </p:sp>
    </p:spTree>
    <p:extLst>
      <p:ext uri="{BB962C8B-B14F-4D97-AF65-F5344CB8AC3E}">
        <p14:creationId xmlns:p14="http://schemas.microsoft.com/office/powerpoint/2010/main" val="697315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8</a:t>
            </a:fld>
            <a:endParaRPr lang="en-US" dirty="0"/>
          </a:p>
        </p:txBody>
      </p:sp>
    </p:spTree>
    <p:extLst>
      <p:ext uri="{BB962C8B-B14F-4D97-AF65-F5344CB8AC3E}">
        <p14:creationId xmlns:p14="http://schemas.microsoft.com/office/powerpoint/2010/main" val="390025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9</a:t>
            </a:fld>
            <a:endParaRPr lang="en-US"/>
          </a:p>
        </p:txBody>
      </p:sp>
    </p:spTree>
    <p:extLst>
      <p:ext uri="{BB962C8B-B14F-4D97-AF65-F5344CB8AC3E}">
        <p14:creationId xmlns:p14="http://schemas.microsoft.com/office/powerpoint/2010/main" val="19641838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81379B-8A28-753F-FF7C-B5B1B6CA6B21}"/>
              </a:ext>
            </a:extLst>
          </p:cNvPr>
          <p:cNvPicPr>
            <a:picLocks noChangeAspect="1"/>
          </p:cNvPicPr>
          <p:nvPr userDrawn="1"/>
        </p:nvPicPr>
        <p:blipFill>
          <a:blip r:embed="rId2"/>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3CB12F95-4D2F-9BD7-B2DA-06F3BCFD7356}"/>
              </a:ext>
            </a:extLst>
          </p:cNvPr>
          <p:cNvSpPr>
            <a:spLocks noGrp="1"/>
          </p:cNvSpPr>
          <p:nvPr>
            <p:ph type="ctrTitle"/>
          </p:nvPr>
        </p:nvSpPr>
        <p:spPr>
          <a:xfrm>
            <a:off x="2063261" y="1788286"/>
            <a:ext cx="7983415" cy="1307016"/>
          </a:xfrm>
          <a:prstGeom prst="rect">
            <a:avLst/>
          </a:prstGeom>
        </p:spPr>
        <p:txBody>
          <a:bodyPr anchor="b"/>
          <a:lstStyle>
            <a:lvl1pPr algn="ctr">
              <a:defRPr sz="5400" b="1">
                <a:solidFill>
                  <a:srgbClr val="EA4F53"/>
                </a:solidFill>
                <a:latin typeface="Arial" panose="020B0604020202020204" pitchFamily="34" charset="0"/>
                <a:cs typeface="Arial" panose="020B0604020202020204" pitchFamily="34" charset="0"/>
              </a:defRPr>
            </a:lvl1pPr>
          </a:lstStyle>
          <a:p>
            <a:r>
              <a:rPr lang="en-US" dirty="0"/>
              <a:t>Click to edit Master title</a:t>
            </a:r>
          </a:p>
        </p:txBody>
      </p:sp>
      <p:pic>
        <p:nvPicPr>
          <p:cNvPr id="11" name="Picture 10" descr="A picture containing logo&#10;&#10;Description automatically generated">
            <a:extLst>
              <a:ext uri="{FF2B5EF4-FFF2-40B4-BE49-F238E27FC236}">
                <a16:creationId xmlns:a16="http://schemas.microsoft.com/office/drawing/2014/main" id="{FE10E157-1F6A-BA15-66B7-B6F9E52842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40238" y="311611"/>
            <a:ext cx="2911523" cy="1250877"/>
          </a:xfrm>
          <a:prstGeom prst="rect">
            <a:avLst/>
          </a:prstGeom>
        </p:spPr>
      </p:pic>
      <p:sp>
        <p:nvSpPr>
          <p:cNvPr id="16" name="Subtitle 2">
            <a:extLst>
              <a:ext uri="{FF2B5EF4-FFF2-40B4-BE49-F238E27FC236}">
                <a16:creationId xmlns:a16="http://schemas.microsoft.com/office/drawing/2014/main" id="{D46029BD-EF31-BE42-1F57-03BCCF514521}"/>
              </a:ext>
            </a:extLst>
          </p:cNvPr>
          <p:cNvSpPr>
            <a:spLocks noGrp="1"/>
          </p:cNvSpPr>
          <p:nvPr>
            <p:ph type="subTitle" idx="1"/>
          </p:nvPr>
        </p:nvSpPr>
        <p:spPr>
          <a:xfrm>
            <a:off x="3546003" y="3110192"/>
            <a:ext cx="5099994" cy="373500"/>
          </a:xfrm>
          <a:prstGeom prst="rect">
            <a:avLst/>
          </a:prstGeom>
        </p:spPr>
        <p:txBody>
          <a:bodyPr>
            <a:noAutofit/>
          </a:bodyPr>
          <a:lstStyle>
            <a:lvl1pPr marL="0" indent="0" algn="ctr">
              <a:buNone/>
              <a:defRPr sz="3200" b="0" i="0">
                <a:solidFill>
                  <a:srgbClr val="0C6936"/>
                </a:solidFill>
                <a:latin typeface="Arial" panose="020B0604020202020204" pitchFamily="34" charset="0"/>
                <a:cs typeface="Arial" panose="020B0604020202020204" pitchFamily="34" charset="0"/>
              </a:defRPr>
            </a:lvl1pPr>
          </a:lstStyle>
          <a:p>
            <a:endParaRPr lang="en-US" spc="300" dirty="0">
              <a:solidFill>
                <a:srgbClr val="026134"/>
              </a:solidFill>
              <a:latin typeface="Arial Narrow" panose="020B0604020202020204" pitchFamily="34" charset="0"/>
              <a:cs typeface="Arial Narrow" panose="020B0604020202020204" pitchFamily="34" charset="0"/>
            </a:endParaRPr>
          </a:p>
        </p:txBody>
      </p:sp>
      <p:sp>
        <p:nvSpPr>
          <p:cNvPr id="8" name="Slide Number Placeholder 5">
            <a:extLst>
              <a:ext uri="{FF2B5EF4-FFF2-40B4-BE49-F238E27FC236}">
                <a16:creationId xmlns:a16="http://schemas.microsoft.com/office/drawing/2014/main" id="{B5654D56-0933-3A5C-2746-1AD3C9523173}"/>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2911454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48EAD74-4BB0-A778-CF86-2A2D02DF6636}"/>
              </a:ext>
            </a:extLst>
          </p:cNvPr>
          <p:cNvSpPr>
            <a:spLocks noGrp="1"/>
          </p:cNvSpPr>
          <p:nvPr>
            <p:ph type="title"/>
          </p:nvPr>
        </p:nvSpPr>
        <p:spPr>
          <a:xfrm>
            <a:off x="546100" y="327026"/>
            <a:ext cx="11036300"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95C882F1-0EAD-3CA4-E146-BB365F19AA6C}"/>
              </a:ext>
            </a:extLst>
          </p:cNvPr>
          <p:cNvSpPr>
            <a:spLocks noGrp="1"/>
          </p:cNvSpPr>
          <p:nvPr>
            <p:ph idx="1"/>
          </p:nvPr>
        </p:nvSpPr>
        <p:spPr>
          <a:xfrm>
            <a:off x="546100" y="914400"/>
            <a:ext cx="11036300"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
        <p:nvSpPr>
          <p:cNvPr id="12" name="Slide Number Placeholder 5">
            <a:extLst>
              <a:ext uri="{FF2B5EF4-FFF2-40B4-BE49-F238E27FC236}">
                <a16:creationId xmlns:a16="http://schemas.microsoft.com/office/drawing/2014/main" id="{DE7E3896-612C-75AF-26EA-ECD8789972E0}"/>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3405136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1AAEF1-0FDD-866E-D472-D53E13125AE7}"/>
              </a:ext>
            </a:extLst>
          </p:cNvPr>
          <p:cNvPicPr>
            <a:picLocks noChangeAspect="1"/>
          </p:cNvPicPr>
          <p:nvPr userDrawn="1"/>
        </p:nvPicPr>
        <p:blipFill>
          <a:blip r:embed="rId2"/>
          <a:srcRect/>
          <a:stretch/>
        </p:blipFill>
        <p:spPr>
          <a:xfrm>
            <a:off x="0" y="0"/>
            <a:ext cx="12192000" cy="6858000"/>
          </a:xfrm>
          <a:prstGeom prst="rect">
            <a:avLst/>
          </a:prstGeom>
        </p:spPr>
      </p:pic>
      <p:sp>
        <p:nvSpPr>
          <p:cNvPr id="11" name="Slide Number Placeholder 5">
            <a:extLst>
              <a:ext uri="{FF2B5EF4-FFF2-40B4-BE49-F238E27FC236}">
                <a16:creationId xmlns:a16="http://schemas.microsoft.com/office/drawing/2014/main" id="{9C8EB101-4FF5-FD1D-5DB8-EBDE76F74E3D}"/>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bg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pic>
        <p:nvPicPr>
          <p:cNvPr id="12" name="Picture 11">
            <a:extLst>
              <a:ext uri="{FF2B5EF4-FFF2-40B4-BE49-F238E27FC236}">
                <a16:creationId xmlns:a16="http://schemas.microsoft.com/office/drawing/2014/main" id="{11F9AB3E-4CA7-20EA-AA16-E1E4124AF9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
        <p:nvSpPr>
          <p:cNvPr id="13" name="Title 1">
            <a:extLst>
              <a:ext uri="{FF2B5EF4-FFF2-40B4-BE49-F238E27FC236}">
                <a16:creationId xmlns:a16="http://schemas.microsoft.com/office/drawing/2014/main" id="{00442BA4-48C9-B8A3-64F5-A43EE45A7037}"/>
              </a:ext>
            </a:extLst>
          </p:cNvPr>
          <p:cNvSpPr>
            <a:spLocks noGrp="1"/>
          </p:cNvSpPr>
          <p:nvPr>
            <p:ph type="ctrTitle"/>
          </p:nvPr>
        </p:nvSpPr>
        <p:spPr>
          <a:xfrm>
            <a:off x="1836971" y="2976155"/>
            <a:ext cx="8518059" cy="905691"/>
          </a:xfrm>
          <a:prstGeom prst="rect">
            <a:avLst/>
          </a:prstGeom>
        </p:spPr>
        <p:txBody>
          <a:bodyPr anchor="b"/>
          <a:lstStyle>
            <a:lvl1pPr algn="ctr">
              <a:defRPr sz="5400" b="1">
                <a:solidFill>
                  <a:schemeClr val="bg1"/>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612675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81036"/>
            <a:ext cx="12192000" cy="6176963"/>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pic>
        <p:nvPicPr>
          <p:cNvPr id="3" name="Picture 2">
            <a:extLst>
              <a:ext uri="{FF2B5EF4-FFF2-40B4-BE49-F238E27FC236}">
                <a16:creationId xmlns:a16="http://schemas.microsoft.com/office/drawing/2014/main" id="{6B962266-A529-B58E-14FB-A346CE3A20A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
            <a:ext cx="12192000" cy="765313"/>
          </a:xfrm>
          <a:prstGeom prst="rect">
            <a:avLst/>
          </a:prstGeom>
        </p:spPr>
      </p:pic>
    </p:spTree>
    <p:extLst>
      <p:ext uri="{BB962C8B-B14F-4D97-AF65-F5344CB8AC3E}">
        <p14:creationId xmlns:p14="http://schemas.microsoft.com/office/powerpoint/2010/main" val="3350223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4B7FD3-CF77-83FB-4C69-19678B941F1C}"/>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C0ECE71B-7D7A-BB32-CB52-F53AE4363E4B}"/>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tx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pic>
        <p:nvPicPr>
          <p:cNvPr id="7" name="Picture 6">
            <a:extLst>
              <a:ext uri="{FF2B5EF4-FFF2-40B4-BE49-F238E27FC236}">
                <a16:creationId xmlns:a16="http://schemas.microsoft.com/office/drawing/2014/main" id="{8C3F370A-DDD2-6FBF-FF64-022FE0850F7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
        <p:nvSpPr>
          <p:cNvPr id="9" name="Title 1">
            <a:extLst>
              <a:ext uri="{FF2B5EF4-FFF2-40B4-BE49-F238E27FC236}">
                <a16:creationId xmlns:a16="http://schemas.microsoft.com/office/drawing/2014/main" id="{11EC3FD3-3306-2C90-F9BB-BBD58B968DE2}"/>
              </a:ext>
            </a:extLst>
          </p:cNvPr>
          <p:cNvSpPr>
            <a:spLocks noGrp="1"/>
          </p:cNvSpPr>
          <p:nvPr>
            <p:ph type="title"/>
          </p:nvPr>
        </p:nvSpPr>
        <p:spPr>
          <a:xfrm>
            <a:off x="4478214" y="327026"/>
            <a:ext cx="7104185"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2E3915F2-3061-D2E1-87C6-84168BE484FB}"/>
              </a:ext>
            </a:extLst>
          </p:cNvPr>
          <p:cNvSpPr>
            <a:spLocks noGrp="1"/>
          </p:cNvSpPr>
          <p:nvPr>
            <p:ph idx="1"/>
          </p:nvPr>
        </p:nvSpPr>
        <p:spPr>
          <a:xfrm>
            <a:off x="4478214" y="914400"/>
            <a:ext cx="7104185"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Picture 2" descr="A picture containing fruit, squash&#10;&#10;Description automatically generated">
            <a:extLst>
              <a:ext uri="{FF2B5EF4-FFF2-40B4-BE49-F238E27FC236}">
                <a16:creationId xmlns:a16="http://schemas.microsoft.com/office/drawing/2014/main" id="{89E19BD2-536B-C844-66AF-274DFBB173C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
            <a:ext cx="4084983" cy="6669156"/>
          </a:xfrm>
          <a:prstGeom prst="rect">
            <a:avLst/>
          </a:prstGeom>
        </p:spPr>
      </p:pic>
    </p:spTree>
    <p:extLst>
      <p:ext uri="{BB962C8B-B14F-4D97-AF65-F5344CB8AC3E}">
        <p14:creationId xmlns:p14="http://schemas.microsoft.com/office/powerpoint/2010/main" val="399223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2EE40836-0A2A-37A0-B9AE-CCDB72BD97B1}"/>
              </a:ext>
            </a:extLst>
          </p:cNvPr>
          <p:cNvSpPr/>
          <p:nvPr userDrawn="1"/>
        </p:nvSpPr>
        <p:spPr>
          <a:xfrm>
            <a:off x="0" y="6370983"/>
            <a:ext cx="12192000" cy="487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9B9E47A-3318-D068-0142-967E26361F98}"/>
              </a:ext>
            </a:extLst>
          </p:cNvPr>
          <p:cNvPicPr>
            <a:picLocks noChangeAspect="1"/>
          </p:cNvPicPr>
          <p:nvPr userDrawn="1"/>
        </p:nvPicPr>
        <p:blipFill>
          <a:blip r:embed="rId3"/>
          <a:stretch>
            <a:fillRect/>
          </a:stretch>
        </p:blipFill>
        <p:spPr>
          <a:xfrm>
            <a:off x="372718" y="5436704"/>
            <a:ext cx="1282148" cy="1282148"/>
          </a:xfrm>
          <a:prstGeom prst="rect">
            <a:avLst/>
          </a:prstGeom>
        </p:spPr>
      </p:pic>
      <p:sp>
        <p:nvSpPr>
          <p:cNvPr id="5" name="TextBox 4">
            <a:extLst>
              <a:ext uri="{FF2B5EF4-FFF2-40B4-BE49-F238E27FC236}">
                <a16:creationId xmlns:a16="http://schemas.microsoft.com/office/drawing/2014/main" id="{D8A33076-115E-D79D-FA29-48117D17E07B}"/>
              </a:ext>
            </a:extLst>
          </p:cNvPr>
          <p:cNvSpPr txBox="1"/>
          <p:nvPr userDrawn="1"/>
        </p:nvSpPr>
        <p:spPr>
          <a:xfrm>
            <a:off x="1966290" y="6429825"/>
            <a:ext cx="8259417" cy="369332"/>
          </a:xfrm>
          <a:prstGeom prst="rect">
            <a:avLst/>
          </a:prstGeom>
          <a:noFill/>
        </p:spPr>
        <p:txBody>
          <a:bodyPr wrap="square" rtlCol="0">
            <a:spAutoFit/>
          </a:bodyPr>
          <a:lstStyle/>
          <a:p>
            <a:pPr algn="ctr"/>
            <a:r>
              <a:rPr lang="en-US" b="1" i="0" dirty="0">
                <a:solidFill>
                  <a:schemeClr val="bg1"/>
                </a:solidFill>
                <a:latin typeface="Arial" panose="020B0604020202020204" pitchFamily="34" charset="0"/>
                <a:cs typeface="Arial" panose="020B0604020202020204" pitchFamily="34" charset="0"/>
              </a:rPr>
              <a:t>Florida Department of Agriculture and Consumer Services</a:t>
            </a:r>
          </a:p>
        </p:txBody>
      </p:sp>
      <p:sp>
        <p:nvSpPr>
          <p:cNvPr id="6" name="TextBox 5">
            <a:extLst>
              <a:ext uri="{FF2B5EF4-FFF2-40B4-BE49-F238E27FC236}">
                <a16:creationId xmlns:a16="http://schemas.microsoft.com/office/drawing/2014/main" id="{0598C845-00D6-E116-C26F-2BE0336903F7}"/>
              </a:ext>
            </a:extLst>
          </p:cNvPr>
          <p:cNvSpPr txBox="1"/>
          <p:nvPr userDrawn="1"/>
        </p:nvSpPr>
        <p:spPr>
          <a:xfrm>
            <a:off x="3531704" y="6015095"/>
            <a:ext cx="5128591" cy="307777"/>
          </a:xfrm>
          <a:prstGeom prst="rect">
            <a:avLst/>
          </a:prstGeom>
          <a:noFill/>
        </p:spPr>
        <p:txBody>
          <a:bodyPr wrap="square" rtlCol="0">
            <a:spAutoFit/>
          </a:bodyPr>
          <a:lstStyle/>
          <a:p>
            <a:pPr algn="ctr"/>
            <a:r>
              <a:rPr lang="en-US" sz="1400" b="0" i="1" dirty="0">
                <a:solidFill>
                  <a:srgbClr val="1B1B1B"/>
                </a:solidFill>
                <a:effectLst/>
                <a:latin typeface="Arial" panose="020B0604020202020204" pitchFamily="34" charset="0"/>
                <a:cs typeface="Arial" panose="020B0604020202020204" pitchFamily="34" charset="0"/>
              </a:rPr>
              <a:t>This institution is an equal opportunity provider.</a:t>
            </a:r>
            <a:endParaRPr lang="en-US" sz="1400" b="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8837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Vertical Title and Text">
    <p:spTree>
      <p:nvGrpSpPr>
        <p:cNvPr id="1" name=""/>
        <p:cNvGrpSpPr/>
        <p:nvPr/>
      </p:nvGrpSpPr>
      <p:grpSpPr>
        <a:xfrm>
          <a:off x="0" y="0"/>
          <a:ext cx="0" cy="0"/>
          <a:chOff x="0" y="0"/>
          <a:chExt cx="0" cy="0"/>
        </a:xfrm>
      </p:grpSpPr>
      <p:sp>
        <p:nvSpPr>
          <p:cNvPr id="7" name="Title 1"/>
          <p:cNvSpPr>
            <a:spLocks noGrp="1"/>
          </p:cNvSpPr>
          <p:nvPr>
            <p:ph type="title"/>
          </p:nvPr>
        </p:nvSpPr>
        <p:spPr>
          <a:xfrm>
            <a:off x="7858125" y="382384"/>
            <a:ext cx="3937000" cy="1998865"/>
          </a:xfrm>
        </p:spPr>
        <p:txBody>
          <a:bodyPr>
            <a:normAutofit/>
          </a:bodyPr>
          <a:lstStyle>
            <a:lvl1pPr algn="ctr">
              <a:defRPr sz="3600" b="1">
                <a:solidFill>
                  <a:srgbClr val="0092D2"/>
                </a:solidFill>
                <a:latin typeface="Avenir Heavy"/>
                <a:cs typeface="Avenir Heavy"/>
              </a:defRPr>
            </a:lvl1pPr>
          </a:lstStyle>
          <a:p>
            <a:r>
              <a:rPr lang="en-US" dirty="0"/>
              <a:t>Click to edit Master title style</a:t>
            </a:r>
          </a:p>
        </p:txBody>
      </p:sp>
      <p:sp>
        <p:nvSpPr>
          <p:cNvPr id="8" name="Content Placeholder 2"/>
          <p:cNvSpPr>
            <a:spLocks noGrp="1"/>
          </p:cNvSpPr>
          <p:nvPr>
            <p:ph sz="half" idx="1"/>
          </p:nvPr>
        </p:nvSpPr>
        <p:spPr>
          <a:xfrm>
            <a:off x="7877175" y="2635250"/>
            <a:ext cx="3949700" cy="3619500"/>
          </a:xfrm>
        </p:spPr>
        <p:txBody>
          <a:bodyPr/>
          <a:lstStyle>
            <a:lvl1pPr>
              <a:defRPr>
                <a:solidFill>
                  <a:schemeClr val="tx2"/>
                </a:solidFill>
                <a:latin typeface="Avenir Next Demi Bold"/>
                <a:cs typeface="Avenir Next Demi Bold"/>
              </a:defRPr>
            </a:lvl1pPr>
            <a:lvl2pPr>
              <a:defRPr>
                <a:solidFill>
                  <a:schemeClr val="tx2"/>
                </a:solidFill>
                <a:latin typeface="Avenir Next Demi Bold"/>
                <a:cs typeface="Avenir Next Demi Bold"/>
              </a:defRPr>
            </a:lvl2pPr>
            <a:lvl3pPr>
              <a:defRPr>
                <a:solidFill>
                  <a:schemeClr val="tx2"/>
                </a:solidFill>
                <a:latin typeface="Avenir Next Demi Bold"/>
                <a:cs typeface="Avenir Next Demi Bold"/>
              </a:defRPr>
            </a:lvl3pPr>
            <a:lvl4pPr>
              <a:defRPr>
                <a:solidFill>
                  <a:schemeClr val="tx2"/>
                </a:solidFill>
                <a:latin typeface="Avenir Next Demi Bold"/>
                <a:cs typeface="Avenir Next Demi Bold"/>
              </a:defRPr>
            </a:lvl4pPr>
            <a:lvl5pPr>
              <a:defRPr>
                <a:solidFill>
                  <a:schemeClr val="tx2"/>
                </a:solidFill>
                <a:latin typeface="Avenir Next Demi Bold"/>
                <a:cs typeface="Avenir Next Demi Bold"/>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2"/>
          </p:nvPr>
        </p:nvSpPr>
        <p:spPr>
          <a:xfrm>
            <a:off x="710545" y="555624"/>
            <a:ext cx="6322079" cy="5699125"/>
          </a:xfrm>
        </p:spPr>
        <p:txBody>
          <a:bodyPr/>
          <a:lstStyle>
            <a:lvl1pPr>
              <a:defRPr>
                <a:solidFill>
                  <a:srgbClr val="2A1A00"/>
                </a:solidFill>
                <a:latin typeface="Avenir Book"/>
                <a:cs typeface="Avenir Book"/>
              </a:defRPr>
            </a:lvl1pPr>
            <a:lvl2pPr>
              <a:defRPr>
                <a:solidFill>
                  <a:srgbClr val="2A1A00"/>
                </a:solidFill>
                <a:latin typeface="Avenir Book"/>
                <a:cs typeface="Avenir Book"/>
              </a:defRPr>
            </a:lvl2pPr>
            <a:lvl3pPr>
              <a:defRPr>
                <a:solidFill>
                  <a:srgbClr val="2A1A00"/>
                </a:solidFill>
                <a:latin typeface="Avenir Book"/>
                <a:cs typeface="Avenir Book"/>
              </a:defRPr>
            </a:lvl3pPr>
            <a:lvl4pPr>
              <a:defRPr>
                <a:solidFill>
                  <a:srgbClr val="2A1A00"/>
                </a:solidFill>
                <a:latin typeface="Avenir Book"/>
                <a:cs typeface="Avenir Book"/>
              </a:defRPr>
            </a:lvl4pPr>
            <a:lvl5pPr>
              <a:defRPr>
                <a:solidFill>
                  <a:srgbClr val="2A1A00"/>
                </a:solidFill>
                <a:latin typeface="Avenir Book"/>
                <a:cs typeface="Avenir Book"/>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8" r:id="rId4"/>
    <p:sldLayoutId id="2147483666" r:id="rId5"/>
    <p:sldLayoutId id="2147483667" r:id="rId6"/>
    <p:sldLayoutId id="2147483659" r:id="rId7"/>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emf"/></Relationships>
</file>

<file path=ppt/slides/_rels/slide17.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14.emf"/><Relationship Id="rId7" Type="http://schemas.openxmlformats.org/officeDocument/2006/relationships/image" Target="../media/image4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4.jpeg"/></Relationships>
</file>

<file path=ppt/slides/_rels/slide1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7.emf"/></Relationships>
</file>

<file path=ppt/slides/_rels/slide2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hyperlink" Target="http://www.freshfromflorida.com/Recipes/" TargetMode="Externa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www.freshfromflorida.com/Divisions-Offices/Food-Nutrition-and-Wellness/National-School-Lunch-Program/Farm-to-School/School-Garden-Resourc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hyperlink" Target="http://www.lipmanfamilyfarms.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14.emf"/><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B30C41D-2840-8A4E-E63D-15E5BBC5546A}"/>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22"/>
          <p:cNvSpPr>
            <a:spLocks noGrp="1"/>
          </p:cNvSpPr>
          <p:nvPr>
            <p:ph type="ctrTitle"/>
          </p:nvPr>
        </p:nvSpPr>
        <p:spPr>
          <a:xfrm>
            <a:off x="2104292" y="1972103"/>
            <a:ext cx="7983415" cy="1307016"/>
          </a:xfrm>
          <a:effectLst/>
        </p:spPr>
        <p:txBody>
          <a:bodyPr wrap="none">
            <a:normAutofit/>
          </a:bodyPr>
          <a:lstStyle/>
          <a:p>
            <a:r>
              <a:rPr lang="en-US" cap="none" spc="0" dirty="0">
                <a:solidFill>
                  <a:srgbClr val="FFC000"/>
                </a:solidFill>
                <a:latin typeface="Arial Black" pitchFamily="34" charset="0"/>
              </a:rPr>
              <a:t>Yellow Squash</a:t>
            </a:r>
          </a:p>
        </p:txBody>
      </p:sp>
    </p:spTree>
    <p:extLst>
      <p:ext uri="{BB962C8B-B14F-4D97-AF65-F5344CB8AC3E}">
        <p14:creationId xmlns:p14="http://schemas.microsoft.com/office/powerpoint/2010/main" val="1354506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CAA84F-6FE2-69D6-7359-4E699A4988B3}"/>
              </a:ext>
            </a:extLst>
          </p:cNvPr>
          <p:cNvPicPr>
            <a:picLocks noChangeAspect="1"/>
          </p:cNvPicPr>
          <p:nvPr/>
        </p:nvPicPr>
        <p:blipFill>
          <a:blip r:embed="rId3"/>
          <a:stretch>
            <a:fillRect/>
          </a:stretch>
        </p:blipFill>
        <p:spPr>
          <a:xfrm>
            <a:off x="0" y="0"/>
            <a:ext cx="12192000" cy="6858000"/>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16618" y="1679456"/>
            <a:ext cx="2894397" cy="4341596"/>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6" name="Content Placeholder 8">
            <a:extLst>
              <a:ext uri="{FF2B5EF4-FFF2-40B4-BE49-F238E27FC236}">
                <a16:creationId xmlns:a16="http://schemas.microsoft.com/office/drawing/2014/main" id="{DCB4EF13-33AC-4971-CDF5-2243554DFEAF}"/>
              </a:ext>
            </a:extLst>
          </p:cNvPr>
          <p:cNvSpPr txBox="1">
            <a:spLocks/>
          </p:cNvSpPr>
          <p:nvPr/>
        </p:nvSpPr>
        <p:spPr>
          <a:xfrm>
            <a:off x="1301261" y="2330303"/>
            <a:ext cx="4970585" cy="24990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Clr>
                <a:srgbClr val="FFC000"/>
              </a:buClr>
              <a:buFont typeface="Arial" panose="020B0604020202020204" pitchFamily="34" charset="0"/>
              <a:buNone/>
            </a:pPr>
            <a:r>
              <a:rPr lang="en-US" sz="2400" b="1" dirty="0">
                <a:solidFill>
                  <a:schemeClr val="tx1"/>
                </a:solidFill>
                <a:latin typeface="Arial" charset="0"/>
                <a:ea typeface="Arial" charset="0"/>
                <a:cs typeface="Arial" charset="0"/>
              </a:rPr>
              <a:t>Leaving large squash on the plants will prevent more squash from growing. </a:t>
            </a:r>
          </a:p>
          <a:p>
            <a:pPr marL="0" indent="0" algn="ctr">
              <a:buClr>
                <a:srgbClr val="FFC000"/>
              </a:buClr>
              <a:buFont typeface="Arial" panose="020B0604020202020204" pitchFamily="34" charset="0"/>
              <a:buNone/>
            </a:pPr>
            <a:endParaRPr lang="en-US" sz="2400" b="1" dirty="0">
              <a:solidFill>
                <a:schemeClr val="tx1"/>
              </a:solidFill>
              <a:latin typeface="Arial" charset="0"/>
              <a:ea typeface="Arial" charset="0"/>
              <a:cs typeface="Arial" charset="0"/>
            </a:endParaRPr>
          </a:p>
          <a:p>
            <a:pPr marL="0" indent="0" algn="ctr">
              <a:buClr>
                <a:srgbClr val="FFC000"/>
              </a:buClr>
              <a:buFont typeface="Arial" panose="020B0604020202020204" pitchFamily="34" charset="0"/>
              <a:buNone/>
            </a:pPr>
            <a:r>
              <a:rPr lang="en-US" sz="2400" dirty="0">
                <a:solidFill>
                  <a:schemeClr val="tx1"/>
                </a:solidFill>
                <a:latin typeface="Arial" charset="0"/>
                <a:ea typeface="Arial" charset="0"/>
                <a:cs typeface="Arial" charset="0"/>
              </a:rPr>
              <a:t>Harvest your squash regularly so the plant keeps producing!</a:t>
            </a:r>
          </a:p>
        </p:txBody>
      </p:sp>
      <p:sp>
        <p:nvSpPr>
          <p:cNvPr id="7" name="Title 7">
            <a:extLst>
              <a:ext uri="{FF2B5EF4-FFF2-40B4-BE49-F238E27FC236}">
                <a16:creationId xmlns:a16="http://schemas.microsoft.com/office/drawing/2014/main" id="{D68E61E7-348D-FEF1-6B2A-0FE9D58F6009}"/>
              </a:ext>
            </a:extLst>
          </p:cNvPr>
          <p:cNvSpPr>
            <a:spLocks noGrp="1"/>
          </p:cNvSpPr>
          <p:nvPr>
            <p:ph type="ctrTitle"/>
          </p:nvPr>
        </p:nvSpPr>
        <p:spPr>
          <a:xfrm>
            <a:off x="1968652" y="637656"/>
            <a:ext cx="8254696" cy="815248"/>
          </a:xfrm>
        </p:spPr>
        <p:txBody>
          <a:bodyPr>
            <a:noAutofit/>
          </a:bodyPr>
          <a:lstStyle/>
          <a:p>
            <a:r>
              <a:rPr lang="en-US" sz="4800" dirty="0">
                <a:solidFill>
                  <a:srgbClr val="006133"/>
                </a:solidFill>
                <a:latin typeface="Arial Black" pitchFamily="34" charset="0"/>
              </a:rPr>
              <a:t>Did You Know</a:t>
            </a:r>
            <a:r>
              <a:rPr lang="en-US" sz="4800" dirty="0">
                <a:solidFill>
                  <a:srgbClr val="006132"/>
                </a:solidFill>
                <a:latin typeface="Arial Black" pitchFamily="34" charset="0"/>
              </a:rPr>
              <a:t>? </a:t>
            </a:r>
          </a:p>
        </p:txBody>
      </p:sp>
    </p:spTree>
    <p:extLst>
      <p:ext uri="{BB962C8B-B14F-4D97-AF65-F5344CB8AC3E}">
        <p14:creationId xmlns:p14="http://schemas.microsoft.com/office/powerpoint/2010/main" val="722414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46CDDD-63AB-E3CD-1A43-6FF44EBD4156}"/>
              </a:ext>
            </a:extLst>
          </p:cNvPr>
          <p:cNvPicPr>
            <a:picLocks noChangeAspect="1"/>
          </p:cNvPicPr>
          <p:nvPr/>
        </p:nvPicPr>
        <p:blipFill>
          <a:blip r:embed="rId3"/>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86C0E1E8-84F7-7A51-704F-F38336DC826E}"/>
              </a:ext>
            </a:extLst>
          </p:cNvPr>
          <p:cNvSpPr/>
          <p:nvPr/>
        </p:nvSpPr>
        <p:spPr>
          <a:xfrm>
            <a:off x="5252967" y="2557776"/>
            <a:ext cx="6939034" cy="4096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p:cNvSpPr>
            <a:spLocks noGrp="1"/>
          </p:cNvSpPr>
          <p:nvPr>
            <p:ph type="title"/>
          </p:nvPr>
        </p:nvSpPr>
        <p:spPr>
          <a:xfrm>
            <a:off x="5854613" y="1738578"/>
            <a:ext cx="5735742" cy="376359"/>
          </a:xfrm>
        </p:spPr>
        <p:txBody>
          <a:bodyPr>
            <a:noAutofit/>
          </a:bodyPr>
          <a:lstStyle/>
          <a:p>
            <a:r>
              <a:rPr lang="en-US" dirty="0">
                <a:solidFill>
                  <a:srgbClr val="FFC000"/>
                </a:solidFill>
                <a:latin typeface="Arial Black" pitchFamily="34" charset="0"/>
              </a:rPr>
              <a:t>PARTS OF A SQUASH PLANT</a:t>
            </a:r>
            <a:endParaRPr lang="en-US" spc="-150" dirty="0">
              <a:solidFill>
                <a:srgbClr val="FFC000"/>
              </a:solidFill>
              <a:latin typeface="Arial Black"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0" y="3624007"/>
            <a:ext cx="4572000" cy="3041904"/>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423" y="11723"/>
            <a:ext cx="5264390" cy="6654188"/>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6932930" y="3420071"/>
            <a:ext cx="1772806" cy="369332"/>
          </a:xfrm>
          <a:prstGeom prst="rect">
            <a:avLst/>
          </a:prstGeom>
          <a:noFill/>
        </p:spPr>
        <p:txBody>
          <a:bodyPr wrap="square" rtlCol="0">
            <a:spAutoFit/>
          </a:bodyPr>
          <a:lstStyle/>
          <a:p>
            <a:pPr algn="ctr"/>
            <a:r>
              <a:rPr lang="en-US" dirty="0">
                <a:solidFill>
                  <a:srgbClr val="FFC000"/>
                </a:solidFill>
                <a:latin typeface="Arial Black" pitchFamily="34" charset="0"/>
              </a:rPr>
              <a:t>Squash</a:t>
            </a:r>
          </a:p>
        </p:txBody>
      </p:sp>
      <p:sp>
        <p:nvSpPr>
          <p:cNvPr id="16" name="TextBox 15"/>
          <p:cNvSpPr txBox="1"/>
          <p:nvPr/>
        </p:nvSpPr>
        <p:spPr>
          <a:xfrm>
            <a:off x="8622151" y="3107784"/>
            <a:ext cx="1772806" cy="369332"/>
          </a:xfrm>
          <a:prstGeom prst="rect">
            <a:avLst/>
          </a:prstGeom>
          <a:noFill/>
        </p:spPr>
        <p:txBody>
          <a:bodyPr wrap="square" rtlCol="0">
            <a:spAutoFit/>
          </a:bodyPr>
          <a:lstStyle/>
          <a:p>
            <a:pPr algn="ctr"/>
            <a:r>
              <a:rPr lang="en-US" dirty="0">
                <a:solidFill>
                  <a:srgbClr val="FFC000"/>
                </a:solidFill>
                <a:latin typeface="Arial Black" pitchFamily="34" charset="0"/>
              </a:rPr>
              <a:t>Flower</a:t>
            </a:r>
          </a:p>
        </p:txBody>
      </p:sp>
      <p:cxnSp>
        <p:nvCxnSpPr>
          <p:cNvPr id="5" name="Straight Arrow Connector 4"/>
          <p:cNvCxnSpPr/>
          <p:nvPr/>
        </p:nvCxnSpPr>
        <p:spPr>
          <a:xfrm flipH="1">
            <a:off x="7381982" y="3789403"/>
            <a:ext cx="437351" cy="5302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9408850" y="3477116"/>
            <a:ext cx="99704" cy="84253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4" name="Rounded Rectangular Callout 5"/>
          <p:cNvSpPr/>
          <p:nvPr/>
        </p:nvSpPr>
        <p:spPr>
          <a:xfrm>
            <a:off x="9765323" y="5160122"/>
            <a:ext cx="2266401" cy="86304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itchFamily="34" charset="0"/>
                <a:cs typeface="Arial" pitchFamily="34" charset="0"/>
              </a:rPr>
              <a:t>Squash flowers are edible! </a:t>
            </a:r>
          </a:p>
        </p:txBody>
      </p:sp>
    </p:spTree>
    <p:extLst>
      <p:ext uri="{BB962C8B-B14F-4D97-AF65-F5344CB8AC3E}">
        <p14:creationId xmlns:p14="http://schemas.microsoft.com/office/powerpoint/2010/main" val="2934244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69F254-43A5-B7A3-21C7-B1F80B779F09}"/>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p:cNvSpPr/>
          <p:nvPr/>
        </p:nvSpPr>
        <p:spPr>
          <a:xfrm>
            <a:off x="5053261" y="469231"/>
            <a:ext cx="6930190" cy="59436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2554" y="717468"/>
            <a:ext cx="6453423" cy="5447126"/>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6023" y="3711410"/>
            <a:ext cx="4030291" cy="2592820"/>
          </a:xfrm>
          <a:prstGeom prst="rect">
            <a:avLst/>
          </a:prstGeom>
        </p:spPr>
      </p:pic>
      <p:sp>
        <p:nvSpPr>
          <p:cNvPr id="5" name="Text Placeholder 18">
            <a:extLst>
              <a:ext uri="{FF2B5EF4-FFF2-40B4-BE49-F238E27FC236}">
                <a16:creationId xmlns:a16="http://schemas.microsoft.com/office/drawing/2014/main" id="{4EC292C3-C653-0C4B-E212-17CFD96C0C80}"/>
              </a:ext>
            </a:extLst>
          </p:cNvPr>
          <p:cNvSpPr txBox="1">
            <a:spLocks/>
          </p:cNvSpPr>
          <p:nvPr/>
        </p:nvSpPr>
        <p:spPr>
          <a:xfrm>
            <a:off x="297003" y="1916205"/>
            <a:ext cx="2068524" cy="2667518"/>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006132"/>
              </a:buClr>
            </a:pPr>
            <a:r>
              <a:rPr lang="en-US" sz="2400" b="1" dirty="0">
                <a:solidFill>
                  <a:srgbClr val="006132"/>
                </a:solidFill>
                <a:latin typeface="Arial" pitchFamily="34" charset="0"/>
                <a:cs typeface="Arial" pitchFamily="34" charset="0"/>
              </a:rPr>
              <a:t>Skin</a:t>
            </a:r>
          </a:p>
          <a:p>
            <a:pPr marL="342900" indent="-342900">
              <a:spcBef>
                <a:spcPts val="0"/>
              </a:spcBef>
              <a:spcAft>
                <a:spcPts val="600"/>
              </a:spcAft>
              <a:buClr>
                <a:srgbClr val="006132"/>
              </a:buClr>
            </a:pPr>
            <a:r>
              <a:rPr lang="en-US" sz="2400" b="1" dirty="0">
                <a:solidFill>
                  <a:srgbClr val="006132"/>
                </a:solidFill>
                <a:latin typeface="Arial" pitchFamily="34" charset="0"/>
                <a:cs typeface="Arial" pitchFamily="34" charset="0"/>
              </a:rPr>
              <a:t>Summer</a:t>
            </a:r>
          </a:p>
          <a:p>
            <a:pPr marL="342900" indent="-342900">
              <a:spcBef>
                <a:spcPts val="0"/>
              </a:spcBef>
              <a:spcAft>
                <a:spcPts val="600"/>
              </a:spcAft>
              <a:buClr>
                <a:srgbClr val="006132"/>
              </a:buClr>
            </a:pPr>
            <a:r>
              <a:rPr lang="en-US" sz="2400" b="1" dirty="0">
                <a:solidFill>
                  <a:srgbClr val="006132"/>
                </a:solidFill>
                <a:latin typeface="Arial" pitchFamily="34" charset="0"/>
                <a:cs typeface="Arial" pitchFamily="34" charset="0"/>
              </a:rPr>
              <a:t>Yellow</a:t>
            </a:r>
          </a:p>
          <a:p>
            <a:pPr marL="342900" indent="-342900">
              <a:spcBef>
                <a:spcPts val="0"/>
              </a:spcBef>
              <a:spcAft>
                <a:spcPts val="600"/>
              </a:spcAft>
              <a:buClr>
                <a:srgbClr val="006132"/>
              </a:buClr>
            </a:pPr>
            <a:r>
              <a:rPr lang="en-US" sz="2400" b="1" dirty="0">
                <a:solidFill>
                  <a:srgbClr val="006132"/>
                </a:solidFill>
                <a:latin typeface="Arial" pitchFamily="34" charset="0"/>
                <a:cs typeface="Arial" pitchFamily="34" charset="0"/>
              </a:rPr>
              <a:t>Seeds</a:t>
            </a:r>
          </a:p>
        </p:txBody>
      </p:sp>
      <p:sp>
        <p:nvSpPr>
          <p:cNvPr id="6" name="Text Placeholder 18">
            <a:extLst>
              <a:ext uri="{FF2B5EF4-FFF2-40B4-BE49-F238E27FC236}">
                <a16:creationId xmlns:a16="http://schemas.microsoft.com/office/drawing/2014/main" id="{3AAA73B2-EEE2-F7A6-2169-8B5020411792}"/>
              </a:ext>
            </a:extLst>
          </p:cNvPr>
          <p:cNvSpPr txBox="1">
            <a:spLocks/>
          </p:cNvSpPr>
          <p:nvPr/>
        </p:nvSpPr>
        <p:spPr>
          <a:xfrm>
            <a:off x="2365526" y="1915679"/>
            <a:ext cx="2418619" cy="2257736"/>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200"/>
              </a:spcBef>
              <a:buClr>
                <a:schemeClr val="tx2"/>
              </a:buClr>
              <a:buFont typeface="Arial" panose="020B0604020202020204" pitchFamily="34" charset="0"/>
              <a:buNone/>
              <a:defRPr sz="1600" kern="1200" baseline="0">
                <a:solidFill>
                  <a:schemeClr val="bg2"/>
                </a:solidFill>
                <a:latin typeface="Avenir Book"/>
                <a:ea typeface="+mn-ea"/>
                <a:cs typeface="Avenir Book"/>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400" kern="1200">
                <a:solidFill>
                  <a:schemeClr val="tx1">
                    <a:lumMod val="65000"/>
                    <a:lumOff val="35000"/>
                  </a:schemeClr>
                </a:solidFill>
                <a:latin typeface="Avenir Book"/>
                <a:ea typeface="+mn-ea"/>
                <a:cs typeface="Avenir Book"/>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Avenir Book"/>
                <a:ea typeface="+mn-ea"/>
                <a:cs typeface="Avenir Book"/>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Avenir Book"/>
                <a:ea typeface="+mn-ea"/>
                <a:cs typeface="Avenir Book"/>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Avenir Book"/>
                <a:ea typeface="+mn-ea"/>
                <a:cs typeface="Avenir Book"/>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000"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0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006132"/>
              </a:buClr>
              <a:buFont typeface="Arial" panose="020B0604020202020204" pitchFamily="34" charset="0"/>
              <a:buChar char="•"/>
            </a:pPr>
            <a:r>
              <a:rPr lang="en-US" sz="2400" b="1" dirty="0">
                <a:solidFill>
                  <a:srgbClr val="006132"/>
                </a:solidFill>
                <a:latin typeface="Arial" pitchFamily="34" charset="0"/>
                <a:cs typeface="Arial" pitchFamily="34" charset="0"/>
              </a:rPr>
              <a:t>Ripe</a:t>
            </a:r>
          </a:p>
          <a:p>
            <a:pPr marL="342900" indent="-342900">
              <a:spcBef>
                <a:spcPts val="0"/>
              </a:spcBef>
              <a:spcAft>
                <a:spcPts val="600"/>
              </a:spcAft>
              <a:buClr>
                <a:srgbClr val="006132"/>
              </a:buClr>
              <a:buFont typeface="Arial" panose="020B0604020202020204" pitchFamily="34" charset="0"/>
              <a:buChar char="•"/>
            </a:pPr>
            <a:r>
              <a:rPr lang="en-US" sz="2400" b="1" dirty="0">
                <a:solidFill>
                  <a:srgbClr val="006132"/>
                </a:solidFill>
                <a:latin typeface="Arial" pitchFamily="34" charset="0"/>
                <a:cs typeface="Arial" pitchFamily="34" charset="0"/>
              </a:rPr>
              <a:t>Squash</a:t>
            </a:r>
          </a:p>
          <a:p>
            <a:pPr marL="342900" indent="-342900">
              <a:spcBef>
                <a:spcPts val="0"/>
              </a:spcBef>
              <a:spcAft>
                <a:spcPts val="600"/>
              </a:spcAft>
              <a:buClr>
                <a:srgbClr val="006132"/>
              </a:buClr>
              <a:buFont typeface="Arial" panose="020B0604020202020204" pitchFamily="34" charset="0"/>
              <a:buChar char="•"/>
            </a:pPr>
            <a:r>
              <a:rPr lang="en-US" sz="2400" b="1" dirty="0">
                <a:solidFill>
                  <a:srgbClr val="006132"/>
                </a:solidFill>
                <a:latin typeface="Arial" pitchFamily="34" charset="0"/>
                <a:cs typeface="Arial" pitchFamily="34" charset="0"/>
              </a:rPr>
              <a:t>Crook Neck</a:t>
            </a:r>
          </a:p>
          <a:p>
            <a:pPr marL="342900" indent="-342900">
              <a:spcBef>
                <a:spcPts val="0"/>
              </a:spcBef>
              <a:spcAft>
                <a:spcPts val="600"/>
              </a:spcAft>
              <a:buClr>
                <a:srgbClr val="006132"/>
              </a:buClr>
              <a:buFont typeface="Arial" panose="020B0604020202020204" pitchFamily="34" charset="0"/>
              <a:buChar char="•"/>
            </a:pPr>
            <a:r>
              <a:rPr lang="en-US" sz="2400" b="1" dirty="0">
                <a:solidFill>
                  <a:srgbClr val="006132"/>
                </a:solidFill>
                <a:latin typeface="Arial" pitchFamily="34" charset="0"/>
                <a:cs typeface="Arial" pitchFamily="34" charset="0"/>
              </a:rPr>
              <a:t>Roast</a:t>
            </a:r>
          </a:p>
        </p:txBody>
      </p:sp>
      <p:sp>
        <p:nvSpPr>
          <p:cNvPr id="9" name="Title 16">
            <a:extLst>
              <a:ext uri="{FF2B5EF4-FFF2-40B4-BE49-F238E27FC236}">
                <a16:creationId xmlns:a16="http://schemas.microsoft.com/office/drawing/2014/main" id="{F010587C-DEBC-E97B-EBC9-94BEE4AB290C}"/>
              </a:ext>
            </a:extLst>
          </p:cNvPr>
          <p:cNvSpPr txBox="1">
            <a:spLocks/>
          </p:cNvSpPr>
          <p:nvPr/>
        </p:nvSpPr>
        <p:spPr>
          <a:xfrm>
            <a:off x="294706" y="612450"/>
            <a:ext cx="4489439" cy="90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5400" b="1" kern="1200" cap="all" spc="200" baseline="0">
                <a:solidFill>
                  <a:schemeClr val="bg1"/>
                </a:solidFill>
                <a:latin typeface="Arial" panose="020B0604020202020204" pitchFamily="34" charset="0"/>
                <a:ea typeface="+mj-ea"/>
                <a:cs typeface="Arial" panose="020B0604020202020204" pitchFamily="34" charset="0"/>
              </a:defRPr>
            </a:lvl1pPr>
          </a:lstStyle>
          <a:p>
            <a:r>
              <a:rPr lang="en-US" sz="4000" spc="0" dirty="0">
                <a:solidFill>
                  <a:srgbClr val="006132"/>
                </a:solidFill>
                <a:latin typeface="Arial Black" pitchFamily="34" charset="0"/>
              </a:rPr>
              <a:t>BRAIN BREAK</a:t>
            </a:r>
            <a:br>
              <a:rPr lang="en-US" sz="4000" spc="0" dirty="0">
                <a:solidFill>
                  <a:srgbClr val="006132"/>
                </a:solidFill>
                <a:latin typeface="Arial Black" pitchFamily="34" charset="0"/>
              </a:rPr>
            </a:br>
            <a:r>
              <a:rPr lang="en-US" sz="4000" spc="0" dirty="0">
                <a:solidFill>
                  <a:srgbClr val="006132"/>
                </a:solidFill>
                <a:latin typeface="Arial Black" pitchFamily="34" charset="0"/>
              </a:rPr>
              <a:t>Fresh Find</a:t>
            </a:r>
          </a:p>
        </p:txBody>
      </p:sp>
    </p:spTree>
    <p:extLst>
      <p:ext uri="{BB962C8B-B14F-4D97-AF65-F5344CB8AC3E}">
        <p14:creationId xmlns:p14="http://schemas.microsoft.com/office/powerpoint/2010/main" val="4169618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0B19F1-55B0-B855-449B-1EA9BCA951D3}"/>
              </a:ext>
            </a:extLst>
          </p:cNvPr>
          <p:cNvPicPr>
            <a:picLocks noChangeAspect="1"/>
          </p:cNvPicPr>
          <p:nvPr/>
        </p:nvPicPr>
        <p:blipFill>
          <a:blip r:embed="rId3"/>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5A322EC4-C1EF-B268-2EAB-A4E0E8D82F46}"/>
              </a:ext>
            </a:extLst>
          </p:cNvPr>
          <p:cNvSpPr/>
          <p:nvPr/>
        </p:nvSpPr>
        <p:spPr>
          <a:xfrm>
            <a:off x="-1" y="1743336"/>
            <a:ext cx="5228493" cy="33713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4432" y="2007174"/>
            <a:ext cx="3919626" cy="2843650"/>
          </a:xfrm>
          <a:prstGeom prst="rect">
            <a:avLst/>
          </a:prstGeom>
        </p:spPr>
      </p:pic>
      <p:sp>
        <p:nvSpPr>
          <p:cNvPr id="4" name="Rectangle 3"/>
          <p:cNvSpPr/>
          <p:nvPr/>
        </p:nvSpPr>
        <p:spPr>
          <a:xfrm>
            <a:off x="5737934" y="612844"/>
            <a:ext cx="5964325" cy="5262979"/>
          </a:xfrm>
          <a:prstGeom prst="rect">
            <a:avLst/>
          </a:prstGeom>
        </p:spPr>
        <p:txBody>
          <a:bodyPr wrap="square">
            <a:spAutoFit/>
          </a:bodyPr>
          <a:lstStyle/>
          <a:p>
            <a:r>
              <a:rPr lang="en-US" sz="2400" dirty="0">
                <a:latin typeface="Arial" charset="0"/>
                <a:ea typeface="Arial" charset="0"/>
                <a:cs typeface="Arial" charset="0"/>
              </a:rPr>
              <a:t>Jim and Sally have </a:t>
            </a:r>
            <a:r>
              <a:rPr lang="en-US" sz="2400" b="1" dirty="0">
                <a:solidFill>
                  <a:srgbClr val="FFC000"/>
                </a:solidFill>
                <a:latin typeface="Arial" charset="0"/>
                <a:ea typeface="Arial" charset="0"/>
                <a:cs typeface="Arial" charset="0"/>
              </a:rPr>
              <a:t>five yellow squash seeds</a:t>
            </a:r>
            <a:r>
              <a:rPr lang="en-US" sz="2400" b="1" dirty="0">
                <a:solidFill>
                  <a:srgbClr val="FFA714"/>
                </a:solidFill>
                <a:latin typeface="Arial" charset="0"/>
                <a:ea typeface="Arial" charset="0"/>
                <a:cs typeface="Arial" charset="0"/>
              </a:rPr>
              <a:t> </a:t>
            </a:r>
            <a:r>
              <a:rPr lang="en-US" sz="2400" dirty="0">
                <a:latin typeface="Arial" charset="0"/>
                <a:ea typeface="Arial" charset="0"/>
                <a:cs typeface="Arial" charset="0"/>
              </a:rPr>
              <a:t>in a paper bag ready for planting. </a:t>
            </a:r>
          </a:p>
          <a:p>
            <a:endParaRPr lang="en-US" sz="2400" dirty="0">
              <a:latin typeface="Arial" charset="0"/>
              <a:ea typeface="Arial" charset="0"/>
              <a:cs typeface="Arial" charset="0"/>
            </a:endParaRPr>
          </a:p>
          <a:p>
            <a:r>
              <a:rPr lang="en-US" sz="2400" dirty="0">
                <a:latin typeface="Arial" charset="0"/>
                <a:ea typeface="Arial" charset="0"/>
                <a:cs typeface="Arial" charset="0"/>
              </a:rPr>
              <a:t>Jim digs </a:t>
            </a:r>
            <a:r>
              <a:rPr lang="en-US" sz="2400" b="1" dirty="0">
                <a:solidFill>
                  <a:srgbClr val="FFC000"/>
                </a:solidFill>
                <a:latin typeface="Arial" charset="0"/>
                <a:ea typeface="Arial" charset="0"/>
                <a:cs typeface="Arial" charset="0"/>
              </a:rPr>
              <a:t>two holes </a:t>
            </a:r>
            <a:r>
              <a:rPr lang="en-US" sz="2400" dirty="0">
                <a:latin typeface="Arial" charset="0"/>
                <a:ea typeface="Arial" charset="0"/>
                <a:cs typeface="Arial" charset="0"/>
              </a:rPr>
              <a:t>and places one </a:t>
            </a:r>
            <a:r>
              <a:rPr lang="en-US" sz="2400" b="1" dirty="0">
                <a:solidFill>
                  <a:srgbClr val="FFC000"/>
                </a:solidFill>
                <a:latin typeface="Arial" charset="0"/>
                <a:ea typeface="Arial" charset="0"/>
                <a:cs typeface="Arial" charset="0"/>
              </a:rPr>
              <a:t>seed in each</a:t>
            </a:r>
            <a:r>
              <a:rPr lang="en-US" sz="2400" b="1" dirty="0">
                <a:latin typeface="Arial" charset="0"/>
                <a:ea typeface="Arial" charset="0"/>
                <a:cs typeface="Arial" charset="0"/>
              </a:rPr>
              <a:t>.</a:t>
            </a:r>
            <a:r>
              <a:rPr lang="en-US" sz="2400" b="1" dirty="0">
                <a:solidFill>
                  <a:srgbClr val="FFA714"/>
                </a:solidFill>
                <a:latin typeface="Arial" charset="0"/>
                <a:ea typeface="Arial" charset="0"/>
                <a:cs typeface="Arial" charset="0"/>
              </a:rPr>
              <a:t> </a:t>
            </a:r>
            <a:r>
              <a:rPr lang="en-US" sz="2400" dirty="0">
                <a:latin typeface="Arial" charset="0"/>
                <a:ea typeface="Arial" charset="0"/>
                <a:cs typeface="Arial" charset="0"/>
              </a:rPr>
              <a:t>Sally digs one small hole to plant her seed. </a:t>
            </a:r>
            <a:br>
              <a:rPr lang="en-US" sz="2400" dirty="0">
                <a:latin typeface="Arial" charset="0"/>
                <a:ea typeface="Arial" charset="0"/>
                <a:cs typeface="Arial" charset="0"/>
              </a:rPr>
            </a:br>
            <a:endParaRPr lang="en-US" sz="2400" dirty="0">
              <a:latin typeface="Arial" charset="0"/>
              <a:ea typeface="Arial" charset="0"/>
              <a:cs typeface="Arial" charset="0"/>
            </a:endParaRPr>
          </a:p>
          <a:p>
            <a:r>
              <a:rPr lang="en-US" sz="2400" b="1" dirty="0">
                <a:latin typeface="Arial" charset="0"/>
                <a:ea typeface="Arial" charset="0"/>
                <a:cs typeface="Arial" charset="0"/>
              </a:rPr>
              <a:t>How many seeds are left in the bag?</a:t>
            </a:r>
          </a:p>
          <a:p>
            <a:r>
              <a:rPr lang="en-US" sz="2400" dirty="0">
                <a:latin typeface="Arial" charset="0"/>
                <a:ea typeface="Arial" charset="0"/>
                <a:cs typeface="Arial" charset="0"/>
              </a:rPr>
              <a:t> </a:t>
            </a:r>
          </a:p>
          <a:p>
            <a:r>
              <a:rPr lang="en-US" sz="2400" dirty="0">
                <a:latin typeface="Arial" charset="0"/>
                <a:ea typeface="Arial" charset="0"/>
                <a:cs typeface="Arial" charset="0"/>
              </a:rPr>
              <a:t>Jack planted ten squash seeds and Jill planted five squash seeds in the school garden. Only five of the seeds sprouted. How many seeds did both Jack and Jill plant? How many seeds did not sprout?</a:t>
            </a:r>
          </a:p>
        </p:txBody>
      </p:sp>
      <p:sp>
        <p:nvSpPr>
          <p:cNvPr id="5" name="Title 1">
            <a:extLst>
              <a:ext uri="{FF2B5EF4-FFF2-40B4-BE49-F238E27FC236}">
                <a16:creationId xmlns:a16="http://schemas.microsoft.com/office/drawing/2014/main" id="{578353ED-2FFC-A211-9B23-BEB9A2FFF495}"/>
              </a:ext>
            </a:extLst>
          </p:cNvPr>
          <p:cNvSpPr txBox="1">
            <a:spLocks/>
          </p:cNvSpPr>
          <p:nvPr/>
        </p:nvSpPr>
        <p:spPr>
          <a:xfrm>
            <a:off x="449128" y="353806"/>
            <a:ext cx="5034085" cy="1081607"/>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0070C0"/>
                </a:solidFill>
                <a:latin typeface="Arial Black" pitchFamily="34" charset="0"/>
              </a:rPr>
              <a:t>K-2 Math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Math in action</a:t>
            </a:r>
          </a:p>
        </p:txBody>
      </p:sp>
    </p:spTree>
    <p:extLst>
      <p:ext uri="{BB962C8B-B14F-4D97-AF65-F5344CB8AC3E}">
        <p14:creationId xmlns:p14="http://schemas.microsoft.com/office/powerpoint/2010/main" val="1440097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EAF67DF-DE42-6472-A89E-050F2A6CDE17}"/>
              </a:ext>
            </a:extLst>
          </p:cNvPr>
          <p:cNvPicPr>
            <a:picLocks noChangeAspect="1"/>
          </p:cNvPicPr>
          <p:nvPr/>
        </p:nvPicPr>
        <p:blipFill>
          <a:blip r:embed="rId3"/>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08833A44-C300-9994-153E-B4841F7FD338}"/>
              </a:ext>
            </a:extLst>
          </p:cNvPr>
          <p:cNvSpPr/>
          <p:nvPr/>
        </p:nvSpPr>
        <p:spPr>
          <a:xfrm>
            <a:off x="0" y="0"/>
            <a:ext cx="5228493" cy="665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868377" y="943771"/>
            <a:ext cx="5777523" cy="4832092"/>
          </a:xfrm>
          <a:prstGeom prst="rect">
            <a:avLst/>
          </a:prstGeom>
        </p:spPr>
        <p:txBody>
          <a:bodyPr wrap="square">
            <a:spAutoFit/>
          </a:bodyPr>
          <a:lstStyle/>
          <a:p>
            <a:r>
              <a:rPr lang="en-US" sz="2800" dirty="0">
                <a:latin typeface="Arial" charset="0"/>
                <a:ea typeface="Arial" charset="0"/>
                <a:cs typeface="Arial" charset="0"/>
              </a:rPr>
              <a:t>Jack planted </a:t>
            </a:r>
            <a:r>
              <a:rPr lang="en-US" sz="2800" b="1" dirty="0">
                <a:solidFill>
                  <a:srgbClr val="FFC000"/>
                </a:solidFill>
                <a:latin typeface="Arial" charset="0"/>
                <a:ea typeface="Arial" charset="0"/>
                <a:cs typeface="Arial" charset="0"/>
              </a:rPr>
              <a:t>ten squash seeds</a:t>
            </a:r>
            <a:r>
              <a:rPr lang="en-US" sz="2800" b="1" dirty="0">
                <a:solidFill>
                  <a:srgbClr val="FFA714"/>
                </a:solidFill>
                <a:latin typeface="Arial" charset="0"/>
                <a:ea typeface="Arial" charset="0"/>
                <a:cs typeface="Arial" charset="0"/>
              </a:rPr>
              <a:t> </a:t>
            </a:r>
            <a:r>
              <a:rPr lang="en-US" sz="2800" dirty="0">
                <a:latin typeface="Arial" charset="0"/>
                <a:ea typeface="Arial" charset="0"/>
                <a:cs typeface="Arial" charset="0"/>
              </a:rPr>
              <a:t>and Jill planted </a:t>
            </a:r>
            <a:r>
              <a:rPr lang="en-US" sz="2800" b="1" dirty="0">
                <a:solidFill>
                  <a:srgbClr val="FFC000"/>
                </a:solidFill>
                <a:latin typeface="Arial" charset="0"/>
                <a:ea typeface="Arial" charset="0"/>
                <a:cs typeface="Arial" charset="0"/>
              </a:rPr>
              <a:t>five squash seeds</a:t>
            </a:r>
            <a:r>
              <a:rPr lang="en-US" sz="2800" dirty="0">
                <a:solidFill>
                  <a:srgbClr val="FFC000"/>
                </a:solidFill>
                <a:latin typeface="Arial" charset="0"/>
                <a:ea typeface="Arial" charset="0"/>
                <a:cs typeface="Arial" charset="0"/>
              </a:rPr>
              <a:t> </a:t>
            </a:r>
            <a:r>
              <a:rPr lang="en-US" sz="2800" dirty="0">
                <a:latin typeface="Arial" charset="0"/>
                <a:ea typeface="Arial" charset="0"/>
                <a:cs typeface="Arial" charset="0"/>
              </a:rPr>
              <a:t>in the school garden. </a:t>
            </a:r>
          </a:p>
          <a:p>
            <a:endParaRPr lang="en-US" sz="2800" dirty="0">
              <a:latin typeface="Arial" charset="0"/>
              <a:ea typeface="Arial" charset="0"/>
              <a:cs typeface="Arial" charset="0"/>
            </a:endParaRPr>
          </a:p>
          <a:p>
            <a:r>
              <a:rPr lang="en-US" sz="2800" dirty="0">
                <a:latin typeface="Arial" charset="0"/>
                <a:ea typeface="Arial" charset="0"/>
                <a:cs typeface="Arial" charset="0"/>
              </a:rPr>
              <a:t>Only </a:t>
            </a:r>
            <a:r>
              <a:rPr lang="en-US" sz="2800" b="1" dirty="0">
                <a:solidFill>
                  <a:srgbClr val="FFC000"/>
                </a:solidFill>
                <a:latin typeface="Arial" charset="0"/>
                <a:ea typeface="Arial" charset="0"/>
                <a:cs typeface="Arial" charset="0"/>
              </a:rPr>
              <a:t>five of the seeds </a:t>
            </a:r>
            <a:r>
              <a:rPr lang="en-US" sz="2800" dirty="0">
                <a:latin typeface="Arial" charset="0"/>
                <a:ea typeface="Arial" charset="0"/>
                <a:cs typeface="Arial" charset="0"/>
              </a:rPr>
              <a:t>sprouted. </a:t>
            </a:r>
          </a:p>
          <a:p>
            <a:endParaRPr lang="en-US" sz="2800" dirty="0">
              <a:latin typeface="Arial" charset="0"/>
              <a:ea typeface="Arial" charset="0"/>
              <a:cs typeface="Arial" charset="0"/>
            </a:endParaRPr>
          </a:p>
          <a:p>
            <a:r>
              <a:rPr lang="en-US" sz="2800" b="1" dirty="0">
                <a:latin typeface="Arial" charset="0"/>
                <a:ea typeface="Arial" charset="0"/>
                <a:cs typeface="Arial" charset="0"/>
              </a:rPr>
              <a:t>How many seeds did both Jack </a:t>
            </a:r>
            <a:br>
              <a:rPr lang="en-US" sz="2800" b="1" dirty="0">
                <a:latin typeface="Arial" charset="0"/>
                <a:ea typeface="Arial" charset="0"/>
                <a:cs typeface="Arial" charset="0"/>
              </a:rPr>
            </a:br>
            <a:r>
              <a:rPr lang="en-US" sz="2800" b="1" dirty="0">
                <a:latin typeface="Arial" charset="0"/>
                <a:ea typeface="Arial" charset="0"/>
                <a:cs typeface="Arial" charset="0"/>
              </a:rPr>
              <a:t>and Jill plant? </a:t>
            </a:r>
          </a:p>
          <a:p>
            <a:endParaRPr lang="en-US" sz="2800" b="1" dirty="0">
              <a:latin typeface="Arial" charset="0"/>
              <a:ea typeface="Arial" charset="0"/>
              <a:cs typeface="Arial" charset="0"/>
            </a:endParaRPr>
          </a:p>
          <a:p>
            <a:r>
              <a:rPr lang="en-US" sz="2800" b="1" dirty="0">
                <a:latin typeface="Arial" charset="0"/>
                <a:ea typeface="Arial" charset="0"/>
                <a:cs typeface="Arial" charset="0"/>
              </a:rPr>
              <a:t>How many seeds did not sprout?</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329" y="2896006"/>
            <a:ext cx="4465834" cy="2992109"/>
          </a:xfrm>
          <a:prstGeom prst="rect">
            <a:avLst/>
          </a:prstGeom>
        </p:spPr>
      </p:pic>
      <p:sp>
        <p:nvSpPr>
          <p:cNvPr id="8" name="Title 1">
            <a:extLst>
              <a:ext uri="{FF2B5EF4-FFF2-40B4-BE49-F238E27FC236}">
                <a16:creationId xmlns:a16="http://schemas.microsoft.com/office/drawing/2014/main" id="{7D60798F-4DD1-FC7B-F8D7-F140771777F1}"/>
              </a:ext>
            </a:extLst>
          </p:cNvPr>
          <p:cNvSpPr txBox="1">
            <a:spLocks/>
          </p:cNvSpPr>
          <p:nvPr/>
        </p:nvSpPr>
        <p:spPr>
          <a:xfrm>
            <a:off x="381330" y="366396"/>
            <a:ext cx="4987840" cy="1081607"/>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0070C0"/>
                </a:solidFill>
                <a:latin typeface="Arial Black" pitchFamily="34" charset="0"/>
              </a:rPr>
              <a:t>K-2 Math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Math in action</a:t>
            </a:r>
          </a:p>
        </p:txBody>
      </p:sp>
    </p:spTree>
    <p:extLst>
      <p:ext uri="{BB962C8B-B14F-4D97-AF65-F5344CB8AC3E}">
        <p14:creationId xmlns:p14="http://schemas.microsoft.com/office/powerpoint/2010/main" val="395233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C5EC5B-F1F5-CE8F-21E3-769BB26296E7}"/>
              </a:ext>
            </a:extLst>
          </p:cNvPr>
          <p:cNvPicPr>
            <a:picLocks noChangeAspect="1"/>
          </p:cNvPicPr>
          <p:nvPr/>
        </p:nvPicPr>
        <p:blipFill>
          <a:blip r:embed="rId3"/>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3EC32C8A-AA8F-6AE4-1A00-9AB448BE325E}"/>
              </a:ext>
            </a:extLst>
          </p:cNvPr>
          <p:cNvSpPr/>
          <p:nvPr/>
        </p:nvSpPr>
        <p:spPr>
          <a:xfrm>
            <a:off x="7280031" y="0"/>
            <a:ext cx="4911969" cy="665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09586" y="2007936"/>
            <a:ext cx="5392630" cy="3108543"/>
          </a:xfrm>
          <a:prstGeom prst="rect">
            <a:avLst/>
          </a:prstGeom>
        </p:spPr>
        <p:txBody>
          <a:bodyPr wrap="square">
            <a:spAutoFit/>
          </a:bodyPr>
          <a:lstStyle/>
          <a:p>
            <a:r>
              <a:rPr lang="en-US" sz="2800" dirty="0">
                <a:solidFill>
                  <a:srgbClr val="2C2728"/>
                </a:solidFill>
                <a:latin typeface="Arial" charset="0"/>
                <a:ea typeface="Arial" charset="0"/>
                <a:cs typeface="Arial" charset="0"/>
              </a:rPr>
              <a:t>Squash is </a:t>
            </a:r>
            <a:r>
              <a:rPr lang="en-US" sz="2800" b="1" dirty="0">
                <a:solidFill>
                  <a:srgbClr val="FFC000"/>
                </a:solidFill>
                <a:latin typeface="Arial" charset="0"/>
                <a:ea typeface="Arial" charset="0"/>
                <a:cs typeface="Arial" charset="0"/>
              </a:rPr>
              <a:t>PLANTED</a:t>
            </a:r>
            <a:r>
              <a:rPr lang="en-US" sz="2800" dirty="0">
                <a:solidFill>
                  <a:srgbClr val="2C2728"/>
                </a:solidFill>
                <a:latin typeface="Arial" charset="0"/>
                <a:ea typeface="Arial" charset="0"/>
                <a:cs typeface="Arial" charset="0"/>
              </a:rPr>
              <a:t> in the fall </a:t>
            </a:r>
            <a:br>
              <a:rPr lang="en-US" sz="2800" dirty="0">
                <a:solidFill>
                  <a:srgbClr val="2C2728"/>
                </a:solidFill>
                <a:latin typeface="Arial" charset="0"/>
                <a:ea typeface="Arial" charset="0"/>
                <a:cs typeface="Arial" charset="0"/>
              </a:rPr>
            </a:br>
            <a:r>
              <a:rPr lang="en-US" sz="2800" i="1" dirty="0">
                <a:solidFill>
                  <a:srgbClr val="2C2728"/>
                </a:solidFill>
                <a:latin typeface="Arial" charset="0"/>
                <a:ea typeface="Arial" charset="0"/>
                <a:cs typeface="Arial" charset="0"/>
              </a:rPr>
              <a:t>(August to October) </a:t>
            </a:r>
            <a:r>
              <a:rPr lang="en-US" sz="2800" dirty="0">
                <a:solidFill>
                  <a:srgbClr val="2C2728"/>
                </a:solidFill>
                <a:latin typeface="Arial" charset="0"/>
                <a:ea typeface="Arial" charset="0"/>
                <a:cs typeface="Arial" charset="0"/>
              </a:rPr>
              <a:t>and spring </a:t>
            </a:r>
            <a:br>
              <a:rPr lang="en-US" sz="2800" dirty="0">
                <a:solidFill>
                  <a:srgbClr val="2C2728"/>
                </a:solidFill>
                <a:latin typeface="Arial" charset="0"/>
                <a:ea typeface="Arial" charset="0"/>
                <a:cs typeface="Arial" charset="0"/>
              </a:rPr>
            </a:br>
            <a:r>
              <a:rPr lang="en-US" sz="2800" i="1" dirty="0">
                <a:solidFill>
                  <a:srgbClr val="2C2728"/>
                </a:solidFill>
                <a:latin typeface="Arial" charset="0"/>
                <a:ea typeface="Arial" charset="0"/>
                <a:cs typeface="Arial" charset="0"/>
              </a:rPr>
              <a:t>(January to April).</a:t>
            </a:r>
          </a:p>
          <a:p>
            <a:endParaRPr lang="en-US" sz="2800" dirty="0">
              <a:solidFill>
                <a:srgbClr val="2C2728"/>
              </a:solidFill>
              <a:latin typeface="Arial" charset="0"/>
              <a:ea typeface="Arial" charset="0"/>
              <a:cs typeface="Arial" charset="0"/>
            </a:endParaRPr>
          </a:p>
          <a:p>
            <a:r>
              <a:rPr lang="en-US" sz="2800" dirty="0">
                <a:solidFill>
                  <a:srgbClr val="2C2728"/>
                </a:solidFill>
                <a:latin typeface="Arial" charset="0"/>
                <a:ea typeface="Arial" charset="0"/>
                <a:cs typeface="Arial" charset="0"/>
              </a:rPr>
              <a:t>Squash is </a:t>
            </a:r>
            <a:r>
              <a:rPr lang="en-US" sz="2800" b="1" dirty="0">
                <a:solidFill>
                  <a:srgbClr val="006133"/>
                </a:solidFill>
                <a:latin typeface="Arial" charset="0"/>
                <a:ea typeface="Arial" charset="0"/>
                <a:cs typeface="Arial" charset="0"/>
              </a:rPr>
              <a:t>HARVESTED</a:t>
            </a:r>
            <a:r>
              <a:rPr lang="en-US" sz="2800" dirty="0">
                <a:solidFill>
                  <a:srgbClr val="2C2728"/>
                </a:solidFill>
                <a:latin typeface="Arial" charset="0"/>
                <a:ea typeface="Arial" charset="0"/>
                <a:cs typeface="Arial" charset="0"/>
              </a:rPr>
              <a:t> two </a:t>
            </a:r>
            <a:br>
              <a:rPr lang="en-US" sz="2800" dirty="0">
                <a:solidFill>
                  <a:srgbClr val="2C2728"/>
                </a:solidFill>
                <a:latin typeface="Arial" charset="0"/>
                <a:ea typeface="Arial" charset="0"/>
                <a:cs typeface="Arial" charset="0"/>
              </a:rPr>
            </a:br>
            <a:r>
              <a:rPr lang="en-US" sz="2800" dirty="0">
                <a:solidFill>
                  <a:srgbClr val="2C2728"/>
                </a:solidFill>
                <a:latin typeface="Arial" charset="0"/>
                <a:ea typeface="Arial" charset="0"/>
                <a:cs typeface="Arial" charset="0"/>
              </a:rPr>
              <a:t>months after it is planted in the </a:t>
            </a:r>
            <a:br>
              <a:rPr lang="en-US" sz="2800" dirty="0">
                <a:solidFill>
                  <a:srgbClr val="2C2728"/>
                </a:solidFill>
                <a:latin typeface="Arial" charset="0"/>
                <a:ea typeface="Arial" charset="0"/>
                <a:cs typeface="Arial" charset="0"/>
              </a:rPr>
            </a:br>
            <a:r>
              <a:rPr lang="en-US" sz="2800" dirty="0">
                <a:solidFill>
                  <a:srgbClr val="2C2728"/>
                </a:solidFill>
                <a:latin typeface="Arial" charset="0"/>
                <a:ea typeface="Arial" charset="0"/>
                <a:cs typeface="Arial" charset="0"/>
              </a:rPr>
              <a:t>winter and summer months. </a:t>
            </a:r>
            <a:endParaRPr lang="en-US" sz="2800" dirty="0">
              <a:solidFill>
                <a:srgbClr val="2C2728"/>
              </a:solidFill>
              <a:effectLst/>
              <a:latin typeface="Arial" charset="0"/>
              <a:ea typeface="Arial" charset="0"/>
              <a:cs typeface="Arial" charset="0"/>
            </a:endParaRP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89616" y="924673"/>
            <a:ext cx="3692798" cy="5073844"/>
          </a:xfrm>
          <a:prstGeom prst="rect">
            <a:avLst/>
          </a:prstGeom>
        </p:spPr>
      </p:pic>
      <p:sp>
        <p:nvSpPr>
          <p:cNvPr id="6" name="Title 1">
            <a:extLst>
              <a:ext uri="{FF2B5EF4-FFF2-40B4-BE49-F238E27FC236}">
                <a16:creationId xmlns:a16="http://schemas.microsoft.com/office/drawing/2014/main" id="{E37DAA7F-0689-D6C4-686B-6CA5532691B1}"/>
              </a:ext>
            </a:extLst>
          </p:cNvPr>
          <p:cNvSpPr txBox="1">
            <a:spLocks/>
          </p:cNvSpPr>
          <p:nvPr/>
        </p:nvSpPr>
        <p:spPr>
          <a:xfrm>
            <a:off x="609586" y="536270"/>
            <a:ext cx="5978765" cy="1081607"/>
          </a:xfrm>
          <a:prstGeom prst="rect">
            <a:avLst/>
          </a:prstGeom>
        </p:spPr>
        <p:txBody>
          <a:bodyPr vert="horz" lIns="0" tIns="0" rIns="0" bIns="0" rtlCol="0" anchor="t">
            <a:normAutofit fontScale="900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700" dirty="0">
                <a:solidFill>
                  <a:srgbClr val="C00000"/>
                </a:solidFill>
                <a:latin typeface="Arial Black" pitchFamily="34" charset="0"/>
              </a:rPr>
              <a:t>K-2 Social studies</a:t>
            </a:r>
            <a:r>
              <a:rPr lang="en-US" sz="27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A Farmer’s Calendar</a:t>
            </a:r>
          </a:p>
        </p:txBody>
      </p:sp>
      <p:pic>
        <p:nvPicPr>
          <p:cNvPr id="8" name="Picture 7" descr="Icon&#10;&#10;Description automatically generated">
            <a:extLst>
              <a:ext uri="{FF2B5EF4-FFF2-40B4-BE49-F238E27FC236}">
                <a16:creationId xmlns:a16="http://schemas.microsoft.com/office/drawing/2014/main" id="{6398B921-8933-AB63-9085-131EDD6E5B1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b="2359"/>
          <a:stretch/>
        </p:blipFill>
        <p:spPr>
          <a:xfrm>
            <a:off x="5211610" y="4142150"/>
            <a:ext cx="2373213" cy="2317265"/>
          </a:xfrm>
          <a:prstGeom prst="rect">
            <a:avLst/>
          </a:prstGeom>
        </p:spPr>
      </p:pic>
    </p:spTree>
    <p:extLst>
      <p:ext uri="{BB962C8B-B14F-4D97-AF65-F5344CB8AC3E}">
        <p14:creationId xmlns:p14="http://schemas.microsoft.com/office/powerpoint/2010/main" val="1852403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D0D54F-00FF-04A8-6618-743A2A9A7AE2}"/>
              </a:ext>
            </a:extLst>
          </p:cNvPr>
          <p:cNvPicPr>
            <a:picLocks noChangeAspect="1"/>
          </p:cNvPicPr>
          <p:nvPr/>
        </p:nvPicPr>
        <p:blipFill>
          <a:blip r:embed="rId3"/>
          <a:stretch>
            <a:fillRect/>
          </a:stretch>
        </p:blipFill>
        <p:spPr>
          <a:xfrm>
            <a:off x="0" y="0"/>
            <a:ext cx="12192000" cy="6858000"/>
          </a:xfrm>
          <a:prstGeom prst="rect">
            <a:avLst/>
          </a:prstGeom>
        </p:spPr>
      </p:pic>
      <p:sp>
        <p:nvSpPr>
          <p:cNvPr id="11" name="Rounded Rectangular Callout 5"/>
          <p:cNvSpPr/>
          <p:nvPr/>
        </p:nvSpPr>
        <p:spPr>
          <a:xfrm>
            <a:off x="9846242" y="3598985"/>
            <a:ext cx="2040959" cy="233289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a:latin typeface="Arial" pitchFamily="34" charset="0"/>
                <a:cs typeface="Arial" pitchFamily="34" charset="0"/>
              </a:rPr>
              <a:t>Let’s learn about the growing season of yellow squash!</a:t>
            </a:r>
          </a:p>
        </p:txBody>
      </p:sp>
      <p:pic>
        <p:nvPicPr>
          <p:cNvPr id="14" name="Picture 13"/>
          <p:cNvPicPr>
            <a:picLocks noChangeAspect="1"/>
          </p:cNvPicPr>
          <p:nvPr/>
        </p:nvPicPr>
        <p:blipFill>
          <a:blip r:embed="rId4"/>
          <a:srcRect/>
          <a:stretch/>
        </p:blipFill>
        <p:spPr>
          <a:xfrm>
            <a:off x="3335760" y="1476174"/>
            <a:ext cx="6270720" cy="4845556"/>
          </a:xfrm>
          <a:prstGeom prst="rect">
            <a:avLst/>
          </a:prstGeom>
          <a:solidFill>
            <a:schemeClr val="bg1"/>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 name="Title 1">
            <a:extLst>
              <a:ext uri="{FF2B5EF4-FFF2-40B4-BE49-F238E27FC236}">
                <a16:creationId xmlns:a16="http://schemas.microsoft.com/office/drawing/2014/main" id="{7F618345-D7E7-DBA9-183F-828B933CF981}"/>
              </a:ext>
            </a:extLst>
          </p:cNvPr>
          <p:cNvSpPr txBox="1">
            <a:spLocks/>
          </p:cNvSpPr>
          <p:nvPr/>
        </p:nvSpPr>
        <p:spPr>
          <a:xfrm>
            <a:off x="492355" y="394567"/>
            <a:ext cx="5978765" cy="1081607"/>
          </a:xfrm>
          <a:prstGeom prst="rect">
            <a:avLst/>
          </a:prstGeom>
        </p:spPr>
        <p:txBody>
          <a:bodyPr vert="horz" lIns="0" tIns="0" rIns="0" bIns="0" rtlCol="0" anchor="t">
            <a:normAutofit fontScale="900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700" dirty="0">
                <a:solidFill>
                  <a:srgbClr val="C00000"/>
                </a:solidFill>
                <a:latin typeface="Arial Black" pitchFamily="34" charset="0"/>
              </a:rPr>
              <a:t>K-2 Social studies</a:t>
            </a:r>
            <a:r>
              <a:rPr lang="en-US" sz="27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A Farmer’s Calendar</a:t>
            </a:r>
          </a:p>
        </p:txBody>
      </p:sp>
    </p:spTree>
    <p:extLst>
      <p:ext uri="{BB962C8B-B14F-4D97-AF65-F5344CB8AC3E}">
        <p14:creationId xmlns:p14="http://schemas.microsoft.com/office/powerpoint/2010/main" val="1588350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E22D50-00BD-AF42-B936-FFB08793108E}"/>
              </a:ext>
            </a:extLst>
          </p:cNvPr>
          <p:cNvPicPr>
            <a:picLocks noChangeAspect="1"/>
          </p:cNvPicPr>
          <p:nvPr/>
        </p:nvPicPr>
        <p:blipFill>
          <a:blip r:embed="rId3"/>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A25F1047-9908-DB96-1260-0A69B7241F1B}"/>
              </a:ext>
            </a:extLst>
          </p:cNvPr>
          <p:cNvSpPr/>
          <p:nvPr/>
        </p:nvSpPr>
        <p:spPr>
          <a:xfrm>
            <a:off x="4513385" y="0"/>
            <a:ext cx="7678615" cy="665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8632" y="3784945"/>
            <a:ext cx="2780817" cy="1992919"/>
          </a:xfrm>
          <a:prstGeom prst="rect">
            <a:avLst/>
          </a:prstGeom>
        </p:spPr>
      </p:pic>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95302" y="825545"/>
            <a:ext cx="2696698" cy="1941623"/>
          </a:xfrm>
          <a:prstGeom prst="rect">
            <a:avLst/>
          </a:prstGeom>
        </p:spPr>
      </p:pic>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71433" y="615719"/>
            <a:ext cx="2151449" cy="2151449"/>
          </a:xfrm>
          <a:prstGeom prst="rect">
            <a:avLst/>
          </a:prstGeom>
        </p:spPr>
      </p:pic>
      <p:sp>
        <p:nvSpPr>
          <p:cNvPr id="4" name="TextBox 3"/>
          <p:cNvSpPr txBox="1"/>
          <p:nvPr/>
        </p:nvSpPr>
        <p:spPr>
          <a:xfrm>
            <a:off x="5517890" y="2607662"/>
            <a:ext cx="1772806" cy="369332"/>
          </a:xfrm>
          <a:prstGeom prst="rect">
            <a:avLst/>
          </a:prstGeom>
          <a:noFill/>
        </p:spPr>
        <p:txBody>
          <a:bodyPr wrap="square" rtlCol="0">
            <a:spAutoFit/>
          </a:bodyPr>
          <a:lstStyle/>
          <a:p>
            <a:pPr algn="ctr"/>
            <a:r>
              <a:rPr lang="en-US" dirty="0">
                <a:solidFill>
                  <a:srgbClr val="FFC000"/>
                </a:solidFill>
                <a:latin typeface="Arial Black" pitchFamily="34" charset="0"/>
              </a:rPr>
              <a:t>Robin</a:t>
            </a:r>
          </a:p>
        </p:txBody>
      </p:sp>
      <p:sp>
        <p:nvSpPr>
          <p:cNvPr id="5" name="TextBox 4"/>
          <p:cNvSpPr txBox="1"/>
          <p:nvPr/>
        </p:nvSpPr>
        <p:spPr>
          <a:xfrm>
            <a:off x="10013289" y="2610681"/>
            <a:ext cx="1640774" cy="369332"/>
          </a:xfrm>
          <a:prstGeom prst="rect">
            <a:avLst/>
          </a:prstGeom>
          <a:noFill/>
        </p:spPr>
        <p:txBody>
          <a:bodyPr wrap="square" rtlCol="0">
            <a:spAutoFit/>
          </a:bodyPr>
          <a:lstStyle/>
          <a:p>
            <a:pPr algn="ctr"/>
            <a:r>
              <a:rPr lang="en-US" dirty="0">
                <a:solidFill>
                  <a:srgbClr val="FFC000"/>
                </a:solidFill>
                <a:latin typeface="Arial Black" pitchFamily="34" charset="0"/>
              </a:rPr>
              <a:t>Lizard</a:t>
            </a:r>
          </a:p>
        </p:txBody>
      </p:sp>
      <p:sp>
        <p:nvSpPr>
          <p:cNvPr id="6" name="TextBox 5"/>
          <p:cNvSpPr txBox="1"/>
          <p:nvPr/>
        </p:nvSpPr>
        <p:spPr>
          <a:xfrm>
            <a:off x="7867317" y="2610681"/>
            <a:ext cx="1535326" cy="369332"/>
          </a:xfrm>
          <a:prstGeom prst="rect">
            <a:avLst/>
          </a:prstGeom>
          <a:noFill/>
        </p:spPr>
        <p:txBody>
          <a:bodyPr wrap="square" rtlCol="0">
            <a:spAutoFit/>
          </a:bodyPr>
          <a:lstStyle/>
          <a:p>
            <a:pPr algn="ctr"/>
            <a:r>
              <a:rPr lang="en-US" dirty="0">
                <a:solidFill>
                  <a:srgbClr val="FFC000"/>
                </a:solidFill>
                <a:latin typeface="Arial Black" pitchFamily="34" charset="0"/>
              </a:rPr>
              <a:t>Caterpillar</a:t>
            </a:r>
          </a:p>
        </p:txBody>
      </p:sp>
      <p:sp>
        <p:nvSpPr>
          <p:cNvPr id="7" name="TextBox 6"/>
          <p:cNvSpPr txBox="1"/>
          <p:nvPr/>
        </p:nvSpPr>
        <p:spPr>
          <a:xfrm>
            <a:off x="5639700" y="5519663"/>
            <a:ext cx="1413164" cy="369332"/>
          </a:xfrm>
          <a:prstGeom prst="rect">
            <a:avLst/>
          </a:prstGeom>
          <a:noFill/>
        </p:spPr>
        <p:txBody>
          <a:bodyPr wrap="square" rtlCol="0">
            <a:spAutoFit/>
          </a:bodyPr>
          <a:lstStyle/>
          <a:p>
            <a:pPr algn="ctr"/>
            <a:r>
              <a:rPr lang="en-US" dirty="0">
                <a:solidFill>
                  <a:srgbClr val="FFC000"/>
                </a:solidFill>
                <a:latin typeface="Arial Black" pitchFamily="34" charset="0"/>
              </a:rPr>
              <a:t>Lady Bug</a:t>
            </a:r>
          </a:p>
        </p:txBody>
      </p:sp>
      <p:sp>
        <p:nvSpPr>
          <p:cNvPr id="8" name="TextBox 7"/>
          <p:cNvSpPr txBox="1"/>
          <p:nvPr/>
        </p:nvSpPr>
        <p:spPr>
          <a:xfrm>
            <a:off x="10002399" y="5522682"/>
            <a:ext cx="1640774" cy="369333"/>
          </a:xfrm>
          <a:prstGeom prst="rect">
            <a:avLst/>
          </a:prstGeom>
          <a:noFill/>
        </p:spPr>
        <p:txBody>
          <a:bodyPr wrap="square" rtlCol="0">
            <a:spAutoFit/>
          </a:bodyPr>
          <a:lstStyle/>
          <a:p>
            <a:pPr algn="ctr"/>
            <a:r>
              <a:rPr lang="en-US" dirty="0">
                <a:solidFill>
                  <a:srgbClr val="FFC000"/>
                </a:solidFill>
                <a:latin typeface="Arial Black" pitchFamily="34" charset="0"/>
              </a:rPr>
              <a:t>Butterfly</a:t>
            </a:r>
          </a:p>
        </p:txBody>
      </p:sp>
      <p:sp>
        <p:nvSpPr>
          <p:cNvPr id="9" name="TextBox 8"/>
          <p:cNvSpPr txBox="1"/>
          <p:nvPr/>
        </p:nvSpPr>
        <p:spPr>
          <a:xfrm>
            <a:off x="7494059" y="5522682"/>
            <a:ext cx="2198702" cy="369332"/>
          </a:xfrm>
          <a:prstGeom prst="rect">
            <a:avLst/>
          </a:prstGeom>
          <a:noFill/>
        </p:spPr>
        <p:txBody>
          <a:bodyPr wrap="square" rtlCol="0">
            <a:spAutoFit/>
          </a:bodyPr>
          <a:lstStyle/>
          <a:p>
            <a:pPr algn="ctr"/>
            <a:r>
              <a:rPr lang="en-US" dirty="0">
                <a:solidFill>
                  <a:srgbClr val="FFC000"/>
                </a:solidFill>
                <a:latin typeface="Arial Black" pitchFamily="34" charset="0"/>
              </a:rPr>
              <a:t>Honey Bee</a:t>
            </a:r>
          </a:p>
        </p:txBody>
      </p:sp>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79936" y="3754252"/>
            <a:ext cx="1924127" cy="1708625"/>
          </a:xfrm>
          <a:prstGeom prst="rect">
            <a:avLst/>
          </a:prstGeom>
        </p:spPr>
      </p:pic>
      <p:pic>
        <p:nvPicPr>
          <p:cNvPr id="13" name="Picture 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002399" y="3907153"/>
            <a:ext cx="1568791" cy="1402684"/>
          </a:xfrm>
          <a:prstGeom prst="rect">
            <a:avLst/>
          </a:prstGeom>
        </p:spPr>
      </p:pic>
      <p:pic>
        <p:nvPicPr>
          <p:cNvPr id="15" name="Picture 1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29449" y="1035839"/>
            <a:ext cx="1788015" cy="1311211"/>
          </a:xfrm>
          <a:prstGeom prst="rect">
            <a:avLst/>
          </a:prstGeom>
        </p:spPr>
      </p:pic>
      <p:sp>
        <p:nvSpPr>
          <p:cNvPr id="18" name="Rounded Rectangular Callout 5"/>
          <p:cNvSpPr/>
          <p:nvPr/>
        </p:nvSpPr>
        <p:spPr>
          <a:xfrm>
            <a:off x="903808" y="2703309"/>
            <a:ext cx="3071640" cy="166939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a:latin typeface="Arial" pitchFamily="34" charset="0"/>
                <a:cs typeface="Arial" pitchFamily="34" charset="0"/>
              </a:rPr>
              <a:t>What are some other creatures that live in a garden?</a:t>
            </a:r>
          </a:p>
        </p:txBody>
      </p:sp>
      <p:sp>
        <p:nvSpPr>
          <p:cNvPr id="2" name="Title 1"/>
          <p:cNvSpPr txBox="1">
            <a:spLocks/>
          </p:cNvSpPr>
          <p:nvPr/>
        </p:nvSpPr>
        <p:spPr>
          <a:xfrm>
            <a:off x="437859" y="815339"/>
            <a:ext cx="3325249" cy="108379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FFC000"/>
                </a:solidFill>
                <a:latin typeface="Arial" charset="0"/>
                <a:ea typeface="Arial" charset="0"/>
                <a:cs typeface="Arial" charset="0"/>
              </a:rPr>
              <a:t>GARDEN </a:t>
            </a:r>
            <a:br>
              <a:rPr lang="en-US" sz="3600" b="1" cap="none" spc="0" dirty="0">
                <a:solidFill>
                  <a:srgbClr val="FFC000"/>
                </a:solidFill>
                <a:latin typeface="Arial" charset="0"/>
                <a:ea typeface="Arial" charset="0"/>
                <a:cs typeface="Arial" charset="0"/>
              </a:rPr>
            </a:br>
            <a:r>
              <a:rPr lang="en-US" sz="3600" b="1" cap="none" spc="0" dirty="0">
                <a:solidFill>
                  <a:srgbClr val="FFC000"/>
                </a:solidFill>
                <a:latin typeface="Arial" charset="0"/>
                <a:ea typeface="Arial" charset="0"/>
                <a:cs typeface="Arial" charset="0"/>
              </a:rPr>
              <a:t>CREATURES</a:t>
            </a:r>
          </a:p>
        </p:txBody>
      </p:sp>
      <p:sp>
        <p:nvSpPr>
          <p:cNvPr id="17" name="Title 2">
            <a:extLst>
              <a:ext uri="{FF2B5EF4-FFF2-40B4-BE49-F238E27FC236}">
                <a16:creationId xmlns:a16="http://schemas.microsoft.com/office/drawing/2014/main" id="{CAB16B3C-775E-3B98-7964-CEDA0A93DCCE}"/>
              </a:ext>
            </a:extLst>
          </p:cNvPr>
          <p:cNvSpPr>
            <a:spLocks noGrp="1"/>
          </p:cNvSpPr>
          <p:nvPr>
            <p:ph type="title"/>
          </p:nvPr>
        </p:nvSpPr>
        <p:spPr>
          <a:xfrm>
            <a:off x="546100" y="327025"/>
            <a:ext cx="3734615" cy="377943"/>
          </a:xfrm>
        </p:spPr>
        <p:txBody>
          <a:bodyPr>
            <a:normAutofit/>
          </a:bodyPr>
          <a:lstStyle/>
          <a:p>
            <a:r>
              <a:rPr lang="en-US" dirty="0">
                <a:solidFill>
                  <a:srgbClr val="449F3B"/>
                </a:solidFill>
                <a:latin typeface="Arial Black" panose="020B0604020202020204" pitchFamily="34" charset="0"/>
                <a:cs typeface="Arial Black" panose="020B0604020202020204" pitchFamily="34" charset="0"/>
              </a:rPr>
              <a:t>K-2 Science</a:t>
            </a:r>
          </a:p>
        </p:txBody>
      </p:sp>
    </p:spTree>
    <p:extLst>
      <p:ext uri="{BB962C8B-B14F-4D97-AF65-F5344CB8AC3E}">
        <p14:creationId xmlns:p14="http://schemas.microsoft.com/office/powerpoint/2010/main" val="399126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67A58C-500A-D95E-3791-905A80E544A4}"/>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p:cNvSpPr txBox="1">
            <a:spLocks/>
          </p:cNvSpPr>
          <p:nvPr/>
        </p:nvSpPr>
        <p:spPr>
          <a:xfrm>
            <a:off x="442856" y="727328"/>
            <a:ext cx="5911051" cy="563429"/>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FFC000"/>
                </a:solidFill>
                <a:latin typeface="Arial" charset="0"/>
                <a:ea typeface="Arial" charset="0"/>
                <a:cs typeface="Arial" charset="0"/>
              </a:rPr>
              <a:t>LIVING AND NON-LIVING</a:t>
            </a:r>
          </a:p>
        </p:txBody>
      </p:sp>
      <p:sp>
        <p:nvSpPr>
          <p:cNvPr id="3" name="Rounded Rectangular Callout 5"/>
          <p:cNvSpPr/>
          <p:nvPr/>
        </p:nvSpPr>
        <p:spPr>
          <a:xfrm>
            <a:off x="1521379" y="2649081"/>
            <a:ext cx="2909944" cy="193464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a:latin typeface="Arial" pitchFamily="34" charset="0"/>
                <a:cs typeface="Arial" pitchFamily="34" charset="0"/>
              </a:rPr>
              <a:t>Find the living and nonliving things in this garden. </a:t>
            </a:r>
          </a:p>
        </p:txBody>
      </p:sp>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07777" y="1817436"/>
            <a:ext cx="6477244" cy="485263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6722823" y="1369431"/>
            <a:ext cx="3247152" cy="369332"/>
          </a:xfrm>
          <a:prstGeom prst="rect">
            <a:avLst/>
          </a:prstGeom>
        </p:spPr>
        <p:txBody>
          <a:bodyPr wrap="square">
            <a:spAutoFit/>
          </a:bodyPr>
          <a:lstStyle/>
          <a:p>
            <a:pPr algn="ctr"/>
            <a:r>
              <a:rPr lang="en-US" dirty="0">
                <a:latin typeface="Arial" charset="0"/>
                <a:ea typeface="Arial" charset="0"/>
                <a:cs typeface="Arial" charset="0"/>
              </a:rPr>
              <a:t>MyPlate Teaching Garden</a:t>
            </a:r>
          </a:p>
        </p:txBody>
      </p:sp>
      <p:sp>
        <p:nvSpPr>
          <p:cNvPr id="9" name="Title 2">
            <a:extLst>
              <a:ext uri="{FF2B5EF4-FFF2-40B4-BE49-F238E27FC236}">
                <a16:creationId xmlns:a16="http://schemas.microsoft.com/office/drawing/2014/main" id="{699387A5-C283-4704-E4A1-743D6F956DDB}"/>
              </a:ext>
            </a:extLst>
          </p:cNvPr>
          <p:cNvSpPr>
            <a:spLocks noGrp="1"/>
          </p:cNvSpPr>
          <p:nvPr>
            <p:ph type="title"/>
          </p:nvPr>
        </p:nvSpPr>
        <p:spPr>
          <a:xfrm>
            <a:off x="546100" y="327025"/>
            <a:ext cx="3734615" cy="377943"/>
          </a:xfrm>
        </p:spPr>
        <p:txBody>
          <a:bodyPr>
            <a:normAutofit/>
          </a:bodyPr>
          <a:lstStyle/>
          <a:p>
            <a:r>
              <a:rPr lang="en-US" dirty="0">
                <a:solidFill>
                  <a:srgbClr val="449F3B"/>
                </a:solidFill>
                <a:latin typeface="Arial Black" panose="020B0604020202020204" pitchFamily="34" charset="0"/>
                <a:cs typeface="Arial Black" panose="020B0604020202020204" pitchFamily="34" charset="0"/>
              </a:rPr>
              <a:t>K-2 Science</a:t>
            </a:r>
          </a:p>
        </p:txBody>
      </p:sp>
    </p:spTree>
    <p:extLst>
      <p:ext uri="{BB962C8B-B14F-4D97-AF65-F5344CB8AC3E}">
        <p14:creationId xmlns:p14="http://schemas.microsoft.com/office/powerpoint/2010/main" val="1825383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C0A07A-2EFF-B2B1-15B6-B545206881A5}"/>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00241" y="1606945"/>
            <a:ext cx="6748903" cy="506348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6120157" y="1214664"/>
            <a:ext cx="4509069" cy="369332"/>
          </a:xfrm>
          <a:prstGeom prst="rect">
            <a:avLst/>
          </a:prstGeom>
        </p:spPr>
        <p:txBody>
          <a:bodyPr wrap="square">
            <a:spAutoFit/>
          </a:bodyPr>
          <a:lstStyle/>
          <a:p>
            <a:pPr algn="ctr"/>
            <a:r>
              <a:rPr lang="en-US" dirty="0">
                <a:latin typeface="Arial" charset="0"/>
                <a:ea typeface="Arial" charset="0"/>
                <a:cs typeface="Arial" charset="0"/>
              </a:rPr>
              <a:t>Learning Gate Charter School’s Garden</a:t>
            </a:r>
          </a:p>
        </p:txBody>
      </p:sp>
      <p:sp>
        <p:nvSpPr>
          <p:cNvPr id="7" name="Title 1">
            <a:extLst>
              <a:ext uri="{FF2B5EF4-FFF2-40B4-BE49-F238E27FC236}">
                <a16:creationId xmlns:a16="http://schemas.microsoft.com/office/drawing/2014/main" id="{526D33EA-1578-C23C-CDE6-F03E2D526042}"/>
              </a:ext>
            </a:extLst>
          </p:cNvPr>
          <p:cNvSpPr txBox="1">
            <a:spLocks/>
          </p:cNvSpPr>
          <p:nvPr/>
        </p:nvSpPr>
        <p:spPr>
          <a:xfrm>
            <a:off x="442856" y="727328"/>
            <a:ext cx="5911051" cy="563429"/>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FFC000"/>
                </a:solidFill>
                <a:latin typeface="Arial" charset="0"/>
                <a:ea typeface="Arial" charset="0"/>
                <a:cs typeface="Arial" charset="0"/>
              </a:rPr>
              <a:t>LIVING AND NON-LIVING</a:t>
            </a:r>
          </a:p>
        </p:txBody>
      </p:sp>
      <p:sp>
        <p:nvSpPr>
          <p:cNvPr id="8" name="Rounded Rectangular Callout 5">
            <a:extLst>
              <a:ext uri="{FF2B5EF4-FFF2-40B4-BE49-F238E27FC236}">
                <a16:creationId xmlns:a16="http://schemas.microsoft.com/office/drawing/2014/main" id="{691693DF-2EDB-0180-13DA-1F81CC21BBA9}"/>
              </a:ext>
            </a:extLst>
          </p:cNvPr>
          <p:cNvSpPr/>
          <p:nvPr/>
        </p:nvSpPr>
        <p:spPr>
          <a:xfrm>
            <a:off x="1052456" y="2590466"/>
            <a:ext cx="2909944" cy="193464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a:latin typeface="Arial" pitchFamily="34" charset="0"/>
                <a:cs typeface="Arial" pitchFamily="34" charset="0"/>
              </a:rPr>
              <a:t>Find the living and nonliving things in this garden. </a:t>
            </a:r>
          </a:p>
        </p:txBody>
      </p:sp>
      <p:sp>
        <p:nvSpPr>
          <p:cNvPr id="9" name="Title 2">
            <a:extLst>
              <a:ext uri="{FF2B5EF4-FFF2-40B4-BE49-F238E27FC236}">
                <a16:creationId xmlns:a16="http://schemas.microsoft.com/office/drawing/2014/main" id="{32539DC9-F8F8-0C59-5C54-05EA27EB0D87}"/>
              </a:ext>
            </a:extLst>
          </p:cNvPr>
          <p:cNvSpPr txBox="1">
            <a:spLocks/>
          </p:cNvSpPr>
          <p:nvPr/>
        </p:nvSpPr>
        <p:spPr>
          <a:xfrm>
            <a:off x="442856" y="349385"/>
            <a:ext cx="3734615" cy="377943"/>
          </a:xfrm>
          <a:prstGeom prst="rect">
            <a:avLst/>
          </a:prstGeom>
        </p:spPr>
        <p:txBody>
          <a:bodyPr>
            <a:noAutofit/>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2400" dirty="0">
                <a:solidFill>
                  <a:srgbClr val="449F3B"/>
                </a:solidFill>
                <a:latin typeface="Arial Black" panose="020B0604020202020204" pitchFamily="34" charset="0"/>
                <a:cs typeface="Arial Black" panose="020B0604020202020204" pitchFamily="34" charset="0"/>
              </a:rPr>
              <a:t>K-2 Science</a:t>
            </a:r>
          </a:p>
        </p:txBody>
      </p:sp>
    </p:spTree>
    <p:extLst>
      <p:ext uri="{BB962C8B-B14F-4D97-AF65-F5344CB8AC3E}">
        <p14:creationId xmlns:p14="http://schemas.microsoft.com/office/powerpoint/2010/main" val="1820448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775D41-3DF2-AE10-1E3C-B16F8DD9EB95}"/>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F472CD6A-72F1-CAE4-F1CC-0BE3AAA06CE9}"/>
              </a:ext>
            </a:extLst>
          </p:cNvPr>
          <p:cNvSpPr>
            <a:spLocks noGrp="1"/>
          </p:cNvSpPr>
          <p:nvPr>
            <p:ph type="ctrTitle"/>
          </p:nvPr>
        </p:nvSpPr>
        <p:spPr>
          <a:xfrm>
            <a:off x="1836971" y="2485825"/>
            <a:ext cx="8518059" cy="905691"/>
          </a:xfrm>
        </p:spPr>
        <p:txBody>
          <a:bodyPr>
            <a:normAutofit fontScale="90000"/>
          </a:bodyPr>
          <a:lstStyle/>
          <a:p>
            <a:r>
              <a:rPr lang="en-US" dirty="0">
                <a:solidFill>
                  <a:srgbClr val="006132"/>
                </a:solidFill>
                <a:latin typeface="Arial Black" panose="020B0604020202020204" pitchFamily="34" charset="0"/>
                <a:cs typeface="Arial Black" panose="020B0604020202020204" pitchFamily="34" charset="0"/>
              </a:rPr>
              <a:t>What we are learning today</a:t>
            </a:r>
          </a:p>
        </p:txBody>
      </p:sp>
      <p:sp>
        <p:nvSpPr>
          <p:cNvPr id="7" name="Content Placeholder 4">
            <a:extLst>
              <a:ext uri="{FF2B5EF4-FFF2-40B4-BE49-F238E27FC236}">
                <a16:creationId xmlns:a16="http://schemas.microsoft.com/office/drawing/2014/main" id="{DA2C2A48-8FB0-54DD-0AC2-07FBE8E03406}"/>
              </a:ext>
            </a:extLst>
          </p:cNvPr>
          <p:cNvSpPr txBox="1">
            <a:spLocks/>
          </p:cNvSpPr>
          <p:nvPr/>
        </p:nvSpPr>
        <p:spPr>
          <a:xfrm>
            <a:off x="3557639" y="3920690"/>
            <a:ext cx="5076721" cy="1749425"/>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sz="2800" dirty="0">
                <a:solidFill>
                  <a:schemeClr val="tx1"/>
                </a:solidFill>
              </a:rPr>
              <a:t>Let’s take a journey together and learn all about yellow squash in Florida!</a:t>
            </a:r>
          </a:p>
        </p:txBody>
      </p:sp>
    </p:spTree>
    <p:extLst>
      <p:ext uri="{BB962C8B-B14F-4D97-AF65-F5344CB8AC3E}">
        <p14:creationId xmlns:p14="http://schemas.microsoft.com/office/powerpoint/2010/main" val="2906203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6DA77D-B28C-D67C-3F92-8835EF230C95}"/>
              </a:ext>
            </a:extLst>
          </p:cNvPr>
          <p:cNvPicPr>
            <a:picLocks noChangeAspect="1"/>
          </p:cNvPicPr>
          <p:nvPr/>
        </p:nvPicPr>
        <p:blipFill>
          <a:blip r:embed="rId3"/>
          <a:stretch>
            <a:fillRect/>
          </a:stretch>
        </p:blipFill>
        <p:spPr>
          <a:xfrm>
            <a:off x="0" y="0"/>
            <a:ext cx="12192000" cy="6858000"/>
          </a:xfrm>
          <a:prstGeom prst="rect">
            <a:avLst/>
          </a:prstGeom>
        </p:spPr>
      </p:pic>
      <p:pic>
        <p:nvPicPr>
          <p:cNvPr id="34" name="Picture 33"/>
          <p:cNvPicPr>
            <a:picLocks noChangeAspect="1"/>
          </p:cNvPicPr>
          <p:nvPr/>
        </p:nvPicPr>
        <p:blipFill>
          <a:blip r:embed="rId4"/>
          <a:srcRect/>
          <a:stretch/>
        </p:blipFill>
        <p:spPr>
          <a:xfrm>
            <a:off x="6603661" y="341227"/>
            <a:ext cx="4737980" cy="6131503"/>
          </a:xfrm>
          <a:prstGeom prst="rect">
            <a:avLst/>
          </a:prstGeom>
          <a:solidFill>
            <a:schemeClr val="bg1"/>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3" name="Rectangle 12"/>
          <p:cNvSpPr/>
          <p:nvPr/>
        </p:nvSpPr>
        <p:spPr>
          <a:xfrm>
            <a:off x="1358020" y="2253057"/>
            <a:ext cx="4737980" cy="1938992"/>
          </a:xfrm>
          <a:prstGeom prst="rect">
            <a:avLst/>
          </a:prstGeom>
        </p:spPr>
        <p:txBody>
          <a:bodyPr wrap="square">
            <a:spAutoFit/>
          </a:bodyPr>
          <a:lstStyle/>
          <a:p>
            <a:r>
              <a:rPr lang="en-US" sz="2400" b="1" dirty="0">
                <a:latin typeface="Arial" charset="0"/>
                <a:ea typeface="Arial" charset="0"/>
                <a:cs typeface="Arial" charset="0"/>
              </a:rPr>
              <a:t>FACTS:</a:t>
            </a:r>
          </a:p>
          <a:p>
            <a:r>
              <a:rPr lang="en-US" sz="2400" dirty="0">
                <a:solidFill>
                  <a:srgbClr val="2D2829"/>
                </a:solidFill>
                <a:effectLst/>
                <a:latin typeface="Arial" charset="0"/>
                <a:ea typeface="Arial" charset="0"/>
                <a:cs typeface="Arial" charset="0"/>
              </a:rPr>
              <a:t>Things that can be proven true.</a:t>
            </a:r>
          </a:p>
          <a:p>
            <a:endParaRPr lang="en-US" sz="2400" dirty="0">
              <a:solidFill>
                <a:srgbClr val="2D2829"/>
              </a:solidFill>
              <a:latin typeface="Arial" charset="0"/>
              <a:ea typeface="Arial" charset="0"/>
              <a:cs typeface="Arial" charset="0"/>
            </a:endParaRPr>
          </a:p>
          <a:p>
            <a:r>
              <a:rPr lang="en-US" sz="2400" b="1" dirty="0">
                <a:solidFill>
                  <a:srgbClr val="2D2829"/>
                </a:solidFill>
                <a:effectLst/>
                <a:latin typeface="Arial" charset="0"/>
                <a:ea typeface="Arial" charset="0"/>
                <a:cs typeface="Arial" charset="0"/>
              </a:rPr>
              <a:t>OPINION: </a:t>
            </a:r>
            <a:br>
              <a:rPr lang="en-US" sz="2400" dirty="0">
                <a:solidFill>
                  <a:srgbClr val="2D2829"/>
                </a:solidFill>
                <a:effectLst/>
                <a:latin typeface="Arial" charset="0"/>
                <a:ea typeface="Arial" charset="0"/>
                <a:cs typeface="Arial" charset="0"/>
              </a:rPr>
            </a:br>
            <a:r>
              <a:rPr lang="en-US" sz="2400" dirty="0">
                <a:solidFill>
                  <a:srgbClr val="2D2829"/>
                </a:solidFill>
                <a:effectLst/>
                <a:latin typeface="Arial" charset="0"/>
                <a:ea typeface="Arial" charset="0"/>
                <a:cs typeface="Arial" charset="0"/>
              </a:rPr>
              <a:t>What someone thinks or feels.</a:t>
            </a:r>
          </a:p>
        </p:txBody>
      </p:sp>
      <p:sp>
        <p:nvSpPr>
          <p:cNvPr id="4" name="Title 1">
            <a:extLst>
              <a:ext uri="{FF2B5EF4-FFF2-40B4-BE49-F238E27FC236}">
                <a16:creationId xmlns:a16="http://schemas.microsoft.com/office/drawing/2014/main" id="{C222EE44-FB2F-A541-1FBD-C1703B80737A}"/>
              </a:ext>
            </a:extLst>
          </p:cNvPr>
          <p:cNvSpPr txBox="1">
            <a:spLocks/>
          </p:cNvSpPr>
          <p:nvPr/>
        </p:nvSpPr>
        <p:spPr>
          <a:xfrm>
            <a:off x="434875" y="341227"/>
            <a:ext cx="4383310" cy="970186"/>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2500" spc="0" dirty="0">
                <a:solidFill>
                  <a:srgbClr val="7030A0"/>
                </a:solidFill>
                <a:latin typeface="Arial Black" pitchFamily="34" charset="0"/>
              </a:rPr>
              <a:t>K-2 language arts </a:t>
            </a:r>
            <a:br>
              <a:rPr lang="en-US" sz="3600" spc="0" dirty="0">
                <a:solidFill>
                  <a:schemeClr val="tx2">
                    <a:lumMod val="50000"/>
                    <a:lumOff val="50000"/>
                  </a:schemeClr>
                </a:solidFill>
                <a:latin typeface="Arial Black" pitchFamily="34" charset="0"/>
              </a:rPr>
            </a:br>
            <a:r>
              <a:rPr lang="en-US" sz="3600" cap="none" spc="0" dirty="0">
                <a:solidFill>
                  <a:srgbClr val="FFC000"/>
                </a:solidFill>
              </a:rPr>
              <a:t>FACT OR OPINION</a:t>
            </a:r>
          </a:p>
        </p:txBody>
      </p:sp>
    </p:spTree>
    <p:extLst>
      <p:ext uri="{BB962C8B-B14F-4D97-AF65-F5344CB8AC3E}">
        <p14:creationId xmlns:p14="http://schemas.microsoft.com/office/powerpoint/2010/main" val="2557405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4ECF62-5717-3DE3-1015-E5FA90DC925C}"/>
              </a:ext>
            </a:extLst>
          </p:cNvPr>
          <p:cNvPicPr>
            <a:picLocks noChangeAspect="1"/>
          </p:cNvPicPr>
          <p:nvPr/>
        </p:nvPicPr>
        <p:blipFill>
          <a:blip r:embed="rId3"/>
          <a:stretch>
            <a:fillRect/>
          </a:stretch>
        </p:blipFill>
        <p:spPr>
          <a:xfrm>
            <a:off x="0" y="0"/>
            <a:ext cx="12192000" cy="6858000"/>
          </a:xfrm>
          <a:prstGeom prst="rect">
            <a:avLst/>
          </a:prstGeom>
        </p:spPr>
      </p:pic>
      <p:sp>
        <p:nvSpPr>
          <p:cNvPr id="15" name="Content Placeholder 14"/>
          <p:cNvSpPr>
            <a:spLocks noGrp="1"/>
          </p:cNvSpPr>
          <p:nvPr>
            <p:ph idx="1"/>
          </p:nvPr>
        </p:nvSpPr>
        <p:spPr>
          <a:xfrm>
            <a:off x="5087816" y="1641232"/>
            <a:ext cx="6002215" cy="4067906"/>
          </a:xfrm>
        </p:spPr>
        <p:txBody>
          <a:bodyPr>
            <a:normAutofit/>
          </a:bodyPr>
          <a:lstStyle/>
          <a:p>
            <a:pPr>
              <a:spcBef>
                <a:spcPts val="1900"/>
              </a:spcBef>
              <a:buClr>
                <a:srgbClr val="006133"/>
              </a:buClr>
            </a:pPr>
            <a:r>
              <a:rPr lang="en-US" sz="2800" dirty="0">
                <a:latin typeface="Arial" charset="0"/>
                <a:ea typeface="Arial" charset="0"/>
                <a:cs typeface="Arial" charset="0"/>
              </a:rPr>
              <a:t>Squash is a good source of potassium, which helps to control blood pressure. </a:t>
            </a:r>
          </a:p>
          <a:p>
            <a:pPr>
              <a:spcBef>
                <a:spcPts val="1900"/>
              </a:spcBef>
              <a:buClr>
                <a:srgbClr val="006133"/>
              </a:buClr>
            </a:pPr>
            <a:r>
              <a:rPr lang="en-US" sz="2800" dirty="0">
                <a:latin typeface="Arial" charset="0"/>
                <a:ea typeface="Arial" charset="0"/>
                <a:cs typeface="Arial" charset="0"/>
              </a:rPr>
              <a:t>Potassium's primary functions in the body include regulating fluid balance and controlling the electrical activity of the heart and other muscles.</a:t>
            </a: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t="10383" b="6382"/>
          <a:stretch/>
        </p:blipFill>
        <p:spPr>
          <a:xfrm>
            <a:off x="0" y="1524000"/>
            <a:ext cx="4090703" cy="3669323"/>
          </a:xfrm>
          <a:prstGeom prst="rect">
            <a:avLst/>
          </a:prstGeom>
        </p:spPr>
      </p:pic>
      <p:sp>
        <p:nvSpPr>
          <p:cNvPr id="4" name="Title 10">
            <a:extLst>
              <a:ext uri="{FF2B5EF4-FFF2-40B4-BE49-F238E27FC236}">
                <a16:creationId xmlns:a16="http://schemas.microsoft.com/office/drawing/2014/main" id="{676DB960-F81A-1467-B5C4-7B8DF90D2F82}"/>
              </a:ext>
            </a:extLst>
          </p:cNvPr>
          <p:cNvSpPr>
            <a:spLocks noGrp="1"/>
          </p:cNvSpPr>
          <p:nvPr>
            <p:ph type="title"/>
          </p:nvPr>
        </p:nvSpPr>
        <p:spPr>
          <a:xfrm>
            <a:off x="5087816" y="712238"/>
            <a:ext cx="4684146" cy="354012"/>
          </a:xfrm>
        </p:spPr>
        <p:txBody>
          <a:bodyPr/>
          <a:lstStyle/>
          <a:p>
            <a:r>
              <a:rPr lang="en-US" dirty="0">
                <a:solidFill>
                  <a:srgbClr val="FFC000"/>
                </a:solidFill>
                <a:latin typeface="Arial Black" pitchFamily="34" charset="0"/>
              </a:rPr>
              <a:t>NUTRITION NUGGET</a:t>
            </a:r>
          </a:p>
        </p:txBody>
      </p:sp>
      <p:pic>
        <p:nvPicPr>
          <p:cNvPr id="7" name="Picture 6" descr="Icon&#10;&#10;Description automatically generated">
            <a:extLst>
              <a:ext uri="{FF2B5EF4-FFF2-40B4-BE49-F238E27FC236}">
                <a16:creationId xmlns:a16="http://schemas.microsoft.com/office/drawing/2014/main" id="{78164C34-26D6-FFB8-B577-562AAA72F6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b="2577"/>
          <a:stretch/>
        </p:blipFill>
        <p:spPr>
          <a:xfrm>
            <a:off x="9771962" y="4318640"/>
            <a:ext cx="2373213" cy="2312073"/>
          </a:xfrm>
          <a:prstGeom prst="rect">
            <a:avLst/>
          </a:prstGeom>
        </p:spPr>
      </p:pic>
    </p:spTree>
    <p:extLst>
      <p:ext uri="{BB962C8B-B14F-4D97-AF65-F5344CB8AC3E}">
        <p14:creationId xmlns:p14="http://schemas.microsoft.com/office/powerpoint/2010/main" val="1086227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E887AD-45C9-F578-FD9F-C145FA026CD5}"/>
              </a:ext>
            </a:extLst>
          </p:cNvPr>
          <p:cNvPicPr>
            <a:picLocks noChangeAspect="1"/>
          </p:cNvPicPr>
          <p:nvPr/>
        </p:nvPicPr>
        <p:blipFill>
          <a:blip r:embed="rId3"/>
          <a:stretch>
            <a:fillRect/>
          </a:stretch>
        </p:blipFill>
        <p:spPr>
          <a:xfrm>
            <a:off x="0" y="0"/>
            <a:ext cx="12192000"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4806" y="1184031"/>
            <a:ext cx="5115379" cy="341451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 name="Text Placeholder 12">
            <a:extLst>
              <a:ext uri="{FF2B5EF4-FFF2-40B4-BE49-F238E27FC236}">
                <a16:creationId xmlns:a16="http://schemas.microsoft.com/office/drawing/2014/main" id="{96BFE141-5D8C-271F-B508-ACB1A14F18A2}"/>
              </a:ext>
            </a:extLst>
          </p:cNvPr>
          <p:cNvSpPr txBox="1">
            <a:spLocks/>
          </p:cNvSpPr>
          <p:nvPr/>
        </p:nvSpPr>
        <p:spPr>
          <a:xfrm>
            <a:off x="5701828" y="1334502"/>
            <a:ext cx="5224673" cy="439615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285750" indent="-285750">
              <a:lnSpc>
                <a:spcPct val="100000"/>
              </a:lnSpc>
              <a:spcBef>
                <a:spcPts val="1800"/>
              </a:spcBef>
              <a:buClr>
                <a:srgbClr val="006132"/>
              </a:buClr>
            </a:pPr>
            <a:r>
              <a:rPr lang="en-US" dirty="0">
                <a:solidFill>
                  <a:schemeClr val="tx1"/>
                </a:solidFill>
                <a:latin typeface="Arial" panose="020B0604020202020204" pitchFamily="34" charset="0"/>
                <a:cs typeface="Arial" panose="020B0604020202020204" pitchFamily="34" charset="0"/>
              </a:rPr>
              <a:t>Squash can be eaten raw, roasted, steamed or baked. </a:t>
            </a:r>
          </a:p>
          <a:p>
            <a:pPr marL="285750" indent="-285750">
              <a:lnSpc>
                <a:spcPct val="100000"/>
              </a:lnSpc>
              <a:spcBef>
                <a:spcPts val="1800"/>
              </a:spcBef>
              <a:buClr>
                <a:srgbClr val="006132"/>
              </a:buClr>
            </a:pPr>
            <a:r>
              <a:rPr lang="en-US" dirty="0">
                <a:solidFill>
                  <a:schemeClr val="tx1"/>
                </a:solidFill>
                <a:latin typeface="Arial" panose="020B0604020202020204" pitchFamily="34" charset="0"/>
                <a:cs typeface="Arial" panose="020B0604020202020204" pitchFamily="34" charset="0"/>
              </a:rPr>
              <a:t>Add diced squash to soups, stews or casseroles.</a:t>
            </a:r>
          </a:p>
          <a:p>
            <a:pPr marL="285750" indent="-285750">
              <a:lnSpc>
                <a:spcPct val="100000"/>
              </a:lnSpc>
              <a:spcBef>
                <a:spcPts val="1800"/>
              </a:spcBef>
              <a:buClr>
                <a:srgbClr val="006132"/>
              </a:buClr>
            </a:pPr>
            <a:r>
              <a:rPr lang="en-US" dirty="0">
                <a:solidFill>
                  <a:schemeClr val="tx1"/>
                </a:solidFill>
                <a:latin typeface="Arial" panose="020B0604020202020204" pitchFamily="34" charset="0"/>
                <a:cs typeface="Arial" panose="020B0604020202020204" pitchFamily="34" charset="0"/>
              </a:rPr>
              <a:t>Use slices of yellow squash in a stir-fry.</a:t>
            </a:r>
          </a:p>
          <a:p>
            <a:pPr marL="285750" indent="-285750">
              <a:lnSpc>
                <a:spcPct val="100000"/>
              </a:lnSpc>
              <a:spcBef>
                <a:spcPts val="1800"/>
              </a:spcBef>
              <a:buClr>
                <a:srgbClr val="006132"/>
              </a:buClr>
            </a:pPr>
            <a:r>
              <a:rPr lang="en-US" dirty="0">
                <a:solidFill>
                  <a:schemeClr val="tx1"/>
                </a:solidFill>
                <a:latin typeface="Arial" panose="020B0604020202020204" pitchFamily="34" charset="0"/>
                <a:cs typeface="Arial" panose="020B0604020202020204" pitchFamily="34" charset="0"/>
              </a:rPr>
              <a:t>Chop and add fresh summer </a:t>
            </a:r>
            <a:br>
              <a:rPr lang="en-US" dirty="0">
                <a:solidFill>
                  <a:schemeClr val="tx1"/>
                </a:solidFill>
                <a:latin typeface="Arial" panose="020B0604020202020204" pitchFamily="34" charset="0"/>
                <a:cs typeface="Arial" panose="020B0604020202020204" pitchFamily="34" charset="0"/>
              </a:rPr>
            </a:br>
            <a:r>
              <a:rPr lang="en-US" dirty="0">
                <a:solidFill>
                  <a:schemeClr val="tx1"/>
                </a:solidFill>
                <a:latin typeface="Arial" panose="020B0604020202020204" pitchFamily="34" charset="0"/>
                <a:cs typeface="Arial" panose="020B0604020202020204" pitchFamily="34" charset="0"/>
              </a:rPr>
              <a:t>squash to leafy green or grain salads.</a:t>
            </a:r>
          </a:p>
          <a:p>
            <a:pPr marL="285750" indent="-285750">
              <a:lnSpc>
                <a:spcPct val="100000"/>
              </a:lnSpc>
              <a:spcBef>
                <a:spcPts val="1800"/>
              </a:spcBef>
              <a:buClr>
                <a:srgbClr val="006132"/>
              </a:buClr>
            </a:pPr>
            <a:r>
              <a:rPr lang="en-US" dirty="0">
                <a:solidFill>
                  <a:schemeClr val="tx1"/>
                </a:solidFill>
                <a:latin typeface="Arial" panose="020B0604020202020204" pitchFamily="34" charset="0"/>
                <a:cs typeface="Arial" panose="020B0604020202020204" pitchFamily="34" charset="0"/>
              </a:rPr>
              <a:t>To make stuffed winter squash, cut off the top of the squash, remove the seeds, then stuff with vegetables and cooked grains and meats. Bake until the squash is tender.</a:t>
            </a:r>
          </a:p>
        </p:txBody>
      </p:sp>
      <p:sp>
        <p:nvSpPr>
          <p:cNvPr id="5" name="Rectangle 4">
            <a:extLst>
              <a:ext uri="{FF2B5EF4-FFF2-40B4-BE49-F238E27FC236}">
                <a16:creationId xmlns:a16="http://schemas.microsoft.com/office/drawing/2014/main" id="{106FEBFD-9551-DD60-F543-BF6A4F498E9A}"/>
              </a:ext>
            </a:extLst>
          </p:cNvPr>
          <p:cNvSpPr/>
          <p:nvPr/>
        </p:nvSpPr>
        <p:spPr>
          <a:xfrm>
            <a:off x="1572899" y="4855541"/>
            <a:ext cx="2899191" cy="646331"/>
          </a:xfrm>
          <a:prstGeom prst="rect">
            <a:avLst/>
          </a:prstGeom>
        </p:spPr>
        <p:txBody>
          <a:bodyPr wrap="none">
            <a:spAutoFit/>
          </a:bodyPr>
          <a:lstStyle/>
          <a:p>
            <a:pPr algn="ctr"/>
            <a:r>
              <a:rPr lang="en-US" b="1" dirty="0">
                <a:solidFill>
                  <a:srgbClr val="006132"/>
                </a:solidFill>
                <a:latin typeface="Arial" panose="020B0604020202020204" pitchFamily="34" charset="0"/>
                <a:cs typeface="Arial" panose="020B0604020202020204" pitchFamily="34" charset="0"/>
              </a:rPr>
              <a:t>Visit </a:t>
            </a:r>
            <a:r>
              <a:rPr lang="en-US" b="1" dirty="0">
                <a:solidFill>
                  <a:srgbClr val="006132"/>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Fresh From Florida</a:t>
            </a:r>
            <a:r>
              <a:rPr lang="en-US" b="1" dirty="0">
                <a:solidFill>
                  <a:srgbClr val="006132"/>
                </a:solidFill>
                <a:latin typeface="Arial" panose="020B0604020202020204" pitchFamily="34" charset="0"/>
                <a:cs typeface="Arial" panose="020B0604020202020204" pitchFamily="34" charset="0"/>
              </a:rPr>
              <a:t> </a:t>
            </a:r>
            <a:br>
              <a:rPr lang="en-US" b="1" dirty="0">
                <a:solidFill>
                  <a:srgbClr val="006132"/>
                </a:solidFill>
                <a:latin typeface="Arial" panose="020B0604020202020204" pitchFamily="34" charset="0"/>
                <a:cs typeface="Arial" panose="020B0604020202020204" pitchFamily="34" charset="0"/>
              </a:rPr>
            </a:br>
            <a:r>
              <a:rPr lang="en-US" b="1" dirty="0">
                <a:solidFill>
                  <a:srgbClr val="006132"/>
                </a:solidFill>
                <a:latin typeface="Arial" panose="020B0604020202020204" pitchFamily="34" charset="0"/>
                <a:cs typeface="Arial" panose="020B0604020202020204" pitchFamily="34" charset="0"/>
              </a:rPr>
              <a:t>for tasty recipes!</a:t>
            </a:r>
          </a:p>
        </p:txBody>
      </p:sp>
      <p:sp>
        <p:nvSpPr>
          <p:cNvPr id="7" name="TextBox 6">
            <a:extLst>
              <a:ext uri="{FF2B5EF4-FFF2-40B4-BE49-F238E27FC236}">
                <a16:creationId xmlns:a16="http://schemas.microsoft.com/office/drawing/2014/main" id="{884811D8-63DC-923E-3B3B-98385326CDDB}"/>
              </a:ext>
            </a:extLst>
          </p:cNvPr>
          <p:cNvSpPr txBox="1"/>
          <p:nvPr/>
        </p:nvSpPr>
        <p:spPr>
          <a:xfrm>
            <a:off x="1145894" y="342262"/>
            <a:ext cx="8534400" cy="584775"/>
          </a:xfrm>
          <a:prstGeom prst="rect">
            <a:avLst/>
          </a:prstGeom>
          <a:noFill/>
        </p:spPr>
        <p:txBody>
          <a:bodyPr wrap="square" rtlCol="0">
            <a:spAutoFit/>
          </a:bodyPr>
          <a:lstStyle/>
          <a:p>
            <a:pPr algn="ctr"/>
            <a:r>
              <a:rPr lang="en-US" sz="3200" b="1" dirty="0">
                <a:solidFill>
                  <a:srgbClr val="006132"/>
                </a:solidFill>
                <a:latin typeface="Arial Black" charset="0"/>
                <a:ea typeface="Arial Black" charset="0"/>
                <a:cs typeface="Arial Black" charset="0"/>
              </a:rPr>
              <a:t>SERVING UP SUMMER SQUASH</a:t>
            </a:r>
          </a:p>
        </p:txBody>
      </p:sp>
    </p:spTree>
    <p:extLst>
      <p:ext uri="{BB962C8B-B14F-4D97-AF65-F5344CB8AC3E}">
        <p14:creationId xmlns:p14="http://schemas.microsoft.com/office/powerpoint/2010/main" val="2574924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0738736-8117-E69C-9C8B-2137F3837831}"/>
              </a:ext>
            </a:extLst>
          </p:cNvPr>
          <p:cNvPicPr>
            <a:picLocks noChangeAspect="1"/>
          </p:cNvPicPr>
          <p:nvPr/>
        </p:nvPicPr>
        <p:blipFill>
          <a:blip r:embed="rId3"/>
          <a:stretch>
            <a:fillRect/>
          </a:stretch>
        </p:blipFill>
        <p:spPr>
          <a:xfrm>
            <a:off x="0" y="0"/>
            <a:ext cx="12192000" cy="6858000"/>
          </a:xfrm>
          <a:prstGeom prst="rect">
            <a:avLst/>
          </a:prstGeom>
        </p:spPr>
      </p:pic>
      <p:sp>
        <p:nvSpPr>
          <p:cNvPr id="21" name="Title 3"/>
          <p:cNvSpPr>
            <a:spLocks noGrp="1"/>
          </p:cNvSpPr>
          <p:nvPr>
            <p:ph type="title"/>
          </p:nvPr>
        </p:nvSpPr>
        <p:spPr>
          <a:xfrm>
            <a:off x="6201508" y="780888"/>
            <a:ext cx="3528646" cy="354012"/>
          </a:xfrm>
        </p:spPr>
        <p:txBody>
          <a:bodyPr>
            <a:noAutofit/>
          </a:bodyPr>
          <a:lstStyle/>
          <a:p>
            <a:pPr algn="ctr"/>
            <a:r>
              <a:rPr lang="en-US" sz="4000" cap="none" spc="0" dirty="0">
                <a:solidFill>
                  <a:srgbClr val="FFC000"/>
                </a:solidFill>
                <a:latin typeface="Avenir Book"/>
                <a:cs typeface="Avenir Book"/>
              </a:rPr>
              <a:t>Squash!</a:t>
            </a:r>
          </a:p>
        </p:txBody>
      </p:sp>
      <p:sp>
        <p:nvSpPr>
          <p:cNvPr id="8" name="Title 3"/>
          <p:cNvSpPr>
            <a:spLocks noGrp="1"/>
          </p:cNvSpPr>
          <p:nvPr>
            <p:ph type="title" idx="4294967295"/>
          </p:nvPr>
        </p:nvSpPr>
        <p:spPr>
          <a:xfrm>
            <a:off x="7959507" y="3053930"/>
            <a:ext cx="3592390" cy="487363"/>
          </a:xfrm>
        </p:spPr>
        <p:txBody>
          <a:bodyPr>
            <a:noAutofit/>
          </a:bodyPr>
          <a:lstStyle/>
          <a:p>
            <a:pPr algn="ctr"/>
            <a:r>
              <a:rPr lang="en-US" sz="4000" cap="none" spc="0" dirty="0">
                <a:solidFill>
                  <a:srgbClr val="FFC000"/>
                </a:solidFill>
                <a:latin typeface="Avenir Book"/>
                <a:cs typeface="Avenir Book"/>
              </a:rPr>
              <a:t>A zoo-</a:t>
            </a:r>
            <a:r>
              <a:rPr lang="en-US" sz="4000" cap="none" spc="0" dirty="0" err="1">
                <a:solidFill>
                  <a:srgbClr val="FFC000"/>
                </a:solidFill>
                <a:latin typeface="Avenir Book"/>
                <a:cs typeface="Avenir Book"/>
              </a:rPr>
              <a:t>chini</a:t>
            </a:r>
            <a:r>
              <a:rPr lang="en-US" sz="4000" cap="none" spc="0" dirty="0">
                <a:solidFill>
                  <a:srgbClr val="FFC000"/>
                </a:solidFill>
                <a:latin typeface="Avenir Book"/>
                <a:cs typeface="Avenir Book"/>
              </a:rPr>
              <a:t>!</a:t>
            </a:r>
          </a:p>
        </p:txBody>
      </p:sp>
      <p:sp>
        <p:nvSpPr>
          <p:cNvPr id="10" name="Title 3"/>
          <p:cNvSpPr>
            <a:spLocks noGrp="1"/>
          </p:cNvSpPr>
          <p:nvPr>
            <p:ph type="title" idx="4294967295"/>
          </p:nvPr>
        </p:nvSpPr>
        <p:spPr>
          <a:xfrm>
            <a:off x="6006672" y="5491040"/>
            <a:ext cx="5920154" cy="553714"/>
          </a:xfrm>
        </p:spPr>
        <p:txBody>
          <a:bodyPr>
            <a:noAutofit/>
          </a:bodyPr>
          <a:lstStyle/>
          <a:p>
            <a:pPr algn="ctr"/>
            <a:r>
              <a:rPr lang="en-US" sz="4000" cap="none" spc="0" dirty="0">
                <a:solidFill>
                  <a:srgbClr val="FFC000"/>
                </a:solidFill>
                <a:latin typeface="Avenir Book"/>
                <a:cs typeface="Avenir Book"/>
              </a:rPr>
              <a:t>With a pumpkin patch. </a:t>
            </a:r>
          </a:p>
        </p:txBody>
      </p:sp>
      <p:sp>
        <p:nvSpPr>
          <p:cNvPr id="22" name="Text Placeholder 4"/>
          <p:cNvSpPr txBox="1">
            <a:spLocks/>
          </p:cNvSpPr>
          <p:nvPr/>
        </p:nvSpPr>
        <p:spPr>
          <a:xfrm>
            <a:off x="363483" y="227175"/>
            <a:ext cx="8117923" cy="553713"/>
          </a:xfrm>
          <a:prstGeom prst="rect">
            <a:avLst/>
          </a:prstGeom>
        </p:spPr>
        <p:txBody>
          <a:bodyPr vert="horz" lIns="91440" tIns="45720" rIns="91440" bIns="45720" rtlCol="0">
            <a:noAutofit/>
          </a:bodyPr>
          <a:lstStyle/>
          <a:p>
            <a:pPr marL="228600" lvl="0" indent="-228600" algn="ctr" defTabSz="914400">
              <a:lnSpc>
                <a:spcPct val="110000"/>
              </a:lnSpc>
              <a:spcBef>
                <a:spcPts val="700"/>
              </a:spcBef>
              <a:buClr>
                <a:schemeClr val="tx2"/>
              </a:buClr>
              <a:defRPr/>
            </a:pPr>
            <a:r>
              <a:rPr lang="en-US" sz="3200" dirty="0">
                <a:solidFill>
                  <a:srgbClr val="006133"/>
                </a:solidFill>
                <a:latin typeface="Arial Black" pitchFamily="34" charset="0"/>
                <a:cs typeface="Avenir Heavy"/>
              </a:rPr>
              <a:t>What’s a pumpkin’s favorite sport? </a:t>
            </a:r>
          </a:p>
        </p:txBody>
      </p:sp>
      <p:sp>
        <p:nvSpPr>
          <p:cNvPr id="9" name="Text Placeholder 4"/>
          <p:cNvSpPr txBox="1">
            <a:spLocks/>
          </p:cNvSpPr>
          <p:nvPr/>
        </p:nvSpPr>
        <p:spPr>
          <a:xfrm>
            <a:off x="1135767" y="2576417"/>
            <a:ext cx="9741809" cy="553713"/>
          </a:xfrm>
          <a:prstGeom prst="rect">
            <a:avLst/>
          </a:prstGeom>
        </p:spPr>
        <p:txBody>
          <a:bodyPr vert="horz" lIns="91440" tIns="45720" rIns="91440" bIns="45720" rtlCol="0">
            <a:noAutofit/>
          </a:bodyPr>
          <a:lstStyle/>
          <a:p>
            <a:pPr marL="228600" lvl="0" indent="-228600" algn="ctr" defTabSz="914400">
              <a:lnSpc>
                <a:spcPct val="110000"/>
              </a:lnSpc>
              <a:spcBef>
                <a:spcPts val="700"/>
              </a:spcBef>
              <a:buClr>
                <a:schemeClr val="tx2"/>
              </a:buClr>
              <a:defRPr/>
            </a:pPr>
            <a:r>
              <a:rPr lang="en-US" sz="3200" dirty="0">
                <a:solidFill>
                  <a:srgbClr val="006133"/>
                </a:solidFill>
                <a:latin typeface="Arial Black" pitchFamily="34" charset="0"/>
                <a:cs typeface="Avenir Heavy"/>
              </a:rPr>
              <a:t>What vegetable likes looking at animals? </a:t>
            </a:r>
          </a:p>
        </p:txBody>
      </p:sp>
      <p:sp>
        <p:nvSpPr>
          <p:cNvPr id="11" name="Text Placeholder 4"/>
          <p:cNvSpPr txBox="1">
            <a:spLocks/>
          </p:cNvSpPr>
          <p:nvPr/>
        </p:nvSpPr>
        <p:spPr>
          <a:xfrm>
            <a:off x="2914589" y="4829223"/>
            <a:ext cx="9012237" cy="393700"/>
          </a:xfrm>
          <a:prstGeom prst="rect">
            <a:avLst/>
          </a:prstGeom>
        </p:spPr>
        <p:txBody>
          <a:bodyPr vert="horz" lIns="91440" tIns="45720" rIns="91440" bIns="45720" rtlCol="0">
            <a:noAutofit/>
          </a:bodyPr>
          <a:lstStyle/>
          <a:p>
            <a:pPr marL="228600" lvl="0" indent="-228600" algn="ctr" defTabSz="914400">
              <a:lnSpc>
                <a:spcPct val="110000"/>
              </a:lnSpc>
              <a:spcBef>
                <a:spcPts val="700"/>
              </a:spcBef>
              <a:buClr>
                <a:schemeClr val="tx2"/>
              </a:buClr>
              <a:defRPr/>
            </a:pPr>
            <a:r>
              <a:rPr lang="en-US" sz="3200" dirty="0">
                <a:solidFill>
                  <a:srgbClr val="006133"/>
                </a:solidFill>
                <a:latin typeface="Arial Black" pitchFamily="34" charset="0"/>
                <a:cs typeface="Avenir Heavy"/>
              </a:rPr>
              <a:t>How do you fix a cracked pumpkin? </a:t>
            </a:r>
          </a:p>
        </p:txBody>
      </p:sp>
    </p:spTree>
    <p:extLst>
      <p:ext uri="{BB962C8B-B14F-4D97-AF65-F5344CB8AC3E}">
        <p14:creationId xmlns:p14="http://schemas.microsoft.com/office/powerpoint/2010/main" val="2093303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8A315D-DD91-EBFE-0D45-40E410857343}"/>
              </a:ext>
            </a:extLst>
          </p:cNvPr>
          <p:cNvPicPr>
            <a:picLocks noChangeAspect="1"/>
          </p:cNvPicPr>
          <p:nvPr/>
        </p:nvPicPr>
        <p:blipFill>
          <a:blip r:embed="rId3"/>
          <a:stretch>
            <a:fillRect/>
          </a:stretch>
        </p:blipFill>
        <p:spPr>
          <a:xfrm>
            <a:off x="0" y="0"/>
            <a:ext cx="12192000" cy="6858000"/>
          </a:xfrm>
          <a:prstGeom prst="rect">
            <a:avLst/>
          </a:prstGeom>
        </p:spPr>
      </p:pic>
      <p:sp>
        <p:nvSpPr>
          <p:cNvPr id="8" name="Rectangle 7"/>
          <p:cNvSpPr/>
          <p:nvPr/>
        </p:nvSpPr>
        <p:spPr>
          <a:xfrm>
            <a:off x="776993" y="458486"/>
            <a:ext cx="11014848" cy="769441"/>
          </a:xfrm>
          <a:prstGeom prst="rect">
            <a:avLst/>
          </a:prstGeom>
        </p:spPr>
        <p:txBody>
          <a:bodyPr wrap="square">
            <a:spAutoFit/>
          </a:bodyPr>
          <a:lstStyle/>
          <a:p>
            <a:pPr algn="ctr"/>
            <a:r>
              <a:rPr lang="en-US" sz="4400" dirty="0">
                <a:solidFill>
                  <a:srgbClr val="FFC000"/>
                </a:solidFill>
                <a:latin typeface="Arial Black" pitchFamily="34" charset="0"/>
                <a:cs typeface="Avenir Heavy"/>
              </a:rPr>
              <a:t>ADDITIONAL RESOURCES</a:t>
            </a:r>
          </a:p>
        </p:txBody>
      </p:sp>
      <p:sp>
        <p:nvSpPr>
          <p:cNvPr id="4" name="Rectangle 3">
            <a:extLst>
              <a:ext uri="{FF2B5EF4-FFF2-40B4-BE49-F238E27FC236}">
                <a16:creationId xmlns:a16="http://schemas.microsoft.com/office/drawing/2014/main" id="{048F4A0C-A295-58E9-B146-2C68FEAAB380}"/>
              </a:ext>
            </a:extLst>
          </p:cNvPr>
          <p:cNvSpPr/>
          <p:nvPr/>
        </p:nvSpPr>
        <p:spPr>
          <a:xfrm>
            <a:off x="1029761" y="1720840"/>
            <a:ext cx="10132478" cy="3416320"/>
          </a:xfrm>
          <a:prstGeom prst="rect">
            <a:avLst/>
          </a:prstGeom>
        </p:spPr>
        <p:txBody>
          <a:bodyPr wrap="square">
            <a:spAutoFit/>
          </a:bodyPr>
          <a:lstStyle/>
          <a:p>
            <a:pPr lvl="0" algn="ctr" defTabSz="914400">
              <a:defRPr/>
            </a:pPr>
            <a:r>
              <a:rPr lang="en-US" sz="2400" dirty="0">
                <a:latin typeface="Arial" panose="020B0604020202020204" pitchFamily="34" charset="0"/>
                <a:cs typeface="Arial" pitchFamily="34" charset="0"/>
              </a:rPr>
              <a:t>Starting a school garden?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Looking for additional teaching resources?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Interested in grant opportunities or how to incorporate local commodities in your lunchroom?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Head over to the </a:t>
            </a:r>
          </a:p>
          <a:p>
            <a:pPr lvl="0" algn="ctr" defTabSz="914400">
              <a:defRPr/>
            </a:pPr>
            <a:r>
              <a:rPr lang="en-US" sz="2400" b="1" dirty="0">
                <a:solidFill>
                  <a:srgbClr val="92D050"/>
                </a:solidFill>
                <a:latin typeface="Arial" panose="020B0604020202020204" pitchFamily="34" charset="0"/>
                <a:cs typeface="Arial" pitchFamily="34" charset="0"/>
                <a:hlinkClick r:id="rId4">
                  <a:extLst>
                    <a:ext uri="{A12FA001-AC4F-418D-AE19-62706E023703}">
                      <ahyp:hlinkClr xmlns:ahyp="http://schemas.microsoft.com/office/drawing/2018/hyperlinkcolor" val="tx"/>
                    </a:ext>
                  </a:extLst>
                </a:hlinkClick>
              </a:rPr>
              <a:t>Florida Farm to School website</a:t>
            </a:r>
            <a:r>
              <a:rPr lang="en-US" sz="2400" dirty="0">
                <a:latin typeface="Arial" panose="020B0604020202020204" pitchFamily="34" charset="0"/>
                <a:cs typeface="Arial" pitchFamily="34" charset="0"/>
              </a:rPr>
              <a:t>.</a:t>
            </a:r>
          </a:p>
        </p:txBody>
      </p:sp>
    </p:spTree>
    <p:extLst>
      <p:ext uri="{BB962C8B-B14F-4D97-AF65-F5344CB8AC3E}">
        <p14:creationId xmlns:p14="http://schemas.microsoft.com/office/powerpoint/2010/main" val="2636177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9E604E-1E9F-65F0-D9E0-05B197E82EA1}"/>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7"/>
          <p:cNvSpPr>
            <a:spLocks noGrp="1"/>
          </p:cNvSpPr>
          <p:nvPr>
            <p:ph type="title"/>
          </p:nvPr>
        </p:nvSpPr>
        <p:spPr>
          <a:xfrm>
            <a:off x="546100" y="713888"/>
            <a:ext cx="11036300" cy="354012"/>
          </a:xfrm>
        </p:spPr>
        <p:txBody>
          <a:bodyPr>
            <a:normAutofit fontScale="90000"/>
          </a:bodyPr>
          <a:lstStyle/>
          <a:p>
            <a:pPr algn="ctr"/>
            <a:r>
              <a:rPr lang="en-US" sz="4000" dirty="0">
                <a:solidFill>
                  <a:srgbClr val="FFC000"/>
                </a:solidFill>
                <a:latin typeface="Arial Black" pitchFamily="34" charset="0"/>
              </a:rPr>
              <a:t>FUN FACTS</a:t>
            </a:r>
          </a:p>
        </p:txBody>
      </p:sp>
      <p:sp>
        <p:nvSpPr>
          <p:cNvPr id="4" name="Content Placeholder 3"/>
          <p:cNvSpPr>
            <a:spLocks noGrp="1"/>
          </p:cNvSpPr>
          <p:nvPr>
            <p:ph idx="1"/>
          </p:nvPr>
        </p:nvSpPr>
        <p:spPr>
          <a:xfrm>
            <a:off x="6283570" y="1695115"/>
            <a:ext cx="5298830" cy="3563815"/>
          </a:xfrm>
        </p:spPr>
        <p:txBody>
          <a:bodyPr>
            <a:normAutofit/>
          </a:bodyPr>
          <a:lstStyle/>
          <a:p>
            <a:pPr marL="285750" lvl="0" indent="-285750">
              <a:spcBef>
                <a:spcPts val="1200"/>
              </a:spcBef>
              <a:buClr>
                <a:srgbClr val="006133"/>
              </a:buClr>
              <a:buFont typeface="Arial" pitchFamily="34" charset="0"/>
              <a:buChar char="•"/>
            </a:pPr>
            <a:r>
              <a:rPr lang="en-US" sz="2400" dirty="0">
                <a:latin typeface="Arial" charset="0"/>
                <a:ea typeface="Arial" charset="0"/>
                <a:cs typeface="Arial" charset="0"/>
              </a:rPr>
              <a:t>Yellow squash is also known as a summer squash. </a:t>
            </a:r>
          </a:p>
          <a:p>
            <a:pPr marL="285750" lvl="0" indent="-285750">
              <a:spcBef>
                <a:spcPts val="1200"/>
              </a:spcBef>
              <a:buClr>
                <a:srgbClr val="006133"/>
              </a:buClr>
              <a:buFont typeface="Arial" pitchFamily="34" charset="0"/>
              <a:buChar char="•"/>
            </a:pPr>
            <a:r>
              <a:rPr lang="en-US" sz="2400" dirty="0">
                <a:latin typeface="Arial" charset="0"/>
                <a:ea typeface="Arial" charset="0"/>
                <a:cs typeface="Arial" charset="0"/>
              </a:rPr>
              <a:t>Squash belong to the same family as melons and cucumbers. </a:t>
            </a:r>
          </a:p>
          <a:p>
            <a:pPr marL="285750" lvl="0" indent="-285750">
              <a:spcBef>
                <a:spcPts val="1200"/>
              </a:spcBef>
              <a:buClr>
                <a:srgbClr val="006133"/>
              </a:buClr>
              <a:buFont typeface="Arial" pitchFamily="34" charset="0"/>
              <a:buChar char="•"/>
            </a:pPr>
            <a:r>
              <a:rPr lang="en-US" sz="2400" dirty="0">
                <a:latin typeface="Arial" charset="0"/>
                <a:ea typeface="Arial" charset="0"/>
                <a:cs typeface="Arial" charset="0"/>
              </a:rPr>
              <a:t>Eat yellow squash with the skin on! It is packed with vitamin C. </a:t>
            </a:r>
          </a:p>
          <a:p>
            <a:pPr marL="285750" lvl="0" indent="-285750">
              <a:spcBef>
                <a:spcPts val="1200"/>
              </a:spcBef>
              <a:buClr>
                <a:srgbClr val="006133"/>
              </a:buClr>
              <a:buFont typeface="Arial" pitchFamily="34" charset="0"/>
              <a:buChar char="•"/>
            </a:pPr>
            <a:r>
              <a:rPr lang="en-US" sz="2400" dirty="0">
                <a:latin typeface="Arial" charset="0"/>
                <a:ea typeface="Arial" charset="0"/>
                <a:cs typeface="Arial" charset="0"/>
              </a:rPr>
              <a:t>Summer squash is picked by hand. </a:t>
            </a:r>
          </a:p>
        </p:txBody>
      </p:sp>
      <p:pic>
        <p:nvPicPr>
          <p:cNvPr id="2" name="Picture 1">
            <a:extLst>
              <a:ext uri="{FF2B5EF4-FFF2-40B4-BE49-F238E27FC236}">
                <a16:creationId xmlns:a16="http://schemas.microsoft.com/office/drawing/2014/main" id="{9B8B2E8A-CBD0-311A-A9CC-F2D45BA5F9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6100" y="1695115"/>
            <a:ext cx="5212080" cy="3467770"/>
          </a:xfrm>
          <a:prstGeom prst="rect">
            <a:avLst/>
          </a:prstGeom>
          <a:ln w="190500" cap="sq">
            <a:noFill/>
            <a:prstDash val="solid"/>
            <a:miter lim="800000"/>
          </a:ln>
          <a:effectLst/>
        </p:spPr>
      </p:pic>
    </p:spTree>
    <p:extLst>
      <p:ext uri="{BB962C8B-B14F-4D97-AF65-F5344CB8AC3E}">
        <p14:creationId xmlns:p14="http://schemas.microsoft.com/office/powerpoint/2010/main" val="24682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1EB8D8-2846-F2F3-79E3-3AAA94168093}"/>
              </a:ext>
            </a:extLst>
          </p:cNvPr>
          <p:cNvPicPr>
            <a:picLocks noChangeAspect="1"/>
          </p:cNvPicPr>
          <p:nvPr/>
        </p:nvPicPr>
        <p:blipFill>
          <a:blip r:embed="rId3"/>
          <a:stretch>
            <a:fillRect/>
          </a:stretch>
        </p:blipFill>
        <p:spPr>
          <a:xfrm>
            <a:off x="0" y="0"/>
            <a:ext cx="12192000" cy="6858000"/>
          </a:xfrm>
          <a:prstGeom prst="rect">
            <a:avLst/>
          </a:prstGeom>
        </p:spPr>
      </p:pic>
      <p:sp>
        <p:nvSpPr>
          <p:cNvPr id="8" name="Title 7"/>
          <p:cNvSpPr>
            <a:spLocks noGrp="1"/>
          </p:cNvSpPr>
          <p:nvPr>
            <p:ph type="title"/>
          </p:nvPr>
        </p:nvSpPr>
        <p:spPr>
          <a:xfrm>
            <a:off x="657649" y="501443"/>
            <a:ext cx="4595743" cy="1289739"/>
          </a:xfrm>
        </p:spPr>
        <p:txBody>
          <a:bodyPr>
            <a:normAutofit/>
          </a:bodyPr>
          <a:lstStyle/>
          <a:p>
            <a:pPr algn="ctr"/>
            <a:r>
              <a:rPr lang="en-US" sz="4400" dirty="0">
                <a:solidFill>
                  <a:srgbClr val="FFC000"/>
                </a:solidFill>
                <a:latin typeface="Arial Black" pitchFamily="34" charset="0"/>
              </a:rPr>
              <a:t>Spot it on the map</a:t>
            </a:r>
          </a:p>
        </p:txBody>
      </p:sp>
      <p:sp>
        <p:nvSpPr>
          <p:cNvPr id="9" name="Content Placeholder 8"/>
          <p:cNvSpPr>
            <a:spLocks noGrp="1"/>
          </p:cNvSpPr>
          <p:nvPr>
            <p:ph idx="1"/>
          </p:nvPr>
        </p:nvSpPr>
        <p:spPr>
          <a:xfrm>
            <a:off x="657649" y="2517913"/>
            <a:ext cx="4290943" cy="3193774"/>
          </a:xfrm>
        </p:spPr>
        <p:txBody>
          <a:bodyPr>
            <a:normAutofit/>
          </a:bodyPr>
          <a:lstStyle/>
          <a:p>
            <a:pPr marL="0" lvl="0" indent="0" algn="ctr">
              <a:lnSpc>
                <a:spcPct val="100000"/>
              </a:lnSpc>
              <a:spcBef>
                <a:spcPts val="0"/>
              </a:spcBef>
              <a:buClrTx/>
              <a:buNone/>
              <a:defRPr/>
            </a:pPr>
            <a:r>
              <a:rPr lang="en-US" sz="2800" dirty="0">
                <a:latin typeface="Arial" charset="0"/>
                <a:ea typeface="Arial" charset="0"/>
                <a:cs typeface="Arial" charset="0"/>
              </a:rPr>
              <a:t>Florida is the second largest producer of squash in the nation.  </a:t>
            </a:r>
          </a:p>
          <a:p>
            <a:pPr marL="0" lvl="0" indent="0" algn="ctr">
              <a:lnSpc>
                <a:spcPct val="100000"/>
              </a:lnSpc>
              <a:spcBef>
                <a:spcPts val="0"/>
              </a:spcBef>
              <a:buClrTx/>
              <a:buNone/>
              <a:defRPr/>
            </a:pPr>
            <a:endParaRPr lang="en-US" sz="2800" dirty="0">
              <a:latin typeface="Arial" charset="0"/>
              <a:ea typeface="Arial" charset="0"/>
              <a:cs typeface="Arial" charset="0"/>
            </a:endParaRPr>
          </a:p>
          <a:p>
            <a:pPr marL="0" lvl="0" indent="0" algn="ctr">
              <a:lnSpc>
                <a:spcPct val="100000"/>
              </a:lnSpc>
              <a:spcBef>
                <a:spcPts val="0"/>
              </a:spcBef>
              <a:buClrTx/>
              <a:buNone/>
              <a:defRPr/>
            </a:pPr>
            <a:r>
              <a:rPr lang="en-US" sz="2800" dirty="0">
                <a:latin typeface="Arial" charset="0"/>
                <a:ea typeface="Arial" charset="0"/>
                <a:cs typeface="Arial" charset="0"/>
              </a:rPr>
              <a:t>Most of Florida’s yellow squash production occurs in the south. </a:t>
            </a: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5726" y="0"/>
            <a:ext cx="6676274" cy="6676274"/>
          </a:xfrm>
          <a:prstGeom prst="rect">
            <a:avLst/>
          </a:prstGeom>
        </p:spPr>
      </p:pic>
    </p:spTree>
    <p:extLst>
      <p:ext uri="{BB962C8B-B14F-4D97-AF65-F5344CB8AC3E}">
        <p14:creationId xmlns:p14="http://schemas.microsoft.com/office/powerpoint/2010/main" val="504974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81D215-3F30-A4F0-17D4-69A0ABD9EFF2}"/>
              </a:ext>
            </a:extLst>
          </p:cNvPr>
          <p:cNvPicPr>
            <a:picLocks noChangeAspect="1"/>
          </p:cNvPicPr>
          <p:nvPr/>
        </p:nvPicPr>
        <p:blipFill>
          <a:blip r:embed="rId3"/>
          <a:stretch>
            <a:fillRect/>
          </a:stretch>
        </p:blipFill>
        <p:spPr>
          <a:xfrm>
            <a:off x="0" y="0"/>
            <a:ext cx="12192000" cy="6858000"/>
          </a:xfrm>
          <a:prstGeom prst="rect">
            <a:avLst/>
          </a:prstGeom>
        </p:spPr>
      </p:pic>
      <p:sp>
        <p:nvSpPr>
          <p:cNvPr id="8" name="Title 7"/>
          <p:cNvSpPr>
            <a:spLocks noGrp="1"/>
          </p:cNvSpPr>
          <p:nvPr>
            <p:ph type="title"/>
          </p:nvPr>
        </p:nvSpPr>
        <p:spPr>
          <a:xfrm>
            <a:off x="4972174" y="364968"/>
            <a:ext cx="6301154" cy="703394"/>
          </a:xfrm>
        </p:spPr>
        <p:txBody>
          <a:bodyPr>
            <a:normAutofit/>
          </a:bodyPr>
          <a:lstStyle/>
          <a:p>
            <a:pPr algn="ctr"/>
            <a:r>
              <a:rPr lang="en-US" sz="2200" dirty="0">
                <a:solidFill>
                  <a:srgbClr val="FFC000"/>
                </a:solidFill>
                <a:latin typeface="Arial Black" pitchFamily="34" charset="0"/>
              </a:rPr>
              <a:t>Have you tried a Florida yellow squash?</a:t>
            </a:r>
          </a:p>
        </p:txBody>
      </p:sp>
      <p:sp>
        <p:nvSpPr>
          <p:cNvPr id="9" name="Content Placeholder 8"/>
          <p:cNvSpPr>
            <a:spLocks noGrp="1"/>
          </p:cNvSpPr>
          <p:nvPr>
            <p:ph idx="1"/>
          </p:nvPr>
        </p:nvSpPr>
        <p:spPr>
          <a:xfrm>
            <a:off x="5281244" y="1496371"/>
            <a:ext cx="5498124" cy="2719754"/>
          </a:xfrm>
        </p:spPr>
        <p:txBody>
          <a:bodyPr>
            <a:normAutofit/>
          </a:bodyPr>
          <a:lstStyle/>
          <a:p>
            <a:pPr marL="0" indent="0" algn="ctr">
              <a:lnSpc>
                <a:spcPct val="100000"/>
              </a:lnSpc>
              <a:buClr>
                <a:schemeClr val="tx2">
                  <a:lumMod val="25000"/>
                  <a:lumOff val="75000"/>
                </a:schemeClr>
              </a:buClr>
              <a:buNone/>
            </a:pPr>
            <a:r>
              <a:rPr lang="en-US" sz="2800" dirty="0">
                <a:latin typeface="Arial" charset="0"/>
                <a:ea typeface="Arial" charset="0"/>
                <a:cs typeface="Arial" charset="0"/>
              </a:rPr>
              <a:t>Florida yellow squash are planted in the fall and spring. </a:t>
            </a:r>
          </a:p>
          <a:p>
            <a:pPr marL="0" indent="0" algn="ctr">
              <a:lnSpc>
                <a:spcPct val="100000"/>
              </a:lnSpc>
              <a:buClr>
                <a:schemeClr val="tx2">
                  <a:lumMod val="25000"/>
                  <a:lumOff val="75000"/>
                </a:schemeClr>
              </a:buClr>
              <a:buNone/>
            </a:pPr>
            <a:endParaRPr lang="en-US" sz="2800" dirty="0">
              <a:latin typeface="Arial" charset="0"/>
              <a:ea typeface="Arial" charset="0"/>
              <a:cs typeface="Arial" charset="0"/>
            </a:endParaRPr>
          </a:p>
          <a:p>
            <a:pPr marL="0" indent="0" algn="ctr">
              <a:lnSpc>
                <a:spcPct val="100000"/>
              </a:lnSpc>
              <a:buClr>
                <a:schemeClr val="tx2">
                  <a:lumMod val="25000"/>
                  <a:lumOff val="75000"/>
                </a:schemeClr>
              </a:buClr>
              <a:buNone/>
            </a:pPr>
            <a:r>
              <a:rPr lang="en-US" sz="2800" b="1" dirty="0">
                <a:latin typeface="Arial" charset="0"/>
                <a:ea typeface="Arial" charset="0"/>
                <a:cs typeface="Arial" charset="0"/>
              </a:rPr>
              <a:t>They are available from September through July.</a:t>
            </a:r>
          </a:p>
        </p:txBody>
      </p:sp>
      <p:sp>
        <p:nvSpPr>
          <p:cNvPr id="2" name="Rounded Rectangular Callout 5">
            <a:extLst>
              <a:ext uri="{FF2B5EF4-FFF2-40B4-BE49-F238E27FC236}">
                <a16:creationId xmlns:a16="http://schemas.microsoft.com/office/drawing/2014/main" id="{DEEF3E63-5E31-07AB-300C-7B9F4A4AACAE}"/>
              </a:ext>
            </a:extLst>
          </p:cNvPr>
          <p:cNvSpPr/>
          <p:nvPr/>
        </p:nvSpPr>
        <p:spPr>
          <a:xfrm>
            <a:off x="8287541" y="5031458"/>
            <a:ext cx="3448891" cy="796122"/>
          </a:xfrm>
          <a:prstGeom prst="wedgeRoundRectCallout">
            <a:avLst>
              <a:gd name="adj1" fmla="val -44447"/>
              <a:gd name="adj2" fmla="val 92877"/>
              <a:gd name="adj3" fmla="val 16667"/>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latin typeface="Arial" pitchFamily="34" charset="0"/>
                <a:cs typeface="Arial" pitchFamily="34" charset="0"/>
              </a:rPr>
              <a:t>Look for this logo to find Florida-grown yellow squash!</a:t>
            </a:r>
          </a:p>
        </p:txBody>
      </p:sp>
      <p:pic>
        <p:nvPicPr>
          <p:cNvPr id="3" name="Picture 2">
            <a:extLst>
              <a:ext uri="{FF2B5EF4-FFF2-40B4-BE49-F238E27FC236}">
                <a16:creationId xmlns:a16="http://schemas.microsoft.com/office/drawing/2014/main" id="{43D75FB1-DDD3-6E55-CCAF-0A0CBF0E750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44" t="-8056" r="-2276" b="-6749"/>
          <a:stretch/>
        </p:blipFill>
        <p:spPr>
          <a:xfrm>
            <a:off x="5092649" y="4644134"/>
            <a:ext cx="3194892" cy="1570770"/>
          </a:xfrm>
          <a:prstGeom prst="roundRect">
            <a:avLst/>
          </a:prstGeom>
          <a:solidFill>
            <a:schemeClr val="bg1"/>
          </a:solidFill>
        </p:spPr>
      </p:pic>
    </p:spTree>
    <p:extLst>
      <p:ext uri="{BB962C8B-B14F-4D97-AF65-F5344CB8AC3E}">
        <p14:creationId xmlns:p14="http://schemas.microsoft.com/office/powerpoint/2010/main" val="294772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83B0CF-C613-840C-3B7D-A1A36F417D2D}"/>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 Placeholder 2">
            <a:extLst>
              <a:ext uri="{FF2B5EF4-FFF2-40B4-BE49-F238E27FC236}">
                <a16:creationId xmlns:a16="http://schemas.microsoft.com/office/drawing/2014/main" id="{32F6EB40-D542-FB8B-0595-41D181BAE363}"/>
              </a:ext>
            </a:extLst>
          </p:cNvPr>
          <p:cNvSpPr txBox="1">
            <a:spLocks/>
          </p:cNvSpPr>
          <p:nvPr/>
        </p:nvSpPr>
        <p:spPr>
          <a:xfrm>
            <a:off x="708970" y="2077485"/>
            <a:ext cx="5059297" cy="2934523"/>
          </a:xfrm>
          <a:prstGeom prst="rect">
            <a:avLst/>
          </a:prstGeom>
          <a:noFill/>
          <a:ln>
            <a:noFill/>
          </a:ln>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sz="2800" b="1">
                <a:latin typeface="Arial" pitchFamily="34" charset="0"/>
                <a:cs typeface="Arial" pitchFamily="34" charset="0"/>
              </a:rPr>
              <a:t>Lipman Produce</a:t>
            </a:r>
          </a:p>
          <a:p>
            <a:pPr marL="0" indent="0" algn="ctr">
              <a:buFont typeface="Arial" panose="020B0604020202020204" pitchFamily="34" charset="0"/>
              <a:buNone/>
            </a:pPr>
            <a:r>
              <a:rPr lang="en-US" sz="2800" b="1">
                <a:solidFill>
                  <a:srgbClr val="006132"/>
                </a:solidFill>
                <a:latin typeface="Arial" pitchFamily="34" charset="0"/>
                <a:cs typeface="Arial" pitchFamily="34" charset="0"/>
              </a:rPr>
              <a:t>Scott Rush</a:t>
            </a:r>
          </a:p>
          <a:p>
            <a:pPr marL="0" indent="0" algn="ctr">
              <a:buFont typeface="Arial" panose="020B0604020202020204" pitchFamily="34" charset="0"/>
              <a:buNone/>
            </a:pPr>
            <a:r>
              <a:rPr lang="en-US">
                <a:latin typeface="Arial" pitchFamily="34" charset="0"/>
                <a:cs typeface="Arial" pitchFamily="34" charset="0"/>
              </a:rPr>
              <a:t>Grows tomatoes, cucumbers, peppers, eggplant, potatoes, and yellow squash!</a:t>
            </a:r>
            <a:endParaRPr lang="en-US" dirty="0">
              <a:latin typeface="Arial" pitchFamily="34" charset="0"/>
              <a:cs typeface="Arial" pitchFamily="34" charset="0"/>
            </a:endParaRPr>
          </a:p>
        </p:txBody>
      </p:sp>
      <p:sp>
        <p:nvSpPr>
          <p:cNvPr id="5" name="TextBox 4">
            <a:extLst>
              <a:ext uri="{FF2B5EF4-FFF2-40B4-BE49-F238E27FC236}">
                <a16:creationId xmlns:a16="http://schemas.microsoft.com/office/drawing/2014/main" id="{AF79E129-1A97-18B6-664A-5C75C51460FE}"/>
              </a:ext>
            </a:extLst>
          </p:cNvPr>
          <p:cNvSpPr txBox="1"/>
          <p:nvPr/>
        </p:nvSpPr>
        <p:spPr>
          <a:xfrm>
            <a:off x="5931882" y="5596440"/>
            <a:ext cx="5714757" cy="369332"/>
          </a:xfrm>
          <a:prstGeom prst="rect">
            <a:avLst/>
          </a:prstGeom>
          <a:noFill/>
        </p:spPr>
        <p:txBody>
          <a:bodyPr wrap="square" rtlCol="0">
            <a:spAutoFit/>
          </a:bodyPr>
          <a:lstStyle/>
          <a:p>
            <a:pPr algn="ctr"/>
            <a:r>
              <a:rPr lang="en-US" dirty="0">
                <a:solidFill>
                  <a:srgbClr val="FFC000"/>
                </a:solidFill>
                <a:latin typeface="Avenir Next Demi Bold Italic"/>
                <a:cs typeface="Avenir Next Demi Bold Italic"/>
                <a:hlinkClick r:id="rId4">
                  <a:extLst>
                    <a:ext uri="{A12FA001-AC4F-418D-AE19-62706E023703}">
                      <ahyp:hlinkClr xmlns:ahyp="http://schemas.microsoft.com/office/drawing/2018/hyperlinkcolor" val="tx"/>
                    </a:ext>
                  </a:extLst>
                </a:hlinkClick>
              </a:rPr>
              <a:t>Click here</a:t>
            </a:r>
            <a:r>
              <a:rPr lang="en-US" u="sng" dirty="0">
                <a:solidFill>
                  <a:srgbClr val="FFC000"/>
                </a:solidFill>
                <a:latin typeface="Avenir Next Demi Bold Italic"/>
                <a:cs typeface="Avenir Next Demi Bold Italic"/>
                <a:hlinkClick r:id="rId4">
                  <a:extLst>
                    <a:ext uri="{A12FA001-AC4F-418D-AE19-62706E023703}">
                      <ahyp:hlinkClr xmlns:ahyp="http://schemas.microsoft.com/office/drawing/2018/hyperlinkcolor" val="tx"/>
                    </a:ext>
                  </a:extLst>
                </a:hlinkClick>
              </a:rPr>
              <a:t> </a:t>
            </a:r>
            <a:r>
              <a:rPr lang="en-US" dirty="0">
                <a:solidFill>
                  <a:schemeClr val="accent4">
                    <a:lumMod val="50000"/>
                  </a:schemeClr>
                </a:solidFill>
                <a:latin typeface="Avenir Next Demi Bold Italic"/>
                <a:cs typeface="Avenir Next Demi Bold Italic"/>
              </a:rPr>
              <a:t>to learn more!</a:t>
            </a:r>
          </a:p>
        </p:txBody>
      </p:sp>
      <p:pic>
        <p:nvPicPr>
          <p:cNvPr id="6" name="Picture 5">
            <a:extLst>
              <a:ext uri="{FF2B5EF4-FFF2-40B4-BE49-F238E27FC236}">
                <a16:creationId xmlns:a16="http://schemas.microsoft.com/office/drawing/2014/main" id="{A2DD1C02-E564-321E-8CFA-283BF100892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31882" y="1456267"/>
            <a:ext cx="5714757" cy="3945465"/>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7" name="Title 1">
            <a:extLst>
              <a:ext uri="{FF2B5EF4-FFF2-40B4-BE49-F238E27FC236}">
                <a16:creationId xmlns:a16="http://schemas.microsoft.com/office/drawing/2014/main" id="{9AB5EB37-C035-7ACC-8208-8A2A7F9B8C09}"/>
              </a:ext>
            </a:extLst>
          </p:cNvPr>
          <p:cNvSpPr txBox="1">
            <a:spLocks/>
          </p:cNvSpPr>
          <p:nvPr/>
        </p:nvSpPr>
        <p:spPr>
          <a:xfrm>
            <a:off x="1079826" y="250336"/>
            <a:ext cx="10032341" cy="40410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pPr algn="ctr"/>
            <a:r>
              <a:rPr lang="en-US" sz="2800" dirty="0">
                <a:solidFill>
                  <a:srgbClr val="006132"/>
                </a:solidFill>
                <a:latin typeface="Arial Black" pitchFamily="34" charset="0"/>
              </a:rPr>
              <a:t>Meet a Florida squash farmer</a:t>
            </a:r>
          </a:p>
        </p:txBody>
      </p:sp>
    </p:spTree>
    <p:extLst>
      <p:ext uri="{BB962C8B-B14F-4D97-AF65-F5344CB8AC3E}">
        <p14:creationId xmlns:p14="http://schemas.microsoft.com/office/powerpoint/2010/main" val="2027989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E5B865-7E02-8AB6-6222-B766F8E378E4}"/>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10569" y="1656708"/>
            <a:ext cx="3325861" cy="3544584"/>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D0775856-69C3-5EF3-0660-CC81A8E94C04}"/>
              </a:ext>
            </a:extLst>
          </p:cNvPr>
          <p:cNvSpPr txBox="1"/>
          <p:nvPr/>
        </p:nvSpPr>
        <p:spPr>
          <a:xfrm>
            <a:off x="780045" y="1415640"/>
            <a:ext cx="7017434" cy="3785652"/>
          </a:xfrm>
          <a:prstGeom prst="rect">
            <a:avLst/>
          </a:prstGeom>
          <a:noFill/>
        </p:spPr>
        <p:txBody>
          <a:bodyPr wrap="square" rtlCol="0">
            <a:spAutoFit/>
          </a:bodyPr>
          <a:lstStyle/>
          <a:p>
            <a:pPr>
              <a:spcBef>
                <a:spcPts val="600"/>
              </a:spcBef>
            </a:pPr>
            <a:r>
              <a:rPr lang="en-US" sz="2800" b="1" dirty="0">
                <a:solidFill>
                  <a:srgbClr val="FFC000"/>
                </a:solidFill>
                <a:latin typeface="Arial" charset="0"/>
                <a:ea typeface="Arial" charset="0"/>
                <a:cs typeface="Arial" charset="0"/>
              </a:rPr>
              <a:t>How did you get your start growing yellow squash?</a:t>
            </a:r>
          </a:p>
          <a:p>
            <a:pPr>
              <a:spcBef>
                <a:spcPts val="600"/>
              </a:spcBef>
            </a:pPr>
            <a:r>
              <a:rPr lang="en-US" dirty="0">
                <a:latin typeface="Arial" charset="0"/>
                <a:ea typeface="Arial" charset="0"/>
                <a:cs typeface="Arial" charset="0"/>
              </a:rPr>
              <a:t>“Yellow squash has always been a part of the crops that </a:t>
            </a:r>
            <a:r>
              <a:rPr lang="en-US" dirty="0" err="1">
                <a:latin typeface="Arial" charset="0"/>
                <a:ea typeface="Arial" charset="0"/>
                <a:cs typeface="Arial" charset="0"/>
              </a:rPr>
              <a:t>Lipman</a:t>
            </a:r>
            <a:r>
              <a:rPr lang="en-US" dirty="0">
                <a:latin typeface="Arial" charset="0"/>
                <a:ea typeface="Arial" charset="0"/>
                <a:cs typeface="Arial" charset="0"/>
              </a:rPr>
              <a:t> grows. I have been involved in the growing of it for 20 years.”</a:t>
            </a:r>
          </a:p>
          <a:p>
            <a:pPr>
              <a:spcBef>
                <a:spcPts val="600"/>
              </a:spcBef>
            </a:pPr>
            <a:endParaRPr lang="en-US" sz="900" dirty="0">
              <a:latin typeface="Arial" charset="0"/>
              <a:ea typeface="Arial" charset="0"/>
              <a:cs typeface="Arial" charset="0"/>
            </a:endParaRPr>
          </a:p>
          <a:p>
            <a:pPr>
              <a:spcBef>
                <a:spcPts val="600"/>
              </a:spcBef>
            </a:pPr>
            <a:r>
              <a:rPr lang="en-US" sz="2800" b="1" dirty="0">
                <a:solidFill>
                  <a:srgbClr val="FFC000"/>
                </a:solidFill>
                <a:latin typeface="Arial" charset="0"/>
                <a:ea typeface="Arial" charset="0"/>
                <a:cs typeface="Arial" charset="0"/>
              </a:rPr>
              <a:t>In what ways was agriculture a part of your life growing up?</a:t>
            </a:r>
          </a:p>
          <a:p>
            <a:pPr>
              <a:spcBef>
                <a:spcPts val="600"/>
              </a:spcBef>
            </a:pPr>
            <a:r>
              <a:rPr lang="en-US" dirty="0">
                <a:latin typeface="Arial" charset="0"/>
                <a:ea typeface="Arial" charset="0"/>
                <a:cs typeface="Arial" charset="0"/>
              </a:rPr>
              <a:t>“I started coming to the farm when I was 2 years old. My first memories out here are as a child swimming and fishing in the canals here.”</a:t>
            </a:r>
          </a:p>
        </p:txBody>
      </p:sp>
      <p:sp>
        <p:nvSpPr>
          <p:cNvPr id="3" name="Title 1">
            <a:extLst>
              <a:ext uri="{FF2B5EF4-FFF2-40B4-BE49-F238E27FC236}">
                <a16:creationId xmlns:a16="http://schemas.microsoft.com/office/drawing/2014/main" id="{E63E7EC7-4143-D990-8914-3DC1DF4DC2F1}"/>
              </a:ext>
            </a:extLst>
          </p:cNvPr>
          <p:cNvSpPr txBox="1">
            <a:spLocks/>
          </p:cNvSpPr>
          <p:nvPr/>
        </p:nvSpPr>
        <p:spPr>
          <a:xfrm>
            <a:off x="1714982" y="190721"/>
            <a:ext cx="8762035" cy="51533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pPr algn="ctr"/>
            <a:r>
              <a:rPr lang="en-US" sz="2800" b="1">
                <a:solidFill>
                  <a:srgbClr val="006132"/>
                </a:solidFill>
                <a:latin typeface="Arial Black" pitchFamily="34" charset="0"/>
              </a:rPr>
              <a:t>FARMER INTERVIEW</a:t>
            </a:r>
            <a:endParaRPr lang="en-US" sz="2800" b="1" dirty="0">
              <a:solidFill>
                <a:srgbClr val="006132"/>
              </a:solidFill>
              <a:latin typeface="Arial Black" pitchFamily="34" charset="0"/>
            </a:endParaRPr>
          </a:p>
        </p:txBody>
      </p:sp>
    </p:spTree>
    <p:extLst>
      <p:ext uri="{BB962C8B-B14F-4D97-AF65-F5344CB8AC3E}">
        <p14:creationId xmlns:p14="http://schemas.microsoft.com/office/powerpoint/2010/main" val="404699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05783D-9CDB-C02C-0CEF-7DFD91EB6593}"/>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A07C74D0-73B9-277C-9636-A973808146B2}"/>
              </a:ext>
            </a:extLst>
          </p:cNvPr>
          <p:cNvSpPr txBox="1"/>
          <p:nvPr/>
        </p:nvSpPr>
        <p:spPr>
          <a:xfrm>
            <a:off x="939679" y="1757992"/>
            <a:ext cx="5882707" cy="2893100"/>
          </a:xfrm>
          <a:prstGeom prst="rect">
            <a:avLst/>
          </a:prstGeom>
          <a:noFill/>
        </p:spPr>
        <p:txBody>
          <a:bodyPr wrap="square" rtlCol="0">
            <a:spAutoFit/>
          </a:bodyPr>
          <a:lstStyle/>
          <a:p>
            <a:pPr>
              <a:spcBef>
                <a:spcPts val="600"/>
              </a:spcBef>
            </a:pPr>
            <a:r>
              <a:rPr lang="en-US" sz="2400" b="1" dirty="0">
                <a:solidFill>
                  <a:srgbClr val="FFC000"/>
                </a:solidFill>
                <a:latin typeface="Arial" charset="0"/>
                <a:ea typeface="Arial" charset="0"/>
                <a:cs typeface="Arial" charset="0"/>
              </a:rPr>
              <a:t>When is the best time of year to eat Florida yellow squash?</a:t>
            </a:r>
          </a:p>
          <a:p>
            <a:pPr>
              <a:spcBef>
                <a:spcPts val="600"/>
              </a:spcBef>
            </a:pPr>
            <a:r>
              <a:rPr lang="en-US" dirty="0">
                <a:latin typeface="Arial" charset="0"/>
                <a:ea typeface="Arial" charset="0"/>
                <a:cs typeface="Arial" charset="0"/>
              </a:rPr>
              <a:t>““Going into the spring of the year, it is very hard to grow during the winter.”</a:t>
            </a:r>
          </a:p>
          <a:p>
            <a:pPr>
              <a:spcBef>
                <a:spcPts val="600"/>
              </a:spcBef>
            </a:pPr>
            <a:endParaRPr lang="en-US" sz="1200" dirty="0">
              <a:latin typeface="Arial" charset="0"/>
              <a:ea typeface="Arial" charset="0"/>
              <a:cs typeface="Arial" charset="0"/>
            </a:endParaRPr>
          </a:p>
          <a:p>
            <a:pPr>
              <a:spcBef>
                <a:spcPts val="600"/>
              </a:spcBef>
            </a:pPr>
            <a:r>
              <a:rPr lang="en-US" sz="2400" b="1" dirty="0">
                <a:solidFill>
                  <a:srgbClr val="FFC000"/>
                </a:solidFill>
                <a:latin typeface="Arial" charset="0"/>
                <a:ea typeface="Arial" charset="0"/>
                <a:cs typeface="Arial" charset="0"/>
              </a:rPr>
              <a:t>Any fun squash facts?</a:t>
            </a:r>
          </a:p>
          <a:p>
            <a:pPr>
              <a:spcBef>
                <a:spcPts val="600"/>
              </a:spcBef>
            </a:pPr>
            <a:r>
              <a:rPr lang="en-US" dirty="0">
                <a:latin typeface="Arial" charset="0"/>
                <a:ea typeface="Arial" charset="0"/>
                <a:cs typeface="Arial" charset="0"/>
              </a:rPr>
              <a:t>““The squash can double in size every day under the right weather.”</a:t>
            </a:r>
          </a:p>
        </p:txBody>
      </p:sp>
      <p:sp>
        <p:nvSpPr>
          <p:cNvPr id="3" name="Title 1">
            <a:extLst>
              <a:ext uri="{FF2B5EF4-FFF2-40B4-BE49-F238E27FC236}">
                <a16:creationId xmlns:a16="http://schemas.microsoft.com/office/drawing/2014/main" id="{97CEE496-AEF8-0449-1BA9-86A6C6FD69AD}"/>
              </a:ext>
            </a:extLst>
          </p:cNvPr>
          <p:cNvSpPr txBox="1">
            <a:spLocks/>
          </p:cNvSpPr>
          <p:nvPr/>
        </p:nvSpPr>
        <p:spPr>
          <a:xfrm>
            <a:off x="1714982" y="190721"/>
            <a:ext cx="8762035" cy="51533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pPr algn="ctr"/>
            <a:r>
              <a:rPr lang="en-US" sz="2800" b="1" dirty="0">
                <a:solidFill>
                  <a:srgbClr val="006132"/>
                </a:solidFill>
                <a:latin typeface="Arial Black" pitchFamily="34" charset="0"/>
              </a:rPr>
              <a:t>FARMER INTERVIEW</a:t>
            </a:r>
          </a:p>
        </p:txBody>
      </p:sp>
      <p:pic>
        <p:nvPicPr>
          <p:cNvPr id="4" name="Picture 3" descr="A yellow flower with green leaves&#10;&#10;Description automatically generated with low confidence">
            <a:extLst>
              <a:ext uri="{FF2B5EF4-FFF2-40B4-BE49-F238E27FC236}">
                <a16:creationId xmlns:a16="http://schemas.microsoft.com/office/drawing/2014/main" id="{18430B6B-17D5-0686-A8DE-20DAFB245B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6453" y="752354"/>
            <a:ext cx="4295546" cy="5918077"/>
          </a:xfrm>
          <a:prstGeom prst="rect">
            <a:avLst/>
          </a:prstGeom>
        </p:spPr>
      </p:pic>
    </p:spTree>
    <p:extLst>
      <p:ext uri="{BB962C8B-B14F-4D97-AF65-F5344CB8AC3E}">
        <p14:creationId xmlns:p14="http://schemas.microsoft.com/office/powerpoint/2010/main" val="967649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52A83A0-BAB1-8424-9F35-D61A53C10922}"/>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9A5FA1C0-6BD9-DD2B-7B31-88C517C42A9D}"/>
              </a:ext>
            </a:extLst>
          </p:cNvPr>
          <p:cNvSpPr/>
          <p:nvPr/>
        </p:nvSpPr>
        <p:spPr>
          <a:xfrm>
            <a:off x="5034709" y="0"/>
            <a:ext cx="7157292" cy="6654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p:cNvSpPr>
            <a:spLocks noGrp="1"/>
          </p:cNvSpPr>
          <p:nvPr>
            <p:ph type="title"/>
          </p:nvPr>
        </p:nvSpPr>
        <p:spPr>
          <a:xfrm>
            <a:off x="630657" y="535999"/>
            <a:ext cx="4036701" cy="417947"/>
          </a:xfrm>
        </p:spPr>
        <p:txBody>
          <a:bodyPr/>
          <a:lstStyle/>
          <a:p>
            <a:r>
              <a:rPr lang="en-US" dirty="0">
                <a:solidFill>
                  <a:srgbClr val="FFC000"/>
                </a:solidFill>
                <a:latin typeface="Arial Black" pitchFamily="34" charset="0"/>
              </a:rPr>
              <a:t>Types of squash</a:t>
            </a:r>
          </a:p>
        </p:txBody>
      </p:sp>
      <p:sp>
        <p:nvSpPr>
          <p:cNvPr id="12" name="Content Placeholder 11"/>
          <p:cNvSpPr>
            <a:spLocks noGrp="1"/>
          </p:cNvSpPr>
          <p:nvPr>
            <p:ph idx="1"/>
          </p:nvPr>
        </p:nvSpPr>
        <p:spPr>
          <a:xfrm>
            <a:off x="630657" y="1474848"/>
            <a:ext cx="3952144" cy="3704491"/>
          </a:xfrm>
        </p:spPr>
        <p:txBody>
          <a:bodyPr>
            <a:noAutofit/>
          </a:bodyPr>
          <a:lstStyle/>
          <a:p>
            <a:pPr marL="0" lvl="0" indent="0">
              <a:lnSpc>
                <a:spcPct val="100000"/>
              </a:lnSpc>
              <a:buClr>
                <a:schemeClr val="tx2">
                  <a:lumMod val="25000"/>
                  <a:lumOff val="75000"/>
                </a:schemeClr>
              </a:buClr>
              <a:buNone/>
            </a:pPr>
            <a:r>
              <a:rPr lang="en-US" sz="2800" b="1" dirty="0">
                <a:latin typeface="Arial" charset="0"/>
                <a:ea typeface="Arial" charset="0"/>
                <a:cs typeface="Arial" charset="0"/>
              </a:rPr>
              <a:t>Yellow squash, butternut squash, zucchini, spaghetti squash, acorn squash and pumpkin.</a:t>
            </a:r>
            <a:br>
              <a:rPr lang="en-US" sz="2400" b="1" dirty="0">
                <a:latin typeface="Arial" charset="0"/>
                <a:ea typeface="Arial" charset="0"/>
                <a:cs typeface="Arial" charset="0"/>
              </a:rPr>
            </a:br>
            <a:endParaRPr lang="en-US" sz="2400" b="1" dirty="0">
              <a:latin typeface="Arial" charset="0"/>
              <a:ea typeface="Arial" charset="0"/>
              <a:cs typeface="Arial" charset="0"/>
            </a:endParaRPr>
          </a:p>
          <a:p>
            <a:pPr marL="0" lvl="0" indent="0">
              <a:lnSpc>
                <a:spcPct val="100000"/>
              </a:lnSpc>
              <a:buClr>
                <a:schemeClr val="tx2">
                  <a:lumMod val="25000"/>
                  <a:lumOff val="75000"/>
                </a:schemeClr>
              </a:buClr>
              <a:buNone/>
            </a:pPr>
            <a:r>
              <a:rPr lang="en-US" sz="2800" dirty="0">
                <a:latin typeface="Arial" charset="0"/>
                <a:ea typeface="Arial" charset="0"/>
                <a:cs typeface="Arial" charset="0"/>
              </a:rPr>
              <a:t>Can you think of other types of squash?</a:t>
            </a:r>
          </a:p>
        </p:txBody>
      </p:sp>
      <p:sp>
        <p:nvSpPr>
          <p:cNvPr id="3" name="TextBox 2"/>
          <p:cNvSpPr txBox="1"/>
          <p:nvPr/>
        </p:nvSpPr>
        <p:spPr>
          <a:xfrm>
            <a:off x="5695263" y="2527090"/>
            <a:ext cx="1772806" cy="646331"/>
          </a:xfrm>
          <a:prstGeom prst="rect">
            <a:avLst/>
          </a:prstGeom>
          <a:noFill/>
        </p:spPr>
        <p:txBody>
          <a:bodyPr wrap="square" rtlCol="0">
            <a:spAutoFit/>
          </a:bodyPr>
          <a:lstStyle/>
          <a:p>
            <a:pPr algn="ctr"/>
            <a:r>
              <a:rPr lang="en-US" dirty="0">
                <a:solidFill>
                  <a:srgbClr val="FFC000"/>
                </a:solidFill>
                <a:latin typeface="Arial Black" pitchFamily="34" charset="0"/>
              </a:rPr>
              <a:t>Yellow Squash</a:t>
            </a:r>
          </a:p>
        </p:txBody>
      </p:sp>
      <p:sp>
        <p:nvSpPr>
          <p:cNvPr id="9" name="TextBox 8"/>
          <p:cNvSpPr txBox="1"/>
          <p:nvPr/>
        </p:nvSpPr>
        <p:spPr>
          <a:xfrm>
            <a:off x="10190662" y="2530109"/>
            <a:ext cx="1640774" cy="369332"/>
          </a:xfrm>
          <a:prstGeom prst="rect">
            <a:avLst/>
          </a:prstGeom>
          <a:noFill/>
        </p:spPr>
        <p:txBody>
          <a:bodyPr wrap="square" rtlCol="0">
            <a:spAutoFit/>
          </a:bodyPr>
          <a:lstStyle/>
          <a:p>
            <a:pPr algn="ctr"/>
            <a:r>
              <a:rPr lang="en-US" dirty="0">
                <a:solidFill>
                  <a:srgbClr val="FFC000"/>
                </a:solidFill>
                <a:latin typeface="Arial Black" pitchFamily="34" charset="0"/>
              </a:rPr>
              <a:t>Zucchini</a:t>
            </a:r>
          </a:p>
        </p:txBody>
      </p:sp>
      <p:sp>
        <p:nvSpPr>
          <p:cNvPr id="10" name="TextBox 9"/>
          <p:cNvSpPr txBox="1"/>
          <p:nvPr/>
        </p:nvSpPr>
        <p:spPr>
          <a:xfrm>
            <a:off x="8044690" y="2530109"/>
            <a:ext cx="1413164" cy="646331"/>
          </a:xfrm>
          <a:prstGeom prst="rect">
            <a:avLst/>
          </a:prstGeom>
          <a:noFill/>
        </p:spPr>
        <p:txBody>
          <a:bodyPr wrap="square" rtlCol="0">
            <a:spAutoFit/>
          </a:bodyPr>
          <a:lstStyle/>
          <a:p>
            <a:pPr algn="ctr"/>
            <a:r>
              <a:rPr lang="en-US" dirty="0">
                <a:solidFill>
                  <a:srgbClr val="FFC000"/>
                </a:solidFill>
                <a:latin typeface="Arial Black" pitchFamily="34" charset="0"/>
              </a:rPr>
              <a:t>Butternut Squash</a:t>
            </a:r>
          </a:p>
        </p:txBody>
      </p:sp>
      <p:sp>
        <p:nvSpPr>
          <p:cNvPr id="11" name="TextBox 10"/>
          <p:cNvSpPr txBox="1"/>
          <p:nvPr/>
        </p:nvSpPr>
        <p:spPr>
          <a:xfrm>
            <a:off x="5817073" y="5439091"/>
            <a:ext cx="1413164" cy="646331"/>
          </a:xfrm>
          <a:prstGeom prst="rect">
            <a:avLst/>
          </a:prstGeom>
          <a:noFill/>
        </p:spPr>
        <p:txBody>
          <a:bodyPr wrap="square" rtlCol="0">
            <a:spAutoFit/>
          </a:bodyPr>
          <a:lstStyle/>
          <a:p>
            <a:pPr algn="ctr"/>
            <a:r>
              <a:rPr lang="en-US" dirty="0">
                <a:solidFill>
                  <a:srgbClr val="FFC000"/>
                </a:solidFill>
                <a:latin typeface="Arial Black" pitchFamily="34" charset="0"/>
              </a:rPr>
              <a:t>Spaghetti Squash</a:t>
            </a:r>
          </a:p>
        </p:txBody>
      </p:sp>
      <p:sp>
        <p:nvSpPr>
          <p:cNvPr id="13" name="TextBox 12"/>
          <p:cNvSpPr txBox="1"/>
          <p:nvPr/>
        </p:nvSpPr>
        <p:spPr>
          <a:xfrm>
            <a:off x="10179772" y="5442110"/>
            <a:ext cx="1640774" cy="369333"/>
          </a:xfrm>
          <a:prstGeom prst="rect">
            <a:avLst/>
          </a:prstGeom>
          <a:noFill/>
        </p:spPr>
        <p:txBody>
          <a:bodyPr wrap="square" rtlCol="0">
            <a:spAutoFit/>
          </a:bodyPr>
          <a:lstStyle/>
          <a:p>
            <a:pPr algn="ctr"/>
            <a:r>
              <a:rPr lang="en-US" dirty="0">
                <a:solidFill>
                  <a:srgbClr val="FFC000"/>
                </a:solidFill>
                <a:latin typeface="Arial Black" pitchFamily="34" charset="0"/>
              </a:rPr>
              <a:t>Pumpkin</a:t>
            </a:r>
          </a:p>
        </p:txBody>
      </p:sp>
      <p:sp>
        <p:nvSpPr>
          <p:cNvPr id="14" name="TextBox 13"/>
          <p:cNvSpPr txBox="1"/>
          <p:nvPr/>
        </p:nvSpPr>
        <p:spPr>
          <a:xfrm>
            <a:off x="7671432" y="5442110"/>
            <a:ext cx="2198702" cy="646331"/>
          </a:xfrm>
          <a:prstGeom prst="rect">
            <a:avLst/>
          </a:prstGeom>
          <a:noFill/>
        </p:spPr>
        <p:txBody>
          <a:bodyPr wrap="square" rtlCol="0">
            <a:spAutoFit/>
          </a:bodyPr>
          <a:lstStyle/>
          <a:p>
            <a:pPr algn="ctr"/>
            <a:r>
              <a:rPr lang="en-US" dirty="0">
                <a:solidFill>
                  <a:srgbClr val="FFC000"/>
                </a:solidFill>
                <a:latin typeface="Arial Black" pitchFamily="34" charset="0"/>
              </a:rPr>
              <a:t>Acorn </a:t>
            </a:r>
            <a:br>
              <a:rPr lang="en-US" dirty="0">
                <a:solidFill>
                  <a:srgbClr val="FFC000"/>
                </a:solidFill>
                <a:latin typeface="Arial Black" pitchFamily="34" charset="0"/>
              </a:rPr>
            </a:br>
            <a:r>
              <a:rPr lang="en-US" dirty="0">
                <a:solidFill>
                  <a:srgbClr val="FFC000"/>
                </a:solidFill>
                <a:latin typeface="Arial Black" pitchFamily="34" charset="0"/>
              </a:rPr>
              <a:t>Squash</a:t>
            </a: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1482" y="3673680"/>
            <a:ext cx="2135781" cy="1708625"/>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48981" y="3915300"/>
            <a:ext cx="1974268" cy="1372774"/>
          </a:xfrm>
          <a:prstGeom prst="rect">
            <a:avLst/>
          </a:prstGeom>
        </p:spPr>
      </p:pic>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83130" y="744973"/>
            <a:ext cx="2258216" cy="1640971"/>
          </a:xfrm>
          <a:prstGeom prst="rect">
            <a:avLst/>
          </a:prstGeom>
        </p:spPr>
      </p:pic>
      <p:pic>
        <p:nvPicPr>
          <p:cNvPr id="7" name="Picture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6273" y="3772882"/>
            <a:ext cx="1890837" cy="1515191"/>
          </a:xfrm>
          <a:prstGeom prst="rect">
            <a:avLst/>
          </a:prstGeom>
        </p:spPr>
      </p:pic>
      <p:pic>
        <p:nvPicPr>
          <p:cNvPr id="20" name="Picture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84916" y="996039"/>
            <a:ext cx="2312995" cy="1488026"/>
          </a:xfrm>
          <a:prstGeom prst="rect">
            <a:avLst/>
          </a:prstGeom>
        </p:spPr>
      </p:pic>
      <p:pic>
        <p:nvPicPr>
          <p:cNvPr id="21" name="Picture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99373" y="1008064"/>
            <a:ext cx="2103797" cy="1347832"/>
          </a:xfrm>
          <a:prstGeom prst="rect">
            <a:avLst/>
          </a:prstGeom>
        </p:spPr>
      </p:pic>
    </p:spTree>
    <p:extLst>
      <p:ext uri="{BB962C8B-B14F-4D97-AF65-F5344CB8AC3E}">
        <p14:creationId xmlns:p14="http://schemas.microsoft.com/office/powerpoint/2010/main" val="1013914802"/>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Moore_Doc" ma:contentTypeID="0x010100D33A1EDB640DCA48B78E86B83249CD9100E1DA9B0D74EF844B984552015F84E79D" ma:contentTypeVersion="51" ma:contentTypeDescription="" ma:contentTypeScope="" ma:versionID="0b3c223b7931070556dfde4715778cc0">
  <xsd:schema xmlns:xsd="http://www.w3.org/2001/XMLSchema" xmlns:xs="http://www.w3.org/2001/XMLSchema" xmlns:p="http://schemas.microsoft.com/office/2006/metadata/properties" xmlns:ns2="d89cb2b0-926c-4eba-8e4a-de87571ecc8d" targetNamespace="http://schemas.microsoft.com/office/2006/metadata/properties" ma:root="true" ma:fieldsID="40dac33b05a18407c1fc07b6b9c86fde" ns2:_="">
    <xsd:import namespace="d89cb2b0-926c-4eba-8e4a-de87571ecc8d"/>
    <xsd:element name="properties">
      <xsd:complexType>
        <xsd:sequence>
          <xsd:element name="documentManagement">
            <xsd:complexType>
              <xsd:all>
                <xsd:element ref="ns2:c2b9d7a7afc94cbc843d56b0cc8d2f4f" minOccurs="0"/>
                <xsd:element ref="ns2:TaxCatchAll" minOccurs="0"/>
                <xsd:element ref="ns2:TaxCatchAllLabel" minOccurs="0"/>
                <xsd:element ref="ns2:fd3a56ea09924bb598a3fa99cfe3380e" minOccurs="0"/>
                <xsd:element ref="ns2:fcbc10e3ae62436582ca3e68a635028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9cb2b0-926c-4eba-8e4a-de87571ecc8d" elementFormDefault="qualified">
    <xsd:import namespace="http://schemas.microsoft.com/office/2006/documentManagement/types"/>
    <xsd:import namespace="http://schemas.microsoft.com/office/infopath/2007/PartnerControls"/>
    <xsd:element name="c2b9d7a7afc94cbc843d56b0cc8d2f4f" ma:index="8" nillable="true" ma:taxonomy="true" ma:internalName="c2b9d7a7afc94cbc843d56b0cc8d2f4f" ma:taxonomyFieldName="Clients" ma:displayName="Client" ma:default="" ma:fieldId="{c2b9d7a7-afc9-4cbc-843d-56b0cc8d2f4f}" ma:taxonomyMulti="true" ma:sspId="0ce2ccbd-e98b-40c7-b37a-730b965eff4c" ma:termSetId="d064d9b3-e8a0-4ac3-b49c-7d29c5721557" ma:anchorId="00000000-0000-0000-0000-000000000000" ma:open="true" ma:isKeyword="false">
      <xsd:complexType>
        <xsd:sequence>
          <xsd:element ref="pc:Terms" minOccurs="0" maxOccurs="1"/>
        </xsd:sequence>
      </xsd:complexType>
    </xsd:element>
    <xsd:element name="TaxCatchAll" ma:index="9" nillable="true" ma:displayName="Taxonomy Catch All Column" ma:hidden="true" ma:list="{73f37552-9357-46cd-a134-b2343c3f5578}" ma:internalName="TaxCatchAll" ma:showField="CatchAllData"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3f37552-9357-46cd-a134-b2343c3f5578}" ma:internalName="TaxCatchAllLabel" ma:readOnly="true" ma:showField="CatchAllDataLabel"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fd3a56ea09924bb598a3fa99cfe3380e" ma:index="12" nillable="true" ma:taxonomy="true" ma:internalName="fd3a56ea09924bb598a3fa99cfe3380e" ma:taxonomyFieldName="Tasks" ma:displayName="Implementation" ma:default="" ma:fieldId="{fd3a56ea-0992-4bb5-98a3-fa99cfe3380e}" ma:taxonomyMulti="true" ma:sspId="0ce2ccbd-e98b-40c7-b37a-730b965eff4c" ma:termSetId="173a5504-dcd9-4388-bc93-cc1181f2343f" ma:anchorId="00000000-0000-0000-0000-000000000000" ma:open="false" ma:isKeyword="false">
      <xsd:complexType>
        <xsd:sequence>
          <xsd:element ref="pc:Terms" minOccurs="0" maxOccurs="1"/>
        </xsd:sequence>
      </xsd:complexType>
    </xsd:element>
    <xsd:element name="fcbc10e3ae62436582ca3e68a6350284" ma:index="14" nillable="true" ma:taxonomy="true" ma:internalName="fcbc10e3ae62436582ca3e68a6350284" ma:taxonomyFieldName="Feeder_Firm" ma:displayName="Feeder_Firm" ma:default="" ma:fieldId="{fcbc10e3-ae62-4365-82ca-3e68a6350284}" ma:sspId="0ce2ccbd-e98b-40c7-b37a-730b965eff4c" ma:termSetId="a7586230-b234-4585-8b0e-e21a758d973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0ce2ccbd-e98b-40c7-b37a-730b965eff4c" ContentTypeId="0x010100D33A1EDB640DCA48B78E86B83249CD91" PreviousValue="false"/>
</file>

<file path=customXml/item3.xml><?xml version="1.0" encoding="utf-8"?>
<p:properties xmlns:p="http://schemas.microsoft.com/office/2006/metadata/properties" xmlns:xsi="http://www.w3.org/2001/XMLSchema-instance" xmlns:pc="http://schemas.microsoft.com/office/infopath/2007/PartnerControls">
  <documentManagement>
    <TaxCatchAll xmlns="d89cb2b0-926c-4eba-8e4a-de87571ecc8d" xsi:nil="true"/>
    <fcbc10e3ae62436582ca3e68a6350284 xmlns="d89cb2b0-926c-4eba-8e4a-de87571ecc8d">
      <Terms xmlns="http://schemas.microsoft.com/office/infopath/2007/PartnerControls"/>
    </fcbc10e3ae62436582ca3e68a6350284>
    <fd3a56ea09924bb598a3fa99cfe3380e xmlns="d89cb2b0-926c-4eba-8e4a-de87571ecc8d">
      <Terms xmlns="http://schemas.microsoft.com/office/infopath/2007/PartnerControls"/>
    </fd3a56ea09924bb598a3fa99cfe3380e>
    <c2b9d7a7afc94cbc843d56b0cc8d2f4f xmlns="d89cb2b0-926c-4eba-8e4a-de87571ecc8d">
      <Terms xmlns="http://schemas.microsoft.com/office/infopath/2007/PartnerControls"/>
    </c2b9d7a7afc94cbc843d56b0cc8d2f4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0536FC-72F9-48B1-8D12-06FB429F50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9cb2b0-926c-4eba-8e4a-de87571ecc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BCBB41-50EA-49A7-AAFA-A9B982604EF2}">
  <ds:schemaRefs>
    <ds:schemaRef ds:uri="Microsoft.SharePoint.Taxonomy.ContentTypeSync"/>
  </ds:schemaRefs>
</ds:datastoreItem>
</file>

<file path=customXml/itemProps3.xml><?xml version="1.0" encoding="utf-8"?>
<ds:datastoreItem xmlns:ds="http://schemas.openxmlformats.org/officeDocument/2006/customXml" ds:itemID="{FDCB8419-9DD4-45FB-85A8-9FBF6E6797D3}">
  <ds:schemaRefs>
    <ds:schemaRef ds:uri="http://schemas.microsoft.com/office/2006/metadata/properties"/>
    <ds:schemaRef ds:uri="http://schemas.microsoft.com/office/infopath/2007/PartnerControls"/>
    <ds:schemaRef ds:uri="d89cb2b0-926c-4eba-8e4a-de87571ecc8d"/>
  </ds:schemaRefs>
</ds:datastoreItem>
</file>

<file path=customXml/itemProps4.xml><?xml version="1.0" encoding="utf-8"?>
<ds:datastoreItem xmlns:ds="http://schemas.openxmlformats.org/officeDocument/2006/customXml" ds:itemID="{314F1D06-459F-4450-BD72-119DA06CF2F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TM10001106[[fn=Badge]]</Template>
  <TotalTime>19886</TotalTime>
  <Words>905</Words>
  <Application>Microsoft Macintosh PowerPoint</Application>
  <PresentationFormat>Widescreen</PresentationFormat>
  <Paragraphs>153</Paragraphs>
  <Slides>24</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Arial Black</vt:lpstr>
      <vt:lpstr>Arial Narrow</vt:lpstr>
      <vt:lpstr>Avenir Book</vt:lpstr>
      <vt:lpstr>Avenir Heavy</vt:lpstr>
      <vt:lpstr>Avenir Next Demi Bold</vt:lpstr>
      <vt:lpstr>Avenir Next Demi Bold Italic</vt:lpstr>
      <vt:lpstr>Calibri</vt:lpstr>
      <vt:lpstr>Gill Sans MT</vt:lpstr>
      <vt:lpstr>Badge</vt:lpstr>
      <vt:lpstr>Yellow Squash</vt:lpstr>
      <vt:lpstr>What we are learning today</vt:lpstr>
      <vt:lpstr>FUN FACTS</vt:lpstr>
      <vt:lpstr>Spot it on the map</vt:lpstr>
      <vt:lpstr>Have you tried a Florida yellow squash?</vt:lpstr>
      <vt:lpstr>PowerPoint Presentation</vt:lpstr>
      <vt:lpstr>PowerPoint Presentation</vt:lpstr>
      <vt:lpstr>PowerPoint Presentation</vt:lpstr>
      <vt:lpstr>Types of squash</vt:lpstr>
      <vt:lpstr>Did You Know? </vt:lpstr>
      <vt:lpstr>PARTS OF A SQUASH PLANT</vt:lpstr>
      <vt:lpstr>PowerPoint Presentation</vt:lpstr>
      <vt:lpstr>PowerPoint Presentation</vt:lpstr>
      <vt:lpstr>PowerPoint Presentation</vt:lpstr>
      <vt:lpstr>PowerPoint Presentation</vt:lpstr>
      <vt:lpstr>PowerPoint Presentation</vt:lpstr>
      <vt:lpstr>K-2 Science</vt:lpstr>
      <vt:lpstr>K-2 Science</vt:lpstr>
      <vt:lpstr>PowerPoint Presentation</vt:lpstr>
      <vt:lpstr>PowerPoint Presentation</vt:lpstr>
      <vt:lpstr>NUTRITION NUGGET</vt:lpstr>
      <vt:lpstr>PowerPoint Presentation</vt:lpstr>
      <vt:lpstr>Squash!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 Tomato PPT K-2</dc:title>
  <dc:creator>Rachel Shaffer;Hatakka, Kristi</dc:creator>
  <cp:lastModifiedBy>Selby Proctor</cp:lastModifiedBy>
  <cp:revision>354</cp:revision>
  <dcterms:created xsi:type="dcterms:W3CDTF">2016-08-25T17:43:54Z</dcterms:created>
  <dcterms:modified xsi:type="dcterms:W3CDTF">2025-08-01T11:01:54Z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0x01010034E71B123DFF9B4DAF14ED6606B4F2D9</vt:lpwstr>
  </property>
</Properties>
</file>