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</p:sldMasterIdLst>
  <p:notesMasterIdLst>
    <p:notesMasterId r:id="rId30"/>
  </p:notesMasterIdLst>
  <p:sldIdLst>
    <p:sldId id="256" r:id="rId6"/>
    <p:sldId id="258" r:id="rId7"/>
    <p:sldId id="277" r:id="rId8"/>
    <p:sldId id="306" r:id="rId9"/>
    <p:sldId id="304" r:id="rId10"/>
    <p:sldId id="350" r:id="rId11"/>
    <p:sldId id="351" r:id="rId12"/>
    <p:sldId id="352" r:id="rId13"/>
    <p:sldId id="341" r:id="rId14"/>
    <p:sldId id="322" r:id="rId15"/>
    <p:sldId id="305" r:id="rId16"/>
    <p:sldId id="263" r:id="rId17"/>
    <p:sldId id="353" r:id="rId18"/>
    <p:sldId id="354" r:id="rId19"/>
    <p:sldId id="363" r:id="rId20"/>
    <p:sldId id="356" r:id="rId21"/>
    <p:sldId id="357" r:id="rId22"/>
    <p:sldId id="360" r:id="rId23"/>
    <p:sldId id="361" r:id="rId24"/>
    <p:sldId id="362" r:id="rId25"/>
    <p:sldId id="273" r:id="rId26"/>
    <p:sldId id="276" r:id="rId27"/>
    <p:sldId id="274" r:id="rId28"/>
    <p:sldId id="272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132"/>
    <a:srgbClr val="FFD28A"/>
    <a:srgbClr val="FFA714"/>
    <a:srgbClr val="EBAA4B"/>
    <a:srgbClr val="F44275"/>
    <a:srgbClr val="2AA85D"/>
    <a:srgbClr val="D56161"/>
    <a:srgbClr val="0092D2"/>
    <a:srgbClr val="092111"/>
    <a:srgbClr val="2404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84" autoAdjust="0"/>
    <p:restoredTop sz="87481" autoAdjust="0"/>
  </p:normalViewPr>
  <p:slideViewPr>
    <p:cSldViewPr snapToGrid="0">
      <p:cViewPr varScale="1">
        <p:scale>
          <a:sx n="82" d="100"/>
          <a:sy n="82" d="100"/>
        </p:scale>
        <p:origin x="176" y="5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EF848D-BB6A-463E-ADE4-B4C89F66527F}" type="datetimeFigureOut">
              <a:rPr lang="en-US" smtClean="0"/>
              <a:t>8/1/25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1B57EC-FDE0-4863-A8CA-C6576D3DA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695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22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0139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5998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5118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200" dirty="0">
              <a:solidFill>
                <a:srgbClr val="000000"/>
              </a:solidFill>
              <a:latin typeface="Adobe Garamond Pro" pitchFamily="18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7537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3366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5657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2560" marR="508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62560" marR="508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93258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67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24400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36809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1953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3826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0081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2995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0312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0544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022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500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" marR="41910">
              <a:lnSpc>
                <a:spcPct val="100000"/>
              </a:lnSpc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649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6237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73157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255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183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C81379B-8A28-753F-FF7C-B5B1B6CA6B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CB12F95-4D2F-9BD7-B2DA-06F3BCFD73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63261" y="1788286"/>
            <a:ext cx="7983415" cy="1307016"/>
          </a:xfrm>
          <a:prstGeom prst="rect">
            <a:avLst/>
          </a:prstGeom>
        </p:spPr>
        <p:txBody>
          <a:bodyPr anchor="b"/>
          <a:lstStyle>
            <a:lvl1pPr algn="ctr">
              <a:defRPr sz="5400" b="1">
                <a:solidFill>
                  <a:srgbClr val="EA4F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pic>
        <p:nvPicPr>
          <p:cNvPr id="11" name="Picture 10" descr="A picture containing logo&#10;&#10;Description automatically generated">
            <a:extLst>
              <a:ext uri="{FF2B5EF4-FFF2-40B4-BE49-F238E27FC236}">
                <a16:creationId xmlns:a16="http://schemas.microsoft.com/office/drawing/2014/main" id="{FE10E157-1F6A-BA15-66B7-B6F9E52842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0238" y="311611"/>
            <a:ext cx="2911523" cy="1250877"/>
          </a:xfrm>
          <a:prstGeom prst="rect">
            <a:avLst/>
          </a:prstGeom>
        </p:spPr>
      </p:pic>
      <p:sp>
        <p:nvSpPr>
          <p:cNvPr id="16" name="Subtitle 2">
            <a:extLst>
              <a:ext uri="{FF2B5EF4-FFF2-40B4-BE49-F238E27FC236}">
                <a16:creationId xmlns:a16="http://schemas.microsoft.com/office/drawing/2014/main" id="{D46029BD-EF31-BE42-1F57-03BCCF5145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46003" y="3110192"/>
            <a:ext cx="5099994" cy="3735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3200" b="0" i="0">
                <a:solidFill>
                  <a:srgbClr val="0C693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spc="300" dirty="0">
              <a:solidFill>
                <a:srgbClr val="026134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5654D56-0933-3A5C-2746-1AD3C9523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39200" y="6165849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49687-2253-0748-8169-5AEF326C3D1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3076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E180322E-F516-325E-3D98-F48B471831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548EAD74-4BB0-A778-CF86-2A2D02DF66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100" y="327026"/>
            <a:ext cx="11036300" cy="354012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 b="1">
                <a:solidFill>
                  <a:srgbClr val="EA4F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5C882F1-0EAD-3CA4-E146-BB365F19AA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100" y="914400"/>
            <a:ext cx="11036300" cy="5262563"/>
          </a:xfrm>
          <a:prstGeom prst="rect">
            <a:avLst/>
          </a:prstGeom>
        </p:spPr>
        <p:txBody>
          <a:bodyPr lIns="0" tIns="0" rIns="0" bIns="0"/>
          <a:lstStyle>
            <a:lvl1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A picture containing logo&#10;&#10;Description automatically generated">
            <a:extLst>
              <a:ext uri="{FF2B5EF4-FFF2-40B4-BE49-F238E27FC236}">
                <a16:creationId xmlns:a16="http://schemas.microsoft.com/office/drawing/2014/main" id="{7970CF46-51BD-D8B6-5FB3-3BF43A5A4C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00" y="5943600"/>
            <a:ext cx="1357076" cy="583040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E7E3896-612C-75AF-26EA-ECD878997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39200" y="6165849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49687-2253-0748-8169-5AEF326C3D1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924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A79228F-9947-FF96-5E7B-09D644AA20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9C8EB101-4FF5-FD1D-5DB8-EBDE76F74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39200" y="6165849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49687-2253-0748-8169-5AEF326C3D1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1F9AB3E-4CA7-20EA-AA16-E1E4124AF9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100" y="5943600"/>
            <a:ext cx="1357075" cy="58304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00442BA4-48C9-B8A3-64F5-A43EE45A70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6971" y="2976155"/>
            <a:ext cx="8518059" cy="905691"/>
          </a:xfrm>
          <a:prstGeom prst="rect">
            <a:avLst/>
          </a:prstGeom>
        </p:spPr>
        <p:txBody>
          <a:bodyPr anchor="b"/>
          <a:lstStyle>
            <a:lvl1pPr algn="ctr">
              <a:defRPr sz="5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</p:spTree>
    <p:extLst>
      <p:ext uri="{BB962C8B-B14F-4D97-AF65-F5344CB8AC3E}">
        <p14:creationId xmlns:p14="http://schemas.microsoft.com/office/powerpoint/2010/main" val="1837465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F4B7FD3-CF77-83FB-4C69-19678B941F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ECE71B-7D7A-BB32-CB52-F53AE4363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39200" y="6165849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49687-2253-0748-8169-5AEF326C3D1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C3F370A-DDD2-6FBF-FF64-022FE0850F7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100" y="5943600"/>
            <a:ext cx="1357075" cy="58304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1EC3FD3-3306-2C90-F9BB-BBD58B968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8214" y="327026"/>
            <a:ext cx="7104185" cy="354012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 b="1">
                <a:solidFill>
                  <a:srgbClr val="EA4F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E3915F2-3061-D2E1-87C6-84168BE484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8214" y="914400"/>
            <a:ext cx="7104185" cy="5262563"/>
          </a:xfrm>
          <a:prstGeom prst="rect">
            <a:avLst/>
          </a:prstGeom>
        </p:spPr>
        <p:txBody>
          <a:bodyPr lIns="0" tIns="0" rIns="0" bIns="0"/>
          <a:lstStyle>
            <a:lvl1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 descr="A picture containing fruit, squash&#10;&#10;Description automatically generated">
            <a:extLst>
              <a:ext uri="{FF2B5EF4-FFF2-40B4-BE49-F238E27FC236}">
                <a16:creationId xmlns:a16="http://schemas.microsoft.com/office/drawing/2014/main" id="{89E19BD2-536B-C844-66AF-274DFBB173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4084983" cy="666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717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E180322E-F516-325E-3D98-F48B471831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9931"/>
          <a:stretch/>
        </p:blipFill>
        <p:spPr>
          <a:xfrm>
            <a:off x="0" y="681036"/>
            <a:ext cx="12192000" cy="6176963"/>
          </a:xfrm>
          <a:prstGeom prst="rect">
            <a:avLst/>
          </a:prstGeom>
        </p:spPr>
      </p:pic>
      <p:pic>
        <p:nvPicPr>
          <p:cNvPr id="11" name="Picture 10" descr="A picture containing logo&#10;&#10;Description automatically generated">
            <a:extLst>
              <a:ext uri="{FF2B5EF4-FFF2-40B4-BE49-F238E27FC236}">
                <a16:creationId xmlns:a16="http://schemas.microsoft.com/office/drawing/2014/main" id="{7970CF46-51BD-D8B6-5FB3-3BF43A5A4C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00" y="5943600"/>
            <a:ext cx="1357076" cy="583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B962266-A529-B58E-14FB-A346CE3A20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t="70290" b="18550"/>
          <a:stretch/>
        </p:blipFill>
        <p:spPr>
          <a:xfrm>
            <a:off x="0" y="-1"/>
            <a:ext cx="12192000" cy="765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409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E180322E-F516-325E-3D98-F48B471831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EE40836-0A2A-37A0-B9AE-CCDB72BD97B1}"/>
              </a:ext>
            </a:extLst>
          </p:cNvPr>
          <p:cNvSpPr/>
          <p:nvPr userDrawn="1"/>
        </p:nvSpPr>
        <p:spPr>
          <a:xfrm>
            <a:off x="0" y="6370983"/>
            <a:ext cx="12192000" cy="48701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B9E47A-3318-D068-0142-967E26361F9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2718" y="5436704"/>
            <a:ext cx="1282148" cy="128214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8A33076-115E-D79D-FA29-48117D17E07B}"/>
              </a:ext>
            </a:extLst>
          </p:cNvPr>
          <p:cNvSpPr txBox="1"/>
          <p:nvPr userDrawn="1"/>
        </p:nvSpPr>
        <p:spPr>
          <a:xfrm>
            <a:off x="1966290" y="6429825"/>
            <a:ext cx="8259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Department of Agriculture and Consumer Services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98C845-00D6-E116-C26F-2BE0336903F7}"/>
              </a:ext>
            </a:extLst>
          </p:cNvPr>
          <p:cNvSpPr txBox="1"/>
          <p:nvPr userDrawn="1"/>
        </p:nvSpPr>
        <p:spPr>
          <a:xfrm>
            <a:off x="3531704" y="6015095"/>
            <a:ext cx="5128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i="1" dirty="0">
                <a:solidFill>
                  <a:srgbClr val="1B1B1B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This institution is an equal opportunity provider.</a:t>
            </a:r>
            <a:endParaRPr lang="en-US" sz="1400" b="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638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858125" y="382384"/>
            <a:ext cx="3937000" cy="1998865"/>
          </a:xfrm>
        </p:spPr>
        <p:txBody>
          <a:bodyPr>
            <a:normAutofit/>
          </a:bodyPr>
          <a:lstStyle>
            <a:lvl1pPr algn="ctr">
              <a:defRPr sz="3600" b="1">
                <a:solidFill>
                  <a:srgbClr val="0092D2"/>
                </a:solidFill>
                <a:latin typeface="Avenir Heavy"/>
                <a:cs typeface="Avenir Heavy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7877175" y="2635250"/>
            <a:ext cx="3949700" cy="3619500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Avenir Next Demi Bold"/>
                <a:cs typeface="Avenir Next Demi Bold"/>
              </a:defRPr>
            </a:lvl1pPr>
            <a:lvl2pPr>
              <a:defRPr>
                <a:solidFill>
                  <a:schemeClr val="tx2"/>
                </a:solidFill>
                <a:latin typeface="Avenir Next Demi Bold"/>
                <a:cs typeface="Avenir Next Demi Bold"/>
              </a:defRPr>
            </a:lvl2pPr>
            <a:lvl3pPr>
              <a:defRPr>
                <a:solidFill>
                  <a:schemeClr val="tx2"/>
                </a:solidFill>
                <a:latin typeface="Avenir Next Demi Bold"/>
                <a:cs typeface="Avenir Next Demi Bold"/>
              </a:defRPr>
            </a:lvl3pPr>
            <a:lvl4pPr>
              <a:defRPr>
                <a:solidFill>
                  <a:schemeClr val="tx2"/>
                </a:solidFill>
                <a:latin typeface="Avenir Next Demi Bold"/>
                <a:cs typeface="Avenir Next Demi Bold"/>
              </a:defRPr>
            </a:lvl4pPr>
            <a:lvl5pPr>
              <a:defRPr>
                <a:solidFill>
                  <a:schemeClr val="tx2"/>
                </a:solidFill>
                <a:latin typeface="Avenir Next Demi Bold"/>
                <a:cs typeface="Avenir Next Demi Bold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710545" y="555624"/>
            <a:ext cx="6322079" cy="5699125"/>
          </a:xfrm>
        </p:spPr>
        <p:txBody>
          <a:bodyPr/>
          <a:lstStyle>
            <a:lvl1pPr>
              <a:defRPr>
                <a:solidFill>
                  <a:srgbClr val="2A1A00"/>
                </a:solidFill>
                <a:latin typeface="Avenir Book"/>
                <a:cs typeface="Avenir Book"/>
              </a:defRPr>
            </a:lvl1pPr>
            <a:lvl2pPr>
              <a:defRPr>
                <a:solidFill>
                  <a:srgbClr val="2A1A00"/>
                </a:solidFill>
                <a:latin typeface="Avenir Book"/>
                <a:cs typeface="Avenir Book"/>
              </a:defRPr>
            </a:lvl2pPr>
            <a:lvl3pPr>
              <a:defRPr>
                <a:solidFill>
                  <a:srgbClr val="2A1A00"/>
                </a:solidFill>
                <a:latin typeface="Avenir Book"/>
                <a:cs typeface="Avenir Book"/>
              </a:defRPr>
            </a:lvl3pPr>
            <a:lvl4pPr>
              <a:defRPr>
                <a:solidFill>
                  <a:srgbClr val="2A1A00"/>
                </a:solidFill>
                <a:latin typeface="Avenir Book"/>
                <a:cs typeface="Avenir Book"/>
              </a:defRPr>
            </a:lvl4pPr>
            <a:lvl5pPr>
              <a:defRPr>
                <a:solidFill>
                  <a:srgbClr val="2A1A00"/>
                </a:solidFill>
                <a:latin typeface="Avenir Book"/>
                <a:cs typeface="Avenir Book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8" r:id="rId5"/>
    <p:sldLayoutId id="2147483667" r:id="rId6"/>
    <p:sldLayoutId id="2147483659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Avenir Heavy"/>
          <a:ea typeface="+mj-ea"/>
          <a:cs typeface="Avenir Heavy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venir Book"/>
          <a:ea typeface="+mn-ea"/>
          <a:cs typeface="Avenir Book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venir Book"/>
          <a:ea typeface="+mn-ea"/>
          <a:cs typeface="Avenir Book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Avenir Book"/>
          <a:ea typeface="+mn-ea"/>
          <a:cs typeface="Avenir Book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Avenir Book"/>
          <a:ea typeface="+mn-ea"/>
          <a:cs typeface="Avenir Book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Avenir Book"/>
          <a:ea typeface="+mn-ea"/>
          <a:cs typeface="Avenir Book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image" Target="../media/image12.emf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microsoft.com/office/2007/relationships/hdphoto" Target="../media/hdphoto1.wdp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microsoft.com/office/2007/relationships/hdphoto" Target="../media/hdphoto2.wdp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www.freshfromflorida.com/Recipes/" TargetMode="External"/><Relationship Id="rId4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freshfromflorida.com/Divisions-Offices/Food-Nutrition-and-Wellness/National-School-Lunch-Program/Farm-to-School/School-Garden-Resources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png"/><Relationship Id="rId4" Type="http://schemas.openxmlformats.org/officeDocument/2006/relationships/hyperlink" Target="http://www.lipmanfamilyfarms.com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12.emf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9269209-AF41-9F98-97C5-457E62812F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22">
            <a:extLst>
              <a:ext uri="{FF2B5EF4-FFF2-40B4-BE49-F238E27FC236}">
                <a16:creationId xmlns:a16="http://schemas.microsoft.com/office/drawing/2014/main" id="{CBF5EAEA-D5D9-C1F2-F7F2-14662AB01B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04292" y="1972103"/>
            <a:ext cx="7983415" cy="1307016"/>
          </a:xfrm>
          <a:effectLst/>
        </p:spPr>
        <p:txBody>
          <a:bodyPr wrap="none">
            <a:normAutofit/>
          </a:bodyPr>
          <a:lstStyle/>
          <a:p>
            <a:r>
              <a:rPr lang="en-US" cap="none" spc="0" dirty="0">
                <a:solidFill>
                  <a:srgbClr val="FFC000"/>
                </a:solidFill>
                <a:latin typeface="Arial Black" pitchFamily="34" charset="0"/>
              </a:rPr>
              <a:t>Yellow Squash</a:t>
            </a:r>
          </a:p>
        </p:txBody>
      </p:sp>
    </p:spTree>
    <p:extLst>
      <p:ext uri="{BB962C8B-B14F-4D97-AF65-F5344CB8AC3E}">
        <p14:creationId xmlns:p14="http://schemas.microsoft.com/office/powerpoint/2010/main" val="13545065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5B6590A-DC82-1218-DBC7-CFBB6F53A3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ontent Placeholder 8">
            <a:extLst>
              <a:ext uri="{FF2B5EF4-FFF2-40B4-BE49-F238E27FC236}">
                <a16:creationId xmlns:a16="http://schemas.microsoft.com/office/drawing/2014/main" id="{57F4DBD1-8B6A-BE49-A621-8EE1AD269B64}"/>
              </a:ext>
            </a:extLst>
          </p:cNvPr>
          <p:cNvSpPr txBox="1">
            <a:spLocks/>
          </p:cNvSpPr>
          <p:nvPr/>
        </p:nvSpPr>
        <p:spPr>
          <a:xfrm>
            <a:off x="1301261" y="2330303"/>
            <a:ext cx="4970585" cy="249904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FFC000"/>
              </a:buClr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Leaving large squash on the plants will prevent more squash from growing. </a:t>
            </a:r>
          </a:p>
          <a:p>
            <a:pPr marL="0" indent="0" algn="ctr">
              <a:buClr>
                <a:srgbClr val="FFC000"/>
              </a:buClr>
              <a:buFont typeface="Arial" panose="020B0604020202020204" pitchFamily="34" charset="0"/>
              <a:buNone/>
            </a:pPr>
            <a:endParaRPr lang="en-US" sz="2400" b="1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  <a:p>
            <a:pPr marL="0" indent="0" algn="ctr">
              <a:buClr>
                <a:srgbClr val="FFC000"/>
              </a:buClr>
              <a:buFont typeface="Arial" panose="020B0604020202020204" pitchFamily="34" charset="0"/>
              <a:buNone/>
            </a:pPr>
            <a:r>
              <a:rPr lang="en-US" sz="24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Harvest your squash regularly so the plant keeps producing!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45E076-454F-9144-1E3F-1851F6F08F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6618" y="1679456"/>
            <a:ext cx="2894397" cy="43415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itle 7">
            <a:extLst>
              <a:ext uri="{FF2B5EF4-FFF2-40B4-BE49-F238E27FC236}">
                <a16:creationId xmlns:a16="http://schemas.microsoft.com/office/drawing/2014/main" id="{67989A28-29C9-566D-A661-FDE318A9D0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68652" y="637656"/>
            <a:ext cx="8254696" cy="815248"/>
          </a:xfrm>
        </p:spPr>
        <p:txBody>
          <a:bodyPr>
            <a:noAutofit/>
          </a:bodyPr>
          <a:lstStyle/>
          <a:p>
            <a:r>
              <a:rPr lang="en-US" sz="4800" dirty="0">
                <a:solidFill>
                  <a:srgbClr val="006132"/>
                </a:solidFill>
                <a:latin typeface="Arial Black" pitchFamily="34" charset="0"/>
              </a:rPr>
              <a:t>Did You Know? </a:t>
            </a:r>
          </a:p>
        </p:txBody>
      </p:sp>
    </p:spTree>
    <p:extLst>
      <p:ext uri="{BB962C8B-B14F-4D97-AF65-F5344CB8AC3E}">
        <p14:creationId xmlns:p14="http://schemas.microsoft.com/office/powerpoint/2010/main" val="7224149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99A268D-FAC8-BDE1-FC14-CD24BC5AEE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30DA40A-ABC3-3CB9-E17D-0282D9FE3FC8}"/>
              </a:ext>
            </a:extLst>
          </p:cNvPr>
          <p:cNvSpPr/>
          <p:nvPr/>
        </p:nvSpPr>
        <p:spPr>
          <a:xfrm>
            <a:off x="5252967" y="2557776"/>
            <a:ext cx="6939034" cy="40964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7">
            <a:extLst>
              <a:ext uri="{FF2B5EF4-FFF2-40B4-BE49-F238E27FC236}">
                <a16:creationId xmlns:a16="http://schemas.microsoft.com/office/drawing/2014/main" id="{A06A80B3-7E42-F260-F9AB-2314B709B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4613" y="1891270"/>
            <a:ext cx="5735742" cy="376359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FFC000"/>
                </a:solidFill>
                <a:latin typeface="Arial Black" pitchFamily="34" charset="0"/>
              </a:rPr>
              <a:t>PARTS OF A SQUASH PLANT</a:t>
            </a:r>
            <a:endParaRPr lang="en-US" spc="-150" dirty="0">
              <a:solidFill>
                <a:srgbClr val="FFC000"/>
              </a:solidFill>
              <a:latin typeface="Arial Black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707C17E-D444-1AEE-83E8-BD4234193A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3624007"/>
            <a:ext cx="4572000" cy="304190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E5814-65D8-71F0-7C5B-EC73AB6D9F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423" y="11723"/>
            <a:ext cx="5264390" cy="66541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0A732E9-AD32-1B5A-4CB7-EDC4DDF7075F}"/>
              </a:ext>
            </a:extLst>
          </p:cNvPr>
          <p:cNvSpPr txBox="1"/>
          <p:nvPr/>
        </p:nvSpPr>
        <p:spPr>
          <a:xfrm>
            <a:off x="6932930" y="3420071"/>
            <a:ext cx="1772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C000"/>
                </a:solidFill>
                <a:latin typeface="Arial Black" pitchFamily="34" charset="0"/>
              </a:rPr>
              <a:t>Squash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7987D84-9133-C614-0C3C-AA1A659B4004}"/>
              </a:ext>
            </a:extLst>
          </p:cNvPr>
          <p:cNvSpPr txBox="1"/>
          <p:nvPr/>
        </p:nvSpPr>
        <p:spPr>
          <a:xfrm>
            <a:off x="8622151" y="3107784"/>
            <a:ext cx="1772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C000"/>
                </a:solidFill>
                <a:latin typeface="Arial Black" pitchFamily="34" charset="0"/>
              </a:rPr>
              <a:t>Flower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6106DCBA-01D3-E93A-233E-4C38BE59A533}"/>
              </a:ext>
            </a:extLst>
          </p:cNvPr>
          <p:cNvCxnSpPr/>
          <p:nvPr/>
        </p:nvCxnSpPr>
        <p:spPr>
          <a:xfrm flipH="1">
            <a:off x="7381982" y="3789403"/>
            <a:ext cx="437351" cy="53024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6CE9029-BC72-E8E0-9610-3138D5C352F5}"/>
              </a:ext>
            </a:extLst>
          </p:cNvPr>
          <p:cNvCxnSpPr/>
          <p:nvPr/>
        </p:nvCxnSpPr>
        <p:spPr>
          <a:xfrm>
            <a:off x="9408850" y="3477116"/>
            <a:ext cx="99704" cy="84253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Rounded Rectangular Callout 5">
            <a:extLst>
              <a:ext uri="{FF2B5EF4-FFF2-40B4-BE49-F238E27FC236}">
                <a16:creationId xmlns:a16="http://schemas.microsoft.com/office/drawing/2014/main" id="{4DDAFE9B-EE65-CEDB-400C-0C7E7060846E}"/>
              </a:ext>
            </a:extLst>
          </p:cNvPr>
          <p:cNvSpPr/>
          <p:nvPr/>
        </p:nvSpPr>
        <p:spPr>
          <a:xfrm>
            <a:off x="9765323" y="5160122"/>
            <a:ext cx="2266401" cy="8630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itchFamily="34" charset="0"/>
                <a:cs typeface="Arial" pitchFamily="34" charset="0"/>
              </a:rPr>
              <a:t>Squash flowers are edible! </a:t>
            </a:r>
          </a:p>
        </p:txBody>
      </p:sp>
    </p:spTree>
    <p:extLst>
      <p:ext uri="{BB962C8B-B14F-4D97-AF65-F5344CB8AC3E}">
        <p14:creationId xmlns:p14="http://schemas.microsoft.com/office/powerpoint/2010/main" val="29342444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35F5888-164F-8D89-CAFE-562A2DBA79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17FA549-FE52-3290-FD3A-10C5A7AE3B76}"/>
              </a:ext>
            </a:extLst>
          </p:cNvPr>
          <p:cNvSpPr/>
          <p:nvPr/>
        </p:nvSpPr>
        <p:spPr>
          <a:xfrm>
            <a:off x="5053261" y="469231"/>
            <a:ext cx="6930190" cy="59436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9" name="Text Placeholder 18">
            <a:extLst>
              <a:ext uri="{FF2B5EF4-FFF2-40B4-BE49-F238E27FC236}">
                <a16:creationId xmlns:a16="http://schemas.microsoft.com/office/drawing/2014/main" id="{ADCCC387-0A56-FD77-459B-74021921BCFE}"/>
              </a:ext>
            </a:extLst>
          </p:cNvPr>
          <p:cNvSpPr txBox="1">
            <a:spLocks/>
          </p:cNvSpPr>
          <p:nvPr/>
        </p:nvSpPr>
        <p:spPr>
          <a:xfrm>
            <a:off x="297003" y="1916205"/>
            <a:ext cx="2068524" cy="2667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0"/>
              </a:spcBef>
              <a:spcAft>
                <a:spcPts val="600"/>
              </a:spcAft>
              <a:buClr>
                <a:srgbClr val="006132"/>
              </a:buClr>
            </a:pPr>
            <a:r>
              <a:rPr lang="en-US" sz="2400" b="1" dirty="0">
                <a:solidFill>
                  <a:srgbClr val="006132"/>
                </a:solidFill>
                <a:latin typeface="Arial" pitchFamily="34" charset="0"/>
                <a:cs typeface="Arial" pitchFamily="34" charset="0"/>
              </a:rPr>
              <a:t>Skin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Clr>
                <a:srgbClr val="006132"/>
              </a:buClr>
            </a:pPr>
            <a:r>
              <a:rPr lang="en-US" sz="2400" b="1" dirty="0">
                <a:solidFill>
                  <a:srgbClr val="006132"/>
                </a:solidFill>
                <a:latin typeface="Arial" pitchFamily="34" charset="0"/>
                <a:cs typeface="Arial" pitchFamily="34" charset="0"/>
              </a:rPr>
              <a:t>Summer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Clr>
                <a:srgbClr val="006132"/>
              </a:buClr>
            </a:pPr>
            <a:r>
              <a:rPr lang="en-US" sz="2400" b="1" dirty="0">
                <a:solidFill>
                  <a:srgbClr val="006132"/>
                </a:solidFill>
                <a:latin typeface="Arial" pitchFamily="34" charset="0"/>
                <a:cs typeface="Arial" pitchFamily="34" charset="0"/>
              </a:rPr>
              <a:t>Yellow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Clr>
                <a:srgbClr val="006132"/>
              </a:buClr>
            </a:pPr>
            <a:r>
              <a:rPr lang="en-US" sz="2400" b="1" dirty="0">
                <a:solidFill>
                  <a:srgbClr val="006132"/>
                </a:solidFill>
                <a:latin typeface="Arial" pitchFamily="34" charset="0"/>
                <a:cs typeface="Arial" pitchFamily="34" charset="0"/>
              </a:rPr>
              <a:t>Seeds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8155439-C92F-2BEC-FC06-85A1E67C26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2554" y="717468"/>
            <a:ext cx="6453423" cy="5447126"/>
          </a:xfrm>
          <a:prstGeom prst="rect">
            <a:avLst/>
          </a:prstGeom>
        </p:spPr>
      </p:pic>
      <p:sp>
        <p:nvSpPr>
          <p:cNvPr id="11" name="Text Placeholder 18">
            <a:extLst>
              <a:ext uri="{FF2B5EF4-FFF2-40B4-BE49-F238E27FC236}">
                <a16:creationId xmlns:a16="http://schemas.microsoft.com/office/drawing/2014/main" id="{F239BDA5-D571-8DCF-ADCC-DEBFE7EA486C}"/>
              </a:ext>
            </a:extLst>
          </p:cNvPr>
          <p:cNvSpPr txBox="1">
            <a:spLocks/>
          </p:cNvSpPr>
          <p:nvPr/>
        </p:nvSpPr>
        <p:spPr>
          <a:xfrm>
            <a:off x="2365526" y="1915679"/>
            <a:ext cx="2418619" cy="2257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buClr>
                <a:schemeClr val="tx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bg2"/>
                </a:solidFill>
                <a:latin typeface="Avenir Book"/>
                <a:ea typeface="+mn-ea"/>
                <a:cs typeface="Avenir Book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0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0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5pPr>
            <a:lvl6pPr marL="22860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0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0"/>
              </a:spcBef>
              <a:spcAft>
                <a:spcPts val="600"/>
              </a:spcAft>
              <a:buClr>
                <a:srgbClr val="006132"/>
              </a:buClr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6132"/>
                </a:solidFill>
                <a:latin typeface="Arial" pitchFamily="34" charset="0"/>
                <a:cs typeface="Arial" pitchFamily="34" charset="0"/>
              </a:rPr>
              <a:t>Ripe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Clr>
                <a:srgbClr val="006132"/>
              </a:buClr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6132"/>
                </a:solidFill>
                <a:latin typeface="Arial" pitchFamily="34" charset="0"/>
                <a:cs typeface="Arial" pitchFamily="34" charset="0"/>
              </a:rPr>
              <a:t>Squash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Clr>
                <a:srgbClr val="006132"/>
              </a:buClr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6132"/>
                </a:solidFill>
                <a:latin typeface="Arial" pitchFamily="34" charset="0"/>
                <a:cs typeface="Arial" pitchFamily="34" charset="0"/>
              </a:rPr>
              <a:t>Crook Neck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Clr>
                <a:srgbClr val="006132"/>
              </a:buClr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6132"/>
                </a:solidFill>
                <a:latin typeface="Arial" pitchFamily="34" charset="0"/>
                <a:cs typeface="Arial" pitchFamily="34" charset="0"/>
              </a:rPr>
              <a:t>Roast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E86DDD8-7496-1AC5-9E41-69FE4E9B3F1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023" y="3711410"/>
            <a:ext cx="4030291" cy="2592820"/>
          </a:xfrm>
          <a:prstGeom prst="rect">
            <a:avLst/>
          </a:prstGeom>
        </p:spPr>
      </p:pic>
      <p:sp>
        <p:nvSpPr>
          <p:cNvPr id="13" name="Title 16">
            <a:extLst>
              <a:ext uri="{FF2B5EF4-FFF2-40B4-BE49-F238E27FC236}">
                <a16:creationId xmlns:a16="http://schemas.microsoft.com/office/drawing/2014/main" id="{5F2216EA-CDA0-62D3-9ABC-19B1E0047387}"/>
              </a:ext>
            </a:extLst>
          </p:cNvPr>
          <p:cNvSpPr txBox="1">
            <a:spLocks/>
          </p:cNvSpPr>
          <p:nvPr/>
        </p:nvSpPr>
        <p:spPr>
          <a:xfrm>
            <a:off x="294706" y="612450"/>
            <a:ext cx="4489439" cy="90569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 cap="all" spc="200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4000" spc="0" dirty="0">
                <a:solidFill>
                  <a:srgbClr val="006132"/>
                </a:solidFill>
                <a:latin typeface="Arial Black" pitchFamily="34" charset="0"/>
              </a:rPr>
              <a:t>BRAIN BREAK</a:t>
            </a:r>
            <a:br>
              <a:rPr lang="en-US" sz="4000" spc="0" dirty="0">
                <a:solidFill>
                  <a:srgbClr val="006132"/>
                </a:solidFill>
                <a:latin typeface="Arial Black" pitchFamily="34" charset="0"/>
              </a:rPr>
            </a:br>
            <a:r>
              <a:rPr lang="en-US" sz="4000" spc="0" dirty="0">
                <a:solidFill>
                  <a:srgbClr val="006132"/>
                </a:solidFill>
                <a:latin typeface="Arial Black" pitchFamily="34" charset="0"/>
              </a:rPr>
              <a:t>Fresh Find</a:t>
            </a:r>
          </a:p>
        </p:txBody>
      </p:sp>
    </p:spTree>
    <p:extLst>
      <p:ext uri="{BB962C8B-B14F-4D97-AF65-F5344CB8AC3E}">
        <p14:creationId xmlns:p14="http://schemas.microsoft.com/office/powerpoint/2010/main" val="41696188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CBCCDCA-5367-D9C7-3BED-9CA68E13EF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304F42C-54D1-6E9E-35DD-20C9EE15376F}"/>
              </a:ext>
            </a:extLst>
          </p:cNvPr>
          <p:cNvSpPr/>
          <p:nvPr/>
        </p:nvSpPr>
        <p:spPr>
          <a:xfrm>
            <a:off x="7615451" y="0"/>
            <a:ext cx="4576549" cy="6654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354354" y="2085430"/>
            <a:ext cx="2434590" cy="35775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b="1" dirty="0"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2400" b="1" dirty="0">
                <a:latin typeface="Arial" charset="0"/>
                <a:ea typeface="Arial" charset="0"/>
                <a:cs typeface="Arial" charset="0"/>
              </a:rPr>
              <a:t>Yellow </a:t>
            </a:r>
          </a:p>
          <a:p>
            <a:pPr algn="ctr"/>
            <a:r>
              <a:rPr lang="en-US" sz="2400" b="1" dirty="0">
                <a:latin typeface="Arial" charset="0"/>
                <a:ea typeface="Arial" charset="0"/>
                <a:cs typeface="Arial" charset="0"/>
              </a:rPr>
              <a:t>Squash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398660" y="2085430"/>
            <a:ext cx="2434590" cy="35775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SEED DEPTH</a:t>
            </a:r>
            <a:br>
              <a:rPr lang="en-US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½ inch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ROW SPACING</a:t>
            </a:r>
            <a:br>
              <a:rPr lang="en-US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 feet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SEED SPACING</a:t>
            </a:r>
            <a:br>
              <a:rPr lang="en-US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6 inches</a:t>
            </a:r>
            <a:endParaRPr lang="en-US" dirty="0">
              <a:solidFill>
                <a:srgbClr val="00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1566" y="2363675"/>
            <a:ext cx="2140163" cy="13768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86119" y="1911743"/>
            <a:ext cx="3500005" cy="414636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12344" y="1693057"/>
            <a:ext cx="2718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Front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256651" y="1693057"/>
            <a:ext cx="2718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latin typeface="Arial" charset="0"/>
                <a:ea typeface="Arial" charset="0"/>
                <a:cs typeface="Arial" charset="0"/>
              </a:rPr>
              <a:t>Back</a:t>
            </a:r>
            <a:endParaRPr lang="en-US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2132056-9E89-2193-2B79-03303418D8DB}"/>
              </a:ext>
            </a:extLst>
          </p:cNvPr>
          <p:cNvSpPr txBox="1">
            <a:spLocks/>
          </p:cNvSpPr>
          <p:nvPr/>
        </p:nvSpPr>
        <p:spPr>
          <a:xfrm>
            <a:off x="546100" y="327025"/>
            <a:ext cx="6892904" cy="1081607"/>
          </a:xfrm>
          <a:prstGeom prst="rect">
            <a:avLst/>
          </a:prstGeom>
        </p:spPr>
        <p:txBody>
          <a:bodyPr vert="horz" lIns="0" tIns="0" rIns="0" bIns="0" rtlCol="0" anchor="t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 cap="all" spc="200" baseline="0">
                <a:solidFill>
                  <a:srgbClr val="EA4F5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500" dirty="0">
                <a:solidFill>
                  <a:srgbClr val="0070C0"/>
                </a:solidFill>
                <a:latin typeface="Arial Black" pitchFamily="34" charset="0"/>
              </a:rPr>
              <a:t>3-5 Math </a:t>
            </a:r>
            <a:b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 Black" pitchFamily="34" charset="0"/>
              </a:rPr>
            </a:br>
            <a:r>
              <a:rPr lang="en-US" sz="4000" dirty="0">
                <a:solidFill>
                  <a:srgbClr val="FFC000"/>
                </a:solidFill>
                <a:latin typeface="Arial" charset="0"/>
                <a:ea typeface="Arial" charset="0"/>
                <a:cs typeface="Arial" charset="0"/>
              </a:rPr>
              <a:t>Reading seed packets</a:t>
            </a:r>
          </a:p>
        </p:txBody>
      </p:sp>
    </p:spTree>
    <p:extLst>
      <p:ext uri="{BB962C8B-B14F-4D97-AF65-F5344CB8AC3E}">
        <p14:creationId xmlns:p14="http://schemas.microsoft.com/office/powerpoint/2010/main" val="19089499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34ED15E-D9AC-1FC4-D386-9FC72FA8BC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46100" y="2191112"/>
            <a:ext cx="3823483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>
                <a:latin typeface="Arial" charset="0"/>
                <a:ea typeface="Arial" charset="0"/>
                <a:cs typeface="Arial" charset="0"/>
              </a:rPr>
              <a:t>Perimeter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 </a:t>
            </a:r>
            <a:br>
              <a:rPr lang="en-US" sz="2800" dirty="0">
                <a:latin typeface="Arial" charset="0"/>
                <a:ea typeface="Arial" charset="0"/>
                <a:cs typeface="Arial" charset="0"/>
              </a:rPr>
            </a:b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The distance around </a:t>
            </a:r>
            <a:br>
              <a:rPr lang="en-US" sz="2800" dirty="0">
                <a:latin typeface="Arial" charset="0"/>
                <a:ea typeface="Arial" charset="0"/>
                <a:cs typeface="Arial" charset="0"/>
              </a:rPr>
            </a:b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the outside of a shape.</a:t>
            </a:r>
          </a:p>
        </p:txBody>
      </p:sp>
      <p:sp>
        <p:nvSpPr>
          <p:cNvPr id="6" name="Rectangle 5"/>
          <p:cNvSpPr/>
          <p:nvPr/>
        </p:nvSpPr>
        <p:spPr>
          <a:xfrm>
            <a:off x="5698836" y="3016823"/>
            <a:ext cx="4516581" cy="26219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274401" y="4051159"/>
            <a:ext cx="1204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>
                <a:latin typeface="Arial" charset="0"/>
                <a:ea typeface="Arial" charset="0"/>
                <a:cs typeface="Arial" charset="0"/>
              </a:rPr>
              <a:t>4 Feet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235119" y="3964857"/>
            <a:ext cx="1204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>
                <a:latin typeface="Arial" charset="0"/>
                <a:ea typeface="Arial" charset="0"/>
                <a:cs typeface="Arial" charset="0"/>
              </a:rPr>
              <a:t>4 Feet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355039" y="2415091"/>
            <a:ext cx="1204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Arial" charset="0"/>
                <a:ea typeface="Arial" charset="0"/>
                <a:cs typeface="Arial" charset="0"/>
              </a:rPr>
              <a:t>8 Feet</a:t>
            </a:r>
          </a:p>
        </p:txBody>
      </p:sp>
      <p:sp>
        <p:nvSpPr>
          <p:cNvPr id="10" name="Rectangle 9"/>
          <p:cNvSpPr/>
          <p:nvPr/>
        </p:nvSpPr>
        <p:spPr>
          <a:xfrm>
            <a:off x="7355039" y="5729621"/>
            <a:ext cx="1204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Arial" charset="0"/>
                <a:ea typeface="Arial" charset="0"/>
                <a:cs typeface="Arial" charset="0"/>
              </a:rPr>
              <a:t>8 Feet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48784" y="761952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800" b="1" dirty="0">
                <a:solidFill>
                  <a:srgbClr val="006132"/>
                </a:solidFill>
                <a:latin typeface="Arial" charset="0"/>
                <a:ea typeface="Arial" charset="0"/>
                <a:cs typeface="Arial" charset="0"/>
              </a:rPr>
              <a:t>FORMULA: </a:t>
            </a:r>
            <a:br>
              <a:rPr lang="en-US" sz="2800" dirty="0">
                <a:latin typeface="Arial" charset="0"/>
                <a:ea typeface="Arial" charset="0"/>
                <a:cs typeface="Arial" charset="0"/>
              </a:rPr>
            </a:b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Length + Length + Width + Width</a:t>
            </a:r>
          </a:p>
        </p:txBody>
      </p:sp>
      <p:sp>
        <p:nvSpPr>
          <p:cNvPr id="13" name="Rounded Rectangular Callout 5"/>
          <p:cNvSpPr/>
          <p:nvPr/>
        </p:nvSpPr>
        <p:spPr>
          <a:xfrm>
            <a:off x="6910680" y="3789735"/>
            <a:ext cx="2092891" cy="10460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itchFamily="34" charset="0"/>
                <a:cs typeface="Arial" pitchFamily="34" charset="0"/>
              </a:rPr>
              <a:t>Calculate the perimeter of this rectangle.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44477D-611B-4645-0041-1B92FCB5015B}"/>
              </a:ext>
            </a:extLst>
          </p:cNvPr>
          <p:cNvSpPr txBox="1">
            <a:spLocks/>
          </p:cNvSpPr>
          <p:nvPr/>
        </p:nvSpPr>
        <p:spPr>
          <a:xfrm>
            <a:off x="546100" y="327025"/>
            <a:ext cx="3523374" cy="1081607"/>
          </a:xfrm>
          <a:prstGeom prst="rect">
            <a:avLst/>
          </a:prstGeom>
        </p:spPr>
        <p:txBody>
          <a:bodyPr vert="horz" lIns="0" tIns="0" rIns="0" bIns="0" rtlCol="0" anchor="t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 cap="all" spc="200" baseline="0">
                <a:solidFill>
                  <a:srgbClr val="EA4F5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500" dirty="0">
                <a:solidFill>
                  <a:srgbClr val="0070C0"/>
                </a:solidFill>
                <a:latin typeface="Arial Black" pitchFamily="34" charset="0"/>
              </a:rPr>
              <a:t>3-5 Math </a:t>
            </a:r>
            <a:b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 Black" pitchFamily="34" charset="0"/>
              </a:rPr>
            </a:br>
            <a:r>
              <a:rPr lang="en-US" sz="4000" dirty="0">
                <a:solidFill>
                  <a:srgbClr val="FFC000"/>
                </a:solidFill>
                <a:latin typeface="Arial" charset="0"/>
                <a:ea typeface="Arial" charset="0"/>
                <a:cs typeface="Arial" charset="0"/>
              </a:rPr>
              <a:t>Perimeter</a:t>
            </a:r>
          </a:p>
        </p:txBody>
      </p:sp>
    </p:spTree>
    <p:extLst>
      <p:ext uri="{BB962C8B-B14F-4D97-AF65-F5344CB8AC3E}">
        <p14:creationId xmlns:p14="http://schemas.microsoft.com/office/powerpoint/2010/main" val="4406130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8171111-ED99-62BD-2CF2-DF302D413B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74711" y="1722593"/>
            <a:ext cx="3663182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>
                <a:latin typeface="Arial" charset="0"/>
                <a:ea typeface="Arial" charset="0"/>
                <a:cs typeface="Arial" charset="0"/>
              </a:rPr>
              <a:t>Area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 </a:t>
            </a:r>
            <a:br>
              <a:rPr lang="en-US" sz="2800" dirty="0">
                <a:latin typeface="Arial" charset="0"/>
                <a:ea typeface="Arial" charset="0"/>
                <a:cs typeface="Arial" charset="0"/>
              </a:rPr>
            </a:b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The amount of space </a:t>
            </a:r>
            <a:br>
              <a:rPr lang="en-US" sz="2800" dirty="0">
                <a:latin typeface="Arial" charset="0"/>
                <a:ea typeface="Arial" charset="0"/>
                <a:cs typeface="Arial" charset="0"/>
              </a:rPr>
            </a:b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a shape takes up.</a:t>
            </a:r>
          </a:p>
        </p:txBody>
      </p:sp>
      <p:sp>
        <p:nvSpPr>
          <p:cNvPr id="7" name="Rectangle 6"/>
          <p:cNvSpPr/>
          <p:nvPr/>
        </p:nvSpPr>
        <p:spPr>
          <a:xfrm>
            <a:off x="4274401" y="4051159"/>
            <a:ext cx="1204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>
                <a:latin typeface="Arial" charset="0"/>
                <a:ea typeface="Arial" charset="0"/>
                <a:cs typeface="Arial" charset="0"/>
              </a:rPr>
              <a:t>4 Feet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235119" y="3964857"/>
            <a:ext cx="1204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>
                <a:latin typeface="Arial" charset="0"/>
                <a:ea typeface="Arial" charset="0"/>
                <a:cs typeface="Arial" charset="0"/>
              </a:rPr>
              <a:t>4 Feet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355039" y="2415091"/>
            <a:ext cx="1204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Arial" charset="0"/>
                <a:ea typeface="Arial" charset="0"/>
                <a:cs typeface="Arial" charset="0"/>
              </a:rPr>
              <a:t>8 Feet</a:t>
            </a:r>
          </a:p>
        </p:txBody>
      </p:sp>
      <p:sp>
        <p:nvSpPr>
          <p:cNvPr id="10" name="Rectangle 9"/>
          <p:cNvSpPr/>
          <p:nvPr/>
        </p:nvSpPr>
        <p:spPr>
          <a:xfrm>
            <a:off x="7355039" y="5729621"/>
            <a:ext cx="1204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Arial" charset="0"/>
                <a:ea typeface="Arial" charset="0"/>
                <a:cs typeface="Arial" charset="0"/>
              </a:rPr>
              <a:t>8 Feet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48784" y="761952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800" b="1" dirty="0">
                <a:solidFill>
                  <a:srgbClr val="006132"/>
                </a:solidFill>
                <a:latin typeface="Arial" charset="0"/>
                <a:ea typeface="Arial" charset="0"/>
                <a:cs typeface="Arial" charset="0"/>
              </a:rPr>
              <a:t>FORMULA: </a:t>
            </a:r>
            <a:br>
              <a:rPr lang="en-US" sz="2800" dirty="0">
                <a:latin typeface="Arial" charset="0"/>
                <a:ea typeface="Arial" charset="0"/>
                <a:cs typeface="Arial" charset="0"/>
              </a:rPr>
            </a:b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Length x Width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2429403"/>
              </p:ext>
            </p:extLst>
          </p:nvPr>
        </p:nvGraphicFramePr>
        <p:xfrm>
          <a:off x="5569525" y="3022016"/>
          <a:ext cx="4562768" cy="2623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03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0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03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03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03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03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03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03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559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28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D28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D28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D28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D28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D28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D28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D2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597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D28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D28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D28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D28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28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D28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D28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D2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597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D28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D28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D28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D28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D28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D28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D28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D2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597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D28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D28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28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28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28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28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D28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2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8CBE5FAE-C9CB-6B67-2CA7-C8192F33801C}"/>
              </a:ext>
            </a:extLst>
          </p:cNvPr>
          <p:cNvSpPr txBox="1">
            <a:spLocks/>
          </p:cNvSpPr>
          <p:nvPr/>
        </p:nvSpPr>
        <p:spPr>
          <a:xfrm>
            <a:off x="546100" y="327025"/>
            <a:ext cx="3523374" cy="1081607"/>
          </a:xfrm>
          <a:prstGeom prst="rect">
            <a:avLst/>
          </a:prstGeom>
        </p:spPr>
        <p:txBody>
          <a:bodyPr vert="horz" lIns="0" tIns="0" rIns="0" bIns="0" rtlCol="0" anchor="t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 cap="all" spc="200" baseline="0">
                <a:solidFill>
                  <a:srgbClr val="EA4F5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500" dirty="0">
                <a:solidFill>
                  <a:srgbClr val="0070C0"/>
                </a:solidFill>
                <a:latin typeface="Arial Black" pitchFamily="34" charset="0"/>
              </a:rPr>
              <a:t>3-5 Math </a:t>
            </a:r>
            <a:b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 Black" pitchFamily="34" charset="0"/>
              </a:rPr>
            </a:br>
            <a:r>
              <a:rPr lang="en-US" sz="4000" dirty="0">
                <a:solidFill>
                  <a:srgbClr val="FFC000"/>
                </a:solidFill>
                <a:latin typeface="Arial" charset="0"/>
                <a:ea typeface="Arial" charset="0"/>
                <a:cs typeface="Arial" charset="0"/>
              </a:rPr>
              <a:t>area</a:t>
            </a:r>
          </a:p>
        </p:txBody>
      </p:sp>
      <p:sp>
        <p:nvSpPr>
          <p:cNvPr id="13" name="Rounded Rectangular Callout 5"/>
          <p:cNvSpPr/>
          <p:nvPr/>
        </p:nvSpPr>
        <p:spPr>
          <a:xfrm>
            <a:off x="1261341" y="4051345"/>
            <a:ext cx="2092891" cy="10460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itchFamily="34" charset="0"/>
                <a:cs typeface="Arial" pitchFamily="34" charset="0"/>
              </a:rPr>
              <a:t>How many square feet is this rectangle?</a:t>
            </a:r>
          </a:p>
        </p:txBody>
      </p:sp>
    </p:spTree>
    <p:extLst>
      <p:ext uri="{BB962C8B-B14F-4D97-AF65-F5344CB8AC3E}">
        <p14:creationId xmlns:p14="http://schemas.microsoft.com/office/powerpoint/2010/main" val="18969970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45930EF-9FD7-C285-0E89-6CE0BF37C4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4364" y="1414649"/>
            <a:ext cx="7140949" cy="5237166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2974193" y="3889212"/>
            <a:ext cx="14654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>
                <a:latin typeface="Arial" charset="0"/>
                <a:ea typeface="Arial" charset="0"/>
                <a:cs typeface="Arial" charset="0"/>
              </a:rPr>
              <a:t>Latitude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467328" y="811754"/>
            <a:ext cx="17668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Arial" charset="0"/>
                <a:ea typeface="Arial" charset="0"/>
                <a:cs typeface="Arial" charset="0"/>
              </a:rPr>
              <a:t>Longitude</a:t>
            </a:r>
          </a:p>
        </p:txBody>
      </p:sp>
      <p:sp>
        <p:nvSpPr>
          <p:cNvPr id="15" name="Down Arrow 14"/>
          <p:cNvSpPr/>
          <p:nvPr/>
        </p:nvSpPr>
        <p:spPr>
          <a:xfrm>
            <a:off x="9234158" y="615946"/>
            <a:ext cx="387927" cy="62807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 rot="16200000">
            <a:off x="3512962" y="4273182"/>
            <a:ext cx="387927" cy="62807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0EB185-3E9E-D577-D42D-487F90C659DB}"/>
              </a:ext>
            </a:extLst>
          </p:cNvPr>
          <p:cNvSpPr txBox="1">
            <a:spLocks/>
          </p:cNvSpPr>
          <p:nvPr/>
        </p:nvSpPr>
        <p:spPr>
          <a:xfrm>
            <a:off x="561436" y="467056"/>
            <a:ext cx="5978765" cy="1081607"/>
          </a:xfrm>
          <a:prstGeom prst="rect">
            <a:avLst/>
          </a:prstGeom>
        </p:spPr>
        <p:txBody>
          <a:bodyPr vert="horz" lIns="0" tIns="0" rIns="0" bIns="0" rtlCol="0" anchor="t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 cap="all" spc="200" baseline="0">
                <a:solidFill>
                  <a:srgbClr val="EA4F5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500" dirty="0">
                <a:solidFill>
                  <a:srgbClr val="C00000"/>
                </a:solidFill>
                <a:latin typeface="Arial Black" pitchFamily="34" charset="0"/>
              </a:rPr>
              <a:t>3-5 Social studies</a:t>
            </a:r>
            <a:r>
              <a:rPr lang="en-US" sz="2500" dirty="0">
                <a:solidFill>
                  <a:srgbClr val="0070C0"/>
                </a:solidFill>
                <a:latin typeface="Arial Black" pitchFamily="34" charset="0"/>
              </a:rPr>
              <a:t> </a:t>
            </a:r>
            <a:b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 Black" pitchFamily="34" charset="0"/>
              </a:rPr>
            </a:br>
            <a:r>
              <a:rPr lang="en-US" sz="4000" dirty="0">
                <a:solidFill>
                  <a:srgbClr val="FFC000"/>
                </a:solidFill>
                <a:latin typeface="Arial" charset="0"/>
                <a:ea typeface="Arial" charset="0"/>
                <a:cs typeface="Arial" charset="0"/>
              </a:rPr>
              <a:t>World map</a:t>
            </a:r>
          </a:p>
        </p:txBody>
      </p:sp>
      <p:pic>
        <p:nvPicPr>
          <p:cNvPr id="8" name="Graphic 7" descr="Map compass outline">
            <a:extLst>
              <a:ext uri="{FF2B5EF4-FFF2-40B4-BE49-F238E27FC236}">
                <a16:creationId xmlns:a16="http://schemas.microsoft.com/office/drawing/2014/main" id="{720C7BF7-841D-CF71-B89F-AA9B492672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1436" y="1892726"/>
            <a:ext cx="1665908" cy="166590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F21D106-EA1B-E8D9-0DE6-FD4F2DDF91BE}"/>
              </a:ext>
            </a:extLst>
          </p:cNvPr>
          <p:cNvSpPr txBox="1"/>
          <p:nvPr/>
        </p:nvSpPr>
        <p:spPr>
          <a:xfrm>
            <a:off x="1244264" y="1708060"/>
            <a:ext cx="300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E86D8B2-DCA0-BDE0-86B9-A4075A74533C}"/>
              </a:ext>
            </a:extLst>
          </p:cNvPr>
          <p:cNvSpPr txBox="1"/>
          <p:nvPr/>
        </p:nvSpPr>
        <p:spPr>
          <a:xfrm>
            <a:off x="1244263" y="3360483"/>
            <a:ext cx="300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BBF0716-A0E7-9C58-9339-55F199390D92}"/>
              </a:ext>
            </a:extLst>
          </p:cNvPr>
          <p:cNvSpPr txBox="1"/>
          <p:nvPr/>
        </p:nvSpPr>
        <p:spPr>
          <a:xfrm>
            <a:off x="2077218" y="2541014"/>
            <a:ext cx="300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6BB71BB-ABAD-495A-1417-CB6F65BB2A36}"/>
              </a:ext>
            </a:extLst>
          </p:cNvPr>
          <p:cNvSpPr txBox="1"/>
          <p:nvPr/>
        </p:nvSpPr>
        <p:spPr>
          <a:xfrm>
            <a:off x="412882" y="2541014"/>
            <a:ext cx="300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</a:t>
            </a:r>
          </a:p>
        </p:txBody>
      </p:sp>
    </p:spTree>
    <p:extLst>
      <p:ext uri="{BB962C8B-B14F-4D97-AF65-F5344CB8AC3E}">
        <p14:creationId xmlns:p14="http://schemas.microsoft.com/office/powerpoint/2010/main" val="20958294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EFBE314-3E30-7E56-558C-E250ACE172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657437" y="420900"/>
            <a:ext cx="510693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" charset="0"/>
                <a:ea typeface="Arial" charset="0"/>
                <a:cs typeface="Arial" charset="0"/>
              </a:rPr>
              <a:t>It is important for nations to balance imports and exports. A country that must import more products than it exports can impact the financial status of the country. </a:t>
            </a:r>
          </a:p>
          <a:p>
            <a:endParaRPr lang="en-US" sz="20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56872" y="2966476"/>
            <a:ext cx="2649427" cy="769441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Arial" charset="0"/>
                <a:ea typeface="Arial" charset="0"/>
                <a:cs typeface="Arial" charset="0"/>
              </a:rPr>
              <a:t>Exports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56872" y="3874437"/>
            <a:ext cx="251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" charset="0"/>
                <a:ea typeface="Arial" charset="0"/>
                <a:cs typeface="Arial" charset="0"/>
              </a:rPr>
              <a:t>Products shipped out of the United States and sold in another country.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84449" y="3912494"/>
            <a:ext cx="26575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" charset="0"/>
                <a:ea typeface="Arial" charset="0"/>
                <a:cs typeface="Arial" charset="0"/>
              </a:rPr>
              <a:t>Products shipped to the United States from another country. </a:t>
            </a:r>
          </a:p>
        </p:txBody>
      </p:sp>
      <p:pic>
        <p:nvPicPr>
          <p:cNvPr id="14" name="Picture 5" descr="C:\Users\kaplanh\AppData\Local\Microsoft\Windows\Temporary Internet Files\Content.IE5\334J3G9H\open-cardboard-box-5957-large[1]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86121" y="3735917"/>
            <a:ext cx="1627800" cy="1825849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6484450" y="2966476"/>
            <a:ext cx="2657569" cy="769441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Arial" charset="0"/>
                <a:ea typeface="Arial" charset="0"/>
                <a:cs typeface="Arial" charset="0"/>
              </a:rPr>
              <a:t>Imports</a:t>
            </a:r>
          </a:p>
        </p:txBody>
      </p:sp>
      <p:pic>
        <p:nvPicPr>
          <p:cNvPr id="20" name="Picture 5" descr="C:\Users\kaplanh\AppData\Local\Microsoft\Windows\Temporary Internet Files\Content.IE5\334J3G9H\open-cardboard-box-5957-large[1]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3566" y="3799091"/>
            <a:ext cx="1627800" cy="1825849"/>
          </a:xfrm>
          <a:prstGeom prst="rect">
            <a:avLst/>
          </a:prstGeom>
          <a:noFill/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6BA79FB-801B-C9FE-96AB-BDF124036C9D}"/>
              </a:ext>
            </a:extLst>
          </p:cNvPr>
          <p:cNvSpPr txBox="1">
            <a:spLocks/>
          </p:cNvSpPr>
          <p:nvPr/>
        </p:nvSpPr>
        <p:spPr>
          <a:xfrm>
            <a:off x="561436" y="467056"/>
            <a:ext cx="5978765" cy="1081607"/>
          </a:xfrm>
          <a:prstGeom prst="rect">
            <a:avLst/>
          </a:prstGeom>
        </p:spPr>
        <p:txBody>
          <a:bodyPr vert="horz" lIns="0" tIns="0" rIns="0" bIns="0" rtlCol="0" anchor="t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 cap="all" spc="200" baseline="0">
                <a:solidFill>
                  <a:srgbClr val="EA4F5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500" dirty="0">
                <a:solidFill>
                  <a:srgbClr val="C00000"/>
                </a:solidFill>
                <a:latin typeface="Arial Black" pitchFamily="34" charset="0"/>
              </a:rPr>
              <a:t>3-5 Social studies</a:t>
            </a:r>
            <a:r>
              <a:rPr lang="en-US" sz="2500" dirty="0">
                <a:solidFill>
                  <a:srgbClr val="0070C0"/>
                </a:solidFill>
                <a:latin typeface="Arial Black" pitchFamily="34" charset="0"/>
              </a:rPr>
              <a:t> </a:t>
            </a:r>
            <a:b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 Black" pitchFamily="34" charset="0"/>
              </a:rPr>
            </a:br>
            <a:r>
              <a:rPr lang="en-US" sz="4000" dirty="0">
                <a:solidFill>
                  <a:srgbClr val="FFC000"/>
                </a:solidFill>
                <a:latin typeface="Arial" charset="0"/>
                <a:ea typeface="Arial" charset="0"/>
                <a:cs typeface="Arial" charset="0"/>
              </a:rPr>
              <a:t>Imports &amp; exports</a:t>
            </a:r>
          </a:p>
        </p:txBody>
      </p:sp>
      <p:pic>
        <p:nvPicPr>
          <p:cNvPr id="10" name="Graphic 9" descr="Back with solid fill">
            <a:extLst>
              <a:ext uri="{FF2B5EF4-FFF2-40B4-BE49-F238E27FC236}">
                <a16:creationId xmlns:a16="http://schemas.microsoft.com/office/drawing/2014/main" id="{CC38EE94-47D2-C618-A8D3-9F15F8A56F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005503">
            <a:off x="9627283" y="2260737"/>
            <a:ext cx="1411478" cy="1411478"/>
          </a:xfrm>
          <a:prstGeom prst="rect">
            <a:avLst/>
          </a:prstGeom>
        </p:spPr>
      </p:pic>
      <p:pic>
        <p:nvPicPr>
          <p:cNvPr id="18" name="Graphic 17" descr="Back with solid fill">
            <a:extLst>
              <a:ext uri="{FF2B5EF4-FFF2-40B4-BE49-F238E27FC236}">
                <a16:creationId xmlns:a16="http://schemas.microsoft.com/office/drawing/2014/main" id="{32EB0ECB-8440-7217-C2AB-4F44A0C1316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2751668">
            <a:off x="1051714" y="2178374"/>
            <a:ext cx="1405157" cy="140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188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83FB679-430B-82B4-C1BD-083C388C5D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/>
          <p:cNvSpPr txBox="1">
            <a:spLocks/>
          </p:cNvSpPr>
          <p:nvPr/>
        </p:nvSpPr>
        <p:spPr>
          <a:xfrm>
            <a:off x="3464542" y="2320098"/>
            <a:ext cx="6151318" cy="10393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latin typeface="Arial" charset="0"/>
                <a:ea typeface="Arial" charset="0"/>
                <a:cs typeface="Arial" charset="0"/>
              </a:rPr>
              <a:t>What would a Hybrid of a yellow squash and pumpkin look like?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9108" y="3510718"/>
            <a:ext cx="2814708" cy="22555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94993" y="2890563"/>
            <a:ext cx="20574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0" dirty="0">
                <a:latin typeface="Arial" charset="0"/>
                <a:ea typeface="Arial" charset="0"/>
                <a:cs typeface="Arial" charset="0"/>
              </a:rPr>
              <a:t>+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990793" y="2748718"/>
            <a:ext cx="20574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0" dirty="0">
                <a:latin typeface="Arial" charset="0"/>
                <a:ea typeface="Arial" charset="0"/>
                <a:cs typeface="Arial" charset="0"/>
              </a:rPr>
              <a:t>=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4876" y="3459375"/>
            <a:ext cx="3822968" cy="2459442"/>
          </a:xfrm>
          <a:prstGeom prst="rect">
            <a:avLst/>
          </a:prstGeom>
        </p:spPr>
      </p:pic>
      <p:sp>
        <p:nvSpPr>
          <p:cNvPr id="19" name="Rounded Rectangular Callout 5"/>
          <p:cNvSpPr/>
          <p:nvPr/>
        </p:nvSpPr>
        <p:spPr>
          <a:xfrm>
            <a:off x="2206182" y="5810247"/>
            <a:ext cx="7779635" cy="417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Think of a name for the hybrid squash from these two parents.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181AF46-BDBF-7FB4-ECB8-BB3967ED934C}"/>
              </a:ext>
            </a:extLst>
          </p:cNvPr>
          <p:cNvSpPr txBox="1">
            <a:spLocks/>
          </p:cNvSpPr>
          <p:nvPr/>
        </p:nvSpPr>
        <p:spPr>
          <a:xfrm>
            <a:off x="459132" y="704968"/>
            <a:ext cx="5819976" cy="574501"/>
          </a:xfrm>
          <a:prstGeom prst="rect">
            <a:avLst/>
          </a:prstGeom>
        </p:spPr>
        <p:txBody>
          <a:bodyPr vert="horz" lIns="0" tIns="0" rIns="0" bIns="0" rtlCol="0" anchor="t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 cap="all" spc="200" baseline="0">
                <a:solidFill>
                  <a:srgbClr val="EA4F5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4000" dirty="0">
                <a:solidFill>
                  <a:srgbClr val="FFC000"/>
                </a:solidFill>
                <a:latin typeface="Arial" charset="0"/>
                <a:ea typeface="Arial" charset="0"/>
                <a:cs typeface="Arial" charset="0"/>
              </a:rPr>
              <a:t>Cross pollination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4927FE30-71C1-EEFD-07D8-51334183C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100" y="327025"/>
            <a:ext cx="3734615" cy="377943"/>
          </a:xfrm>
        </p:spPr>
        <p:txBody>
          <a:bodyPr>
            <a:normAutofit fontScale="90000"/>
          </a:bodyPr>
          <a:lstStyle/>
          <a:p>
            <a:r>
              <a:rPr lang="en-US" sz="2800" dirty="0">
                <a:solidFill>
                  <a:srgbClr val="449F3B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3-5 Science</a:t>
            </a:r>
          </a:p>
        </p:txBody>
      </p:sp>
    </p:spTree>
    <p:extLst>
      <p:ext uri="{BB962C8B-B14F-4D97-AF65-F5344CB8AC3E}">
        <p14:creationId xmlns:p14="http://schemas.microsoft.com/office/powerpoint/2010/main" val="19374717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9ADF28-4365-BD35-687C-4B77409701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483276" y="2939913"/>
            <a:ext cx="20574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0" dirty="0">
                <a:latin typeface="Arial" charset="0"/>
                <a:ea typeface="Arial" charset="0"/>
                <a:cs typeface="Arial" charset="0"/>
              </a:rPr>
              <a:t>+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032001" y="2830463"/>
            <a:ext cx="20574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0" dirty="0">
                <a:latin typeface="Arial" charset="0"/>
                <a:ea typeface="Arial" charset="0"/>
                <a:cs typeface="Arial" charset="0"/>
              </a:rPr>
              <a:t>=</a:t>
            </a: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3032656" y="2135560"/>
            <a:ext cx="6151318" cy="10393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latin typeface="Arial" charset="0"/>
                <a:ea typeface="Arial" charset="0"/>
                <a:cs typeface="Arial" charset="0"/>
              </a:rPr>
              <a:t>What would a Hybrid of yellow squash and zucchini look like?</a:t>
            </a: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9266" y="3650896"/>
            <a:ext cx="2814708" cy="2045354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790" y="3471359"/>
            <a:ext cx="3822968" cy="2459442"/>
          </a:xfrm>
          <a:prstGeom prst="rect">
            <a:avLst/>
          </a:prstGeom>
        </p:spPr>
      </p:pic>
      <p:sp>
        <p:nvSpPr>
          <p:cNvPr id="5" name="Rounded Rectangular Callout 5">
            <a:extLst>
              <a:ext uri="{FF2B5EF4-FFF2-40B4-BE49-F238E27FC236}">
                <a16:creationId xmlns:a16="http://schemas.microsoft.com/office/drawing/2014/main" id="{BA38D28E-9C82-366E-AC0A-C8E750568613}"/>
              </a:ext>
            </a:extLst>
          </p:cNvPr>
          <p:cNvSpPr/>
          <p:nvPr/>
        </p:nvSpPr>
        <p:spPr>
          <a:xfrm>
            <a:off x="2206182" y="5810247"/>
            <a:ext cx="7779635" cy="417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Think of a name for the hybrid squash from these two parents.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14BE6D4-6D8E-BCF1-FA0D-B36DBCA90CE4}"/>
              </a:ext>
            </a:extLst>
          </p:cNvPr>
          <p:cNvSpPr txBox="1">
            <a:spLocks/>
          </p:cNvSpPr>
          <p:nvPr/>
        </p:nvSpPr>
        <p:spPr>
          <a:xfrm>
            <a:off x="459132" y="704968"/>
            <a:ext cx="5819976" cy="574501"/>
          </a:xfrm>
          <a:prstGeom prst="rect">
            <a:avLst/>
          </a:prstGeom>
        </p:spPr>
        <p:txBody>
          <a:bodyPr vert="horz" lIns="0" tIns="0" rIns="0" bIns="0" rtlCol="0" anchor="t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 cap="all" spc="200" baseline="0">
                <a:solidFill>
                  <a:srgbClr val="EA4F5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4000" dirty="0">
                <a:solidFill>
                  <a:srgbClr val="FFC000"/>
                </a:solidFill>
                <a:latin typeface="Arial" charset="0"/>
                <a:ea typeface="Arial" charset="0"/>
                <a:cs typeface="Arial" charset="0"/>
              </a:rPr>
              <a:t>Cross pollination</a:t>
            </a: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951E043F-4C53-2C5B-80AD-8D9DC366DE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100" y="327025"/>
            <a:ext cx="3734615" cy="377943"/>
          </a:xfrm>
        </p:spPr>
        <p:txBody>
          <a:bodyPr>
            <a:normAutofit fontScale="90000"/>
          </a:bodyPr>
          <a:lstStyle/>
          <a:p>
            <a:r>
              <a:rPr lang="en-US" sz="2800" dirty="0">
                <a:solidFill>
                  <a:srgbClr val="449F3B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3-5 Science</a:t>
            </a:r>
          </a:p>
        </p:txBody>
      </p:sp>
    </p:spTree>
    <p:extLst>
      <p:ext uri="{BB962C8B-B14F-4D97-AF65-F5344CB8AC3E}">
        <p14:creationId xmlns:p14="http://schemas.microsoft.com/office/powerpoint/2010/main" val="1994463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280603B-2757-E56C-E394-87B73B8836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3">
            <a:extLst>
              <a:ext uri="{FF2B5EF4-FFF2-40B4-BE49-F238E27FC236}">
                <a16:creationId xmlns:a16="http://schemas.microsoft.com/office/drawing/2014/main" id="{27239329-3FD3-EF27-7F82-2EC5F85160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6971" y="2485825"/>
            <a:ext cx="8518059" cy="905691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6132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What we are learning today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324106EA-37ED-FD3B-9B39-64A8D171A9DE}"/>
              </a:ext>
            </a:extLst>
          </p:cNvPr>
          <p:cNvSpPr txBox="1">
            <a:spLocks/>
          </p:cNvSpPr>
          <p:nvPr/>
        </p:nvSpPr>
        <p:spPr>
          <a:xfrm>
            <a:off x="3557639" y="3920690"/>
            <a:ext cx="5076721" cy="1749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800" dirty="0">
                <a:solidFill>
                  <a:schemeClr val="tx1"/>
                </a:solidFill>
              </a:rPr>
              <a:t>Let’s take a journey together and learn all about yellow squash in Florida!</a:t>
            </a:r>
          </a:p>
        </p:txBody>
      </p:sp>
    </p:spTree>
    <p:extLst>
      <p:ext uri="{BB962C8B-B14F-4D97-AF65-F5344CB8AC3E}">
        <p14:creationId xmlns:p14="http://schemas.microsoft.com/office/powerpoint/2010/main" val="29062030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BB7F393-0981-02D2-EBBB-B654B5715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907436" y="369374"/>
            <a:ext cx="4571206" cy="5915679"/>
          </a:xfrm>
          <a:prstGeom prst="rect">
            <a:avLst/>
          </a:prstGeom>
          <a:solidFill>
            <a:schemeClr val="bg1"/>
          </a:solidFill>
          <a:ln w="8890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19CB877-EAD8-BDC1-15D4-518D073A30BB}"/>
              </a:ext>
            </a:extLst>
          </p:cNvPr>
          <p:cNvSpPr txBox="1">
            <a:spLocks/>
          </p:cNvSpPr>
          <p:nvPr/>
        </p:nvSpPr>
        <p:spPr>
          <a:xfrm>
            <a:off x="434875" y="341227"/>
            <a:ext cx="4383310" cy="97018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Avenir Heavy"/>
                <a:ea typeface="+mj-ea"/>
                <a:cs typeface="Avenir Heavy"/>
              </a:defRPr>
            </a:lvl1pPr>
          </a:lstStyle>
          <a:p>
            <a:r>
              <a:rPr lang="en-US" sz="2500" spc="0" dirty="0">
                <a:solidFill>
                  <a:srgbClr val="7030A0"/>
                </a:solidFill>
                <a:latin typeface="Arial Black" pitchFamily="34" charset="0"/>
              </a:rPr>
              <a:t>3-5 language arts </a:t>
            </a:r>
            <a:br>
              <a:rPr lang="en-US" sz="36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Arial Black" pitchFamily="34" charset="0"/>
              </a:rPr>
            </a:br>
            <a:r>
              <a:rPr lang="en-US" sz="3600" cap="none" spc="0" dirty="0">
                <a:solidFill>
                  <a:srgbClr val="FFC000"/>
                </a:solidFill>
              </a:rPr>
              <a:t>CLOSE READING</a:t>
            </a:r>
          </a:p>
        </p:txBody>
      </p:sp>
    </p:spTree>
    <p:extLst>
      <p:ext uri="{BB962C8B-B14F-4D97-AF65-F5344CB8AC3E}">
        <p14:creationId xmlns:p14="http://schemas.microsoft.com/office/powerpoint/2010/main" val="289920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C4391F8-A36C-7E6A-F7A8-BB774BE576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Content Placeholder 14">
            <a:extLst>
              <a:ext uri="{FF2B5EF4-FFF2-40B4-BE49-F238E27FC236}">
                <a16:creationId xmlns:a16="http://schemas.microsoft.com/office/drawing/2014/main" id="{7C8E221A-E73E-2513-E903-7A97C17FF4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7816" y="1641232"/>
            <a:ext cx="6002215" cy="4067906"/>
          </a:xfrm>
        </p:spPr>
        <p:txBody>
          <a:bodyPr>
            <a:normAutofit/>
          </a:bodyPr>
          <a:lstStyle/>
          <a:p>
            <a:pPr>
              <a:spcBef>
                <a:spcPts val="1900"/>
              </a:spcBef>
              <a:buClr>
                <a:srgbClr val="006132"/>
              </a:buClr>
            </a:pP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Squash is a good source of potassium, which helps to control blood pressure. </a:t>
            </a:r>
          </a:p>
          <a:p>
            <a:pPr>
              <a:spcBef>
                <a:spcPts val="1900"/>
              </a:spcBef>
              <a:buClr>
                <a:srgbClr val="006132"/>
              </a:buClr>
            </a:pP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Potassium's primary functions in the body include regulating fluid balance and controlling the electrical activity of the heart and other muscles.</a:t>
            </a:r>
          </a:p>
        </p:txBody>
      </p:sp>
      <p:sp>
        <p:nvSpPr>
          <p:cNvPr id="12" name="Title 10">
            <a:extLst>
              <a:ext uri="{FF2B5EF4-FFF2-40B4-BE49-F238E27FC236}">
                <a16:creationId xmlns:a16="http://schemas.microsoft.com/office/drawing/2014/main" id="{1B875790-0B82-8486-75E6-9327B8414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7816" y="712238"/>
            <a:ext cx="4684146" cy="354012"/>
          </a:xfrm>
        </p:spPr>
        <p:txBody>
          <a:bodyPr/>
          <a:lstStyle/>
          <a:p>
            <a:r>
              <a:rPr lang="en-US" dirty="0">
                <a:solidFill>
                  <a:srgbClr val="FFC000"/>
                </a:solidFill>
                <a:latin typeface="Arial Black" pitchFamily="34" charset="0"/>
              </a:rPr>
              <a:t>NUTRITION NUGGET</a:t>
            </a:r>
          </a:p>
        </p:txBody>
      </p:sp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928EF429-9DD8-69BC-7798-AC385ACE4F1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b="2577"/>
          <a:stretch/>
        </p:blipFill>
        <p:spPr>
          <a:xfrm>
            <a:off x="9771962" y="4318640"/>
            <a:ext cx="2373213" cy="23120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9EB347A-F9A6-8DF0-6B09-2303863B7D4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723" b="4986"/>
          <a:stretch/>
        </p:blipFill>
        <p:spPr>
          <a:xfrm>
            <a:off x="0" y="1406771"/>
            <a:ext cx="4090703" cy="3848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2278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D1640EA-5F51-7FA0-1875-69732E4E44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07D95E17-A34D-EA24-1F90-6DE34845111A}"/>
              </a:ext>
            </a:extLst>
          </p:cNvPr>
          <p:cNvSpPr txBox="1">
            <a:spLocks/>
          </p:cNvSpPr>
          <p:nvPr/>
        </p:nvSpPr>
        <p:spPr>
          <a:xfrm>
            <a:off x="5701828" y="1334502"/>
            <a:ext cx="5224673" cy="439615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00000"/>
              </a:lnSpc>
              <a:spcBef>
                <a:spcPts val="1800"/>
              </a:spcBef>
              <a:buClr>
                <a:srgbClr val="006132"/>
              </a:buClr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Squash can be eaten raw, roasted, steamed or baked. </a:t>
            </a:r>
          </a:p>
          <a:p>
            <a:pPr marL="285750" indent="-285750">
              <a:lnSpc>
                <a:spcPct val="100000"/>
              </a:lnSpc>
              <a:spcBef>
                <a:spcPts val="1800"/>
              </a:spcBef>
              <a:buClr>
                <a:srgbClr val="006132"/>
              </a:buClr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diced squash to soups, stews or casseroles.</a:t>
            </a:r>
          </a:p>
          <a:p>
            <a:pPr marL="285750" indent="-285750">
              <a:lnSpc>
                <a:spcPct val="100000"/>
              </a:lnSpc>
              <a:spcBef>
                <a:spcPts val="1800"/>
              </a:spcBef>
              <a:buClr>
                <a:srgbClr val="006132"/>
              </a:buClr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slices of yellow squash in a stir-fry.</a:t>
            </a:r>
          </a:p>
          <a:p>
            <a:pPr marL="285750" indent="-285750">
              <a:lnSpc>
                <a:spcPct val="100000"/>
              </a:lnSpc>
              <a:spcBef>
                <a:spcPts val="1800"/>
              </a:spcBef>
              <a:buClr>
                <a:srgbClr val="006132"/>
              </a:buClr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Chop and add fresh summer </a:t>
            </a:r>
            <a:b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squash to leafy green or grain salads.</a:t>
            </a:r>
          </a:p>
          <a:p>
            <a:pPr marL="285750" indent="-285750">
              <a:lnSpc>
                <a:spcPct val="100000"/>
              </a:lnSpc>
              <a:spcBef>
                <a:spcPts val="1800"/>
              </a:spcBef>
              <a:buClr>
                <a:srgbClr val="006132"/>
              </a:buClr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make stuffed winter squash, cut off the top of the squash, remove the seeds, then stuff with vegetables and cooked grains and meats. Bake until the squash is tender.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B0FE34E-F5AB-05B9-8D95-94E189D5CB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06" y="1184031"/>
            <a:ext cx="5115379" cy="3414516"/>
          </a:xfrm>
          <a:prstGeom prst="rect">
            <a:avLst/>
          </a:prstGeom>
          <a:noFill/>
          <a:ln w="8890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A37AA8C-21BB-EE76-8468-53D98B58BCAE}"/>
              </a:ext>
            </a:extLst>
          </p:cNvPr>
          <p:cNvSpPr/>
          <p:nvPr/>
        </p:nvSpPr>
        <p:spPr>
          <a:xfrm>
            <a:off x="1572899" y="4855541"/>
            <a:ext cx="28991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rgbClr val="0061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 </a:t>
            </a:r>
            <a:r>
              <a:rPr lang="en-US" b="1" dirty="0">
                <a:solidFill>
                  <a:srgbClr val="006132"/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Fresh From Florida</a:t>
            </a:r>
            <a:r>
              <a:rPr lang="en-US" b="1" dirty="0">
                <a:solidFill>
                  <a:srgbClr val="0061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b="1" dirty="0">
                <a:solidFill>
                  <a:srgbClr val="00613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rgbClr val="0061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tasty recipes!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F94E9E5-3336-D3C4-D736-CE24E9FD8D59}"/>
              </a:ext>
            </a:extLst>
          </p:cNvPr>
          <p:cNvSpPr txBox="1"/>
          <p:nvPr/>
        </p:nvSpPr>
        <p:spPr>
          <a:xfrm>
            <a:off x="1145894" y="342262"/>
            <a:ext cx="853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6132"/>
                </a:solidFill>
                <a:latin typeface="Arial Black" charset="0"/>
                <a:ea typeface="Arial Black" charset="0"/>
                <a:cs typeface="Arial Black" charset="0"/>
              </a:rPr>
              <a:t>SERVING UP SUMMER SQUASH</a:t>
            </a:r>
          </a:p>
        </p:txBody>
      </p:sp>
    </p:spTree>
    <p:extLst>
      <p:ext uri="{BB962C8B-B14F-4D97-AF65-F5344CB8AC3E}">
        <p14:creationId xmlns:p14="http://schemas.microsoft.com/office/powerpoint/2010/main" val="25749241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52AFD06-A4DE-B134-D0D9-3959273034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3">
            <a:extLst>
              <a:ext uri="{FF2B5EF4-FFF2-40B4-BE49-F238E27FC236}">
                <a16:creationId xmlns:a16="http://schemas.microsoft.com/office/drawing/2014/main" id="{0FD3D8BE-7AA7-36FE-E5A7-2AB31899A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7198" y="804971"/>
            <a:ext cx="2704618" cy="354012"/>
          </a:xfrm>
        </p:spPr>
        <p:txBody>
          <a:bodyPr>
            <a:noAutofit/>
          </a:bodyPr>
          <a:lstStyle/>
          <a:p>
            <a:pPr algn="ctr"/>
            <a:r>
              <a:rPr lang="en-US" sz="4000" cap="none" spc="0" dirty="0">
                <a:solidFill>
                  <a:srgbClr val="FFC000"/>
                </a:solidFill>
                <a:latin typeface="Avenir Book"/>
                <a:cs typeface="Avenir Book"/>
              </a:rPr>
              <a:t>Squash!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09CEA6B9-15A0-CDBE-8AE6-A842343B2A9E}"/>
              </a:ext>
            </a:extLst>
          </p:cNvPr>
          <p:cNvSpPr txBox="1">
            <a:spLocks/>
          </p:cNvSpPr>
          <p:nvPr/>
        </p:nvSpPr>
        <p:spPr>
          <a:xfrm>
            <a:off x="7959507" y="3053930"/>
            <a:ext cx="3592390" cy="4873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Avenir Heavy"/>
                <a:ea typeface="+mj-ea"/>
                <a:cs typeface="Avenir Heavy"/>
              </a:defRPr>
            </a:lvl1pPr>
          </a:lstStyle>
          <a:p>
            <a:pPr algn="ctr"/>
            <a:r>
              <a:rPr lang="en-US" sz="4000" cap="none" spc="0" dirty="0">
                <a:solidFill>
                  <a:srgbClr val="FFC000"/>
                </a:solidFill>
                <a:latin typeface="Avenir Book"/>
                <a:cs typeface="Avenir Book"/>
              </a:rPr>
              <a:t>A zoo-</a:t>
            </a:r>
            <a:r>
              <a:rPr lang="en-US" sz="4000" cap="none" spc="0" dirty="0" err="1">
                <a:solidFill>
                  <a:srgbClr val="FFC000"/>
                </a:solidFill>
                <a:latin typeface="Avenir Book"/>
                <a:cs typeface="Avenir Book"/>
              </a:rPr>
              <a:t>chini</a:t>
            </a:r>
            <a:r>
              <a:rPr lang="en-US" sz="4000" cap="none" spc="0" dirty="0">
                <a:solidFill>
                  <a:srgbClr val="FFC000"/>
                </a:solidFill>
                <a:latin typeface="Avenir Book"/>
                <a:cs typeface="Avenir Book"/>
              </a:rPr>
              <a:t>!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3A6AA57-BF35-5778-6E68-6CC7A35C1818}"/>
              </a:ext>
            </a:extLst>
          </p:cNvPr>
          <p:cNvSpPr txBox="1">
            <a:spLocks/>
          </p:cNvSpPr>
          <p:nvPr/>
        </p:nvSpPr>
        <p:spPr>
          <a:xfrm>
            <a:off x="6006672" y="5491040"/>
            <a:ext cx="5920154" cy="55371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Avenir Heavy"/>
                <a:ea typeface="+mj-ea"/>
                <a:cs typeface="Avenir Heavy"/>
              </a:defRPr>
            </a:lvl1pPr>
          </a:lstStyle>
          <a:p>
            <a:pPr algn="ctr"/>
            <a:r>
              <a:rPr lang="en-US" sz="4000" cap="none" spc="0" dirty="0">
                <a:solidFill>
                  <a:srgbClr val="FFC000"/>
                </a:solidFill>
                <a:latin typeface="Avenir Book"/>
                <a:cs typeface="Avenir Book"/>
              </a:rPr>
              <a:t>With a pumpkin patch.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FB37BD-DFEF-BD20-5AA6-8EDD6353D6F8}"/>
              </a:ext>
            </a:extLst>
          </p:cNvPr>
          <p:cNvSpPr txBox="1">
            <a:spLocks/>
          </p:cNvSpPr>
          <p:nvPr/>
        </p:nvSpPr>
        <p:spPr>
          <a:xfrm>
            <a:off x="351909" y="259533"/>
            <a:ext cx="8117923" cy="5537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lvl="0" indent="-228600" algn="ctr" defTabSz="9144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defRPr/>
            </a:pPr>
            <a:r>
              <a:rPr lang="en-US" sz="3200" dirty="0">
                <a:solidFill>
                  <a:srgbClr val="006132"/>
                </a:solidFill>
                <a:latin typeface="Arial Black" pitchFamily="34" charset="0"/>
                <a:cs typeface="Avenir Heavy"/>
              </a:rPr>
              <a:t>What’s a pumpkin’s favorite sport? 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349D9CDC-75CD-F91C-D891-0154A19946CA}"/>
              </a:ext>
            </a:extLst>
          </p:cNvPr>
          <p:cNvSpPr txBox="1">
            <a:spLocks/>
          </p:cNvSpPr>
          <p:nvPr/>
        </p:nvSpPr>
        <p:spPr>
          <a:xfrm>
            <a:off x="1135767" y="2576417"/>
            <a:ext cx="9741809" cy="5537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lvl="0" indent="-228600" algn="ctr" defTabSz="9144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defRPr/>
            </a:pPr>
            <a:r>
              <a:rPr lang="en-US" sz="3200" dirty="0">
                <a:solidFill>
                  <a:srgbClr val="006132"/>
                </a:solidFill>
                <a:latin typeface="Arial Black" pitchFamily="34" charset="0"/>
                <a:cs typeface="Avenir Heavy"/>
              </a:rPr>
              <a:t>What vegetable likes looking at animals? 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95FA88E6-2E4B-1024-492D-1AFC7B62B0BD}"/>
              </a:ext>
            </a:extLst>
          </p:cNvPr>
          <p:cNvSpPr txBox="1">
            <a:spLocks/>
          </p:cNvSpPr>
          <p:nvPr/>
        </p:nvSpPr>
        <p:spPr>
          <a:xfrm>
            <a:off x="2914589" y="4979694"/>
            <a:ext cx="9012237" cy="3937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lvl="0" indent="-228600" algn="ctr" defTabSz="9144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defRPr/>
            </a:pPr>
            <a:r>
              <a:rPr lang="en-US" sz="3200" dirty="0">
                <a:solidFill>
                  <a:srgbClr val="006132"/>
                </a:solidFill>
                <a:latin typeface="Arial Black" pitchFamily="34" charset="0"/>
                <a:cs typeface="Avenir Heavy"/>
              </a:rPr>
              <a:t>How do you fix a cracked pumpkin? </a:t>
            </a:r>
          </a:p>
        </p:txBody>
      </p:sp>
    </p:spTree>
    <p:extLst>
      <p:ext uri="{BB962C8B-B14F-4D97-AF65-F5344CB8AC3E}">
        <p14:creationId xmlns:p14="http://schemas.microsoft.com/office/powerpoint/2010/main" val="20933032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0F3A714-F4DA-6A1B-3F92-257F65BBF6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9E911F5-7CE5-3D46-521F-705599E2B84E}"/>
              </a:ext>
            </a:extLst>
          </p:cNvPr>
          <p:cNvSpPr/>
          <p:nvPr/>
        </p:nvSpPr>
        <p:spPr>
          <a:xfrm>
            <a:off x="776993" y="458486"/>
            <a:ext cx="110148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dirty="0">
                <a:solidFill>
                  <a:srgbClr val="FFC000"/>
                </a:solidFill>
                <a:latin typeface="Arial Black" pitchFamily="34" charset="0"/>
                <a:cs typeface="Avenir Heavy"/>
              </a:rPr>
              <a:t>ADDITIONAL RESOURCES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D2FD250-FE21-84E3-C9B1-67E3C00439C3}"/>
              </a:ext>
            </a:extLst>
          </p:cNvPr>
          <p:cNvSpPr/>
          <p:nvPr/>
        </p:nvSpPr>
        <p:spPr>
          <a:xfrm>
            <a:off x="1029761" y="1720840"/>
            <a:ext cx="1013247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defRPr/>
            </a:pPr>
            <a:r>
              <a:rPr lang="en-US" sz="2400" dirty="0">
                <a:latin typeface="Arial" panose="020B0604020202020204" pitchFamily="34" charset="0"/>
                <a:cs typeface="Arial" pitchFamily="34" charset="0"/>
              </a:rPr>
              <a:t>Starting a school garden? </a:t>
            </a:r>
          </a:p>
          <a:p>
            <a:pPr lvl="0" algn="ctr" defTabSz="914400">
              <a:defRPr/>
            </a:pPr>
            <a:endParaRPr lang="en-US" sz="2400" dirty="0">
              <a:latin typeface="Arial" panose="020B0604020202020204" pitchFamily="34" charset="0"/>
              <a:cs typeface="Arial" pitchFamily="34" charset="0"/>
            </a:endParaRPr>
          </a:p>
          <a:p>
            <a:pPr lvl="0" algn="ctr" defTabSz="914400">
              <a:defRPr/>
            </a:pPr>
            <a:r>
              <a:rPr lang="en-US" sz="2400" dirty="0">
                <a:latin typeface="Arial" panose="020B0604020202020204" pitchFamily="34" charset="0"/>
                <a:cs typeface="Arial" pitchFamily="34" charset="0"/>
              </a:rPr>
              <a:t>Looking for additional teaching resources? </a:t>
            </a:r>
          </a:p>
          <a:p>
            <a:pPr lvl="0" algn="ctr" defTabSz="914400">
              <a:defRPr/>
            </a:pPr>
            <a:endParaRPr lang="en-US" sz="2400" dirty="0">
              <a:latin typeface="Arial" panose="020B0604020202020204" pitchFamily="34" charset="0"/>
              <a:cs typeface="Arial" pitchFamily="34" charset="0"/>
            </a:endParaRPr>
          </a:p>
          <a:p>
            <a:pPr lvl="0" algn="ctr" defTabSz="914400">
              <a:defRPr/>
            </a:pPr>
            <a:r>
              <a:rPr lang="en-US" sz="2400" dirty="0">
                <a:latin typeface="Arial" panose="020B0604020202020204" pitchFamily="34" charset="0"/>
                <a:cs typeface="Arial" pitchFamily="34" charset="0"/>
              </a:rPr>
              <a:t>Interested in grant opportunities or how to incorporate local commodities in your lunchroom? </a:t>
            </a:r>
          </a:p>
          <a:p>
            <a:pPr lvl="0" algn="ctr" defTabSz="914400">
              <a:defRPr/>
            </a:pPr>
            <a:endParaRPr lang="en-US" sz="2400" dirty="0">
              <a:latin typeface="Arial" panose="020B0604020202020204" pitchFamily="34" charset="0"/>
              <a:cs typeface="Arial" pitchFamily="34" charset="0"/>
            </a:endParaRPr>
          </a:p>
          <a:p>
            <a:pPr lvl="0" algn="ctr" defTabSz="914400">
              <a:defRPr/>
            </a:pPr>
            <a:r>
              <a:rPr lang="en-US" sz="2400" dirty="0">
                <a:latin typeface="Arial" panose="020B0604020202020204" pitchFamily="34" charset="0"/>
                <a:cs typeface="Arial" pitchFamily="34" charset="0"/>
              </a:rPr>
              <a:t>Head over to the </a:t>
            </a:r>
          </a:p>
          <a:p>
            <a:pPr lvl="0" algn="ctr" defTabSz="914400">
              <a:defRPr/>
            </a:pPr>
            <a:r>
              <a:rPr lang="en-US" sz="2400" b="1" dirty="0">
                <a:solidFill>
                  <a:srgbClr val="92D050"/>
                </a:solidFill>
                <a:latin typeface="Arial" panose="020B0604020202020204" pitchFamily="34" charset="0"/>
                <a:cs typeface="Arial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Florida Farm to School website</a:t>
            </a:r>
            <a:r>
              <a:rPr lang="en-US" sz="2400" dirty="0">
                <a:latin typeface="Arial" panose="020B0604020202020204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6177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54A7FF2-043D-DC8E-8458-36DAECA3E6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itle 7">
            <a:extLst>
              <a:ext uri="{FF2B5EF4-FFF2-40B4-BE49-F238E27FC236}">
                <a16:creationId xmlns:a16="http://schemas.microsoft.com/office/drawing/2014/main" id="{85D394E5-DFE2-50B0-51A4-57E4F04F4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100" y="713888"/>
            <a:ext cx="11036300" cy="35401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>
                <a:solidFill>
                  <a:srgbClr val="FFC000"/>
                </a:solidFill>
                <a:latin typeface="Arial Black" pitchFamily="34" charset="0"/>
              </a:rPr>
              <a:t>FUN FACTS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CDE1C5DC-711D-14AB-139D-4697691820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3570" y="1695115"/>
            <a:ext cx="5298830" cy="3563815"/>
          </a:xfrm>
        </p:spPr>
        <p:txBody>
          <a:bodyPr>
            <a:normAutofit/>
          </a:bodyPr>
          <a:lstStyle/>
          <a:p>
            <a:pPr marL="285750" lvl="0" indent="-285750">
              <a:spcBef>
                <a:spcPts val="1200"/>
              </a:spcBef>
              <a:buClr>
                <a:srgbClr val="006132"/>
              </a:buClr>
              <a:buFont typeface="Arial" pitchFamily="34" charset="0"/>
              <a:buChar char="•"/>
            </a:pP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Yellow squash is also known as a summer squash. </a:t>
            </a:r>
          </a:p>
          <a:p>
            <a:pPr marL="285750" lvl="0" indent="-285750">
              <a:spcBef>
                <a:spcPts val="1200"/>
              </a:spcBef>
              <a:buClr>
                <a:srgbClr val="006132"/>
              </a:buClr>
              <a:buFont typeface="Arial" pitchFamily="34" charset="0"/>
              <a:buChar char="•"/>
            </a:pP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Squash belong to the same family as melons and cucumbers. </a:t>
            </a:r>
          </a:p>
          <a:p>
            <a:pPr marL="285750" lvl="0" indent="-285750">
              <a:spcBef>
                <a:spcPts val="1200"/>
              </a:spcBef>
              <a:buClr>
                <a:srgbClr val="006132"/>
              </a:buClr>
              <a:buFont typeface="Arial" pitchFamily="34" charset="0"/>
              <a:buChar char="•"/>
            </a:pP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Eat yellow squash with the skin on! It is packed with vitamin C. </a:t>
            </a:r>
          </a:p>
          <a:p>
            <a:pPr marL="285750" lvl="0" indent="-285750">
              <a:spcBef>
                <a:spcPts val="1200"/>
              </a:spcBef>
              <a:buClr>
                <a:srgbClr val="006132"/>
              </a:buClr>
              <a:buFont typeface="Arial" pitchFamily="34" charset="0"/>
              <a:buChar char="•"/>
            </a:pP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Summer squash is picked by hand.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ABDC9F9-E538-1D5A-1C9D-2A797EB8FAE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00" y="1695115"/>
            <a:ext cx="5212080" cy="3467770"/>
          </a:xfrm>
          <a:prstGeom prst="rect">
            <a:avLst/>
          </a:prstGeom>
          <a:ln w="190500" cap="sq">
            <a:noFill/>
            <a:prstDash val="solid"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val="2468210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54EB472-8060-C7BD-F178-AA288AC4DB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itle 7">
            <a:extLst>
              <a:ext uri="{FF2B5EF4-FFF2-40B4-BE49-F238E27FC236}">
                <a16:creationId xmlns:a16="http://schemas.microsoft.com/office/drawing/2014/main" id="{F9605CFC-8BE1-C34D-81E9-F02BF4A97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649" y="501443"/>
            <a:ext cx="4595743" cy="1289739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solidFill>
                  <a:srgbClr val="FFC000"/>
                </a:solidFill>
                <a:latin typeface="Arial Black" pitchFamily="34" charset="0"/>
              </a:rPr>
              <a:t>Spot it on the map</a:t>
            </a:r>
          </a:p>
        </p:txBody>
      </p:sp>
      <p:sp>
        <p:nvSpPr>
          <p:cNvPr id="12" name="Content Placeholder 8">
            <a:extLst>
              <a:ext uri="{FF2B5EF4-FFF2-40B4-BE49-F238E27FC236}">
                <a16:creationId xmlns:a16="http://schemas.microsoft.com/office/drawing/2014/main" id="{5A81D9F6-4505-8E4E-7C20-003CC9845C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649" y="2517913"/>
            <a:ext cx="4290943" cy="3193774"/>
          </a:xfrm>
        </p:spPr>
        <p:txBody>
          <a:bodyPr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Florida is the second largest producer of squash in the nation.  </a:t>
            </a: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Most of Florida’s yellow squash production occurs in the south.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97C56BD-DE3E-3FFE-5874-1A2EC9F763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5726" y="0"/>
            <a:ext cx="6676274" cy="6676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974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F9B6195-03AF-38B8-5BAF-DFAB915969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itle 7">
            <a:extLst>
              <a:ext uri="{FF2B5EF4-FFF2-40B4-BE49-F238E27FC236}">
                <a16:creationId xmlns:a16="http://schemas.microsoft.com/office/drawing/2014/main" id="{9EA28B05-529D-913A-C716-906E2BF6D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2174" y="364968"/>
            <a:ext cx="6301154" cy="703394"/>
          </a:xfrm>
        </p:spPr>
        <p:txBody>
          <a:bodyPr>
            <a:normAutofit/>
          </a:bodyPr>
          <a:lstStyle/>
          <a:p>
            <a:pPr algn="ctr"/>
            <a:r>
              <a:rPr lang="en-US" sz="2200" dirty="0">
                <a:solidFill>
                  <a:srgbClr val="FFC000"/>
                </a:solidFill>
                <a:latin typeface="Arial Black" pitchFamily="34" charset="0"/>
              </a:rPr>
              <a:t>Have you tried a Florida yellow squash?</a:t>
            </a:r>
          </a:p>
        </p:txBody>
      </p:sp>
      <p:sp>
        <p:nvSpPr>
          <p:cNvPr id="13" name="Content Placeholder 8">
            <a:extLst>
              <a:ext uri="{FF2B5EF4-FFF2-40B4-BE49-F238E27FC236}">
                <a16:creationId xmlns:a16="http://schemas.microsoft.com/office/drawing/2014/main" id="{5E4D7B28-A14C-45F6-7E40-0E170F9172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1244" y="1496371"/>
            <a:ext cx="5498124" cy="2719754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  <a:buNone/>
            </a:pP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Florida yellow squash are planted in the fall and spring. </a:t>
            </a:r>
          </a:p>
          <a:p>
            <a:pPr marL="0" indent="0" algn="ctr"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  <a:buNone/>
            </a:pP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pPr marL="0" indent="0" algn="ctr"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  <a:buNone/>
            </a:pPr>
            <a:r>
              <a:rPr lang="en-US" sz="2800" b="1" dirty="0">
                <a:latin typeface="Arial" charset="0"/>
                <a:ea typeface="Arial" charset="0"/>
                <a:cs typeface="Arial" charset="0"/>
              </a:rPr>
              <a:t>They are available from September through July.</a:t>
            </a:r>
          </a:p>
        </p:txBody>
      </p:sp>
      <p:sp>
        <p:nvSpPr>
          <p:cNvPr id="14" name="Rounded Rectangular Callout 5">
            <a:extLst>
              <a:ext uri="{FF2B5EF4-FFF2-40B4-BE49-F238E27FC236}">
                <a16:creationId xmlns:a16="http://schemas.microsoft.com/office/drawing/2014/main" id="{CC73020B-0B69-7CD1-ACEA-06DF5DFABE26}"/>
              </a:ext>
            </a:extLst>
          </p:cNvPr>
          <p:cNvSpPr/>
          <p:nvPr/>
        </p:nvSpPr>
        <p:spPr>
          <a:xfrm>
            <a:off x="8287541" y="5031458"/>
            <a:ext cx="3448891" cy="796122"/>
          </a:xfrm>
          <a:prstGeom prst="wedgeRoundRectCallout">
            <a:avLst>
              <a:gd name="adj1" fmla="val -44447"/>
              <a:gd name="adj2" fmla="val 92877"/>
              <a:gd name="adj3" fmla="val 16667"/>
            </a:avLst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Look for this logo to find Florida-grown yellow squash!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2EDA629-44F4-7F0A-43EC-5C3364715C4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744" t="-8056" r="-2276" b="-6749"/>
          <a:stretch/>
        </p:blipFill>
        <p:spPr>
          <a:xfrm>
            <a:off x="5092649" y="4644134"/>
            <a:ext cx="3194892" cy="1570770"/>
          </a:xfrm>
          <a:prstGeom prst="round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947723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4EDAC1A-10BF-DBCF-065A-823E288D29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DF051A88-6762-26C0-CABE-CAAFDAE80A0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08970" y="2077485"/>
            <a:ext cx="5059297" cy="2934523"/>
          </a:xfrm>
          <a:noFill/>
          <a:ln>
            <a:noFill/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cap="none" spc="0" dirty="0">
                <a:latin typeface="Arial" pitchFamily="34" charset="0"/>
                <a:cs typeface="Arial" pitchFamily="34" charset="0"/>
              </a:rPr>
              <a:t>Lipman Produce</a:t>
            </a:r>
          </a:p>
          <a:p>
            <a:pPr marL="0" indent="0" algn="ctr">
              <a:buNone/>
            </a:pPr>
            <a:r>
              <a:rPr lang="en-US" sz="2800" b="1" cap="none" spc="0" dirty="0">
                <a:solidFill>
                  <a:srgbClr val="006132"/>
                </a:solidFill>
                <a:latin typeface="Arial" pitchFamily="34" charset="0"/>
                <a:cs typeface="Arial" pitchFamily="34" charset="0"/>
              </a:rPr>
              <a:t>Scott Rush</a:t>
            </a:r>
          </a:p>
          <a:p>
            <a:pPr marL="0" indent="0" algn="ctr">
              <a:buNone/>
            </a:pPr>
            <a:r>
              <a:rPr lang="en-US" sz="2000" b="0" cap="none" spc="0" dirty="0">
                <a:latin typeface="Arial" pitchFamily="34" charset="0"/>
                <a:cs typeface="Arial" pitchFamily="34" charset="0"/>
              </a:rPr>
              <a:t>Grows tomatoes, cucumbers, peppers, eggplant, potatoes, and yellow squash!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04FDFA1-DDF9-55E5-E91D-FD0126F65623}"/>
              </a:ext>
            </a:extLst>
          </p:cNvPr>
          <p:cNvSpPr txBox="1"/>
          <p:nvPr/>
        </p:nvSpPr>
        <p:spPr>
          <a:xfrm>
            <a:off x="5931882" y="5596440"/>
            <a:ext cx="5714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C000"/>
                </a:solidFill>
                <a:latin typeface="Avenir Next Demi Bold Italic"/>
                <a:cs typeface="Avenir Next Demi Bold Italic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Click here</a:t>
            </a:r>
            <a:r>
              <a:rPr lang="en-US" u="sng" dirty="0">
                <a:solidFill>
                  <a:srgbClr val="FFC000"/>
                </a:solidFill>
                <a:latin typeface="Avenir Next Demi Bold Italic"/>
                <a:cs typeface="Avenir Next Demi Bold Italic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Avenir Next Demi Bold Italic"/>
                <a:cs typeface="Avenir Next Demi Bold Italic"/>
              </a:rPr>
              <a:t>to learn more!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E2720D7-11F7-0A0E-2CC1-CCD0A74DD13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31882" y="1456267"/>
            <a:ext cx="5714757" cy="3945465"/>
          </a:xfrm>
          <a:prstGeom prst="rect">
            <a:avLst/>
          </a:prstGeom>
          <a:noFill/>
          <a:ln w="8890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F25AD857-1D5C-448E-D22F-35A7BC4986AC}"/>
              </a:ext>
            </a:extLst>
          </p:cNvPr>
          <p:cNvSpPr txBox="1">
            <a:spLocks/>
          </p:cNvSpPr>
          <p:nvPr/>
        </p:nvSpPr>
        <p:spPr>
          <a:xfrm>
            <a:off x="1079826" y="250336"/>
            <a:ext cx="10032341" cy="4041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 cap="all" spc="200" baseline="0">
                <a:solidFill>
                  <a:srgbClr val="EA4F5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sz="2800" dirty="0">
                <a:solidFill>
                  <a:srgbClr val="006132"/>
                </a:solidFill>
                <a:latin typeface="Arial Black" pitchFamily="34" charset="0"/>
              </a:rPr>
              <a:t>Meet a Florida squash farmer</a:t>
            </a:r>
          </a:p>
        </p:txBody>
      </p:sp>
    </p:spTree>
    <p:extLst>
      <p:ext uri="{BB962C8B-B14F-4D97-AF65-F5344CB8AC3E}">
        <p14:creationId xmlns:p14="http://schemas.microsoft.com/office/powerpoint/2010/main" val="20279893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6587D88-1380-1CA7-4D58-896A803FAE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61D0C87-8BC4-60DE-4825-4B1CE97408BD}"/>
              </a:ext>
            </a:extLst>
          </p:cNvPr>
          <p:cNvSpPr txBox="1"/>
          <p:nvPr/>
        </p:nvSpPr>
        <p:spPr>
          <a:xfrm>
            <a:off x="780045" y="1415640"/>
            <a:ext cx="701743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b="1" dirty="0">
                <a:solidFill>
                  <a:srgbClr val="FFC000"/>
                </a:solidFill>
                <a:latin typeface="Arial" charset="0"/>
                <a:ea typeface="Arial" charset="0"/>
                <a:cs typeface="Arial" charset="0"/>
              </a:rPr>
              <a:t>How did you get your start growing yellow squash?</a:t>
            </a:r>
          </a:p>
          <a:p>
            <a:pPr>
              <a:spcBef>
                <a:spcPts val="600"/>
              </a:spcBef>
            </a:pPr>
            <a:r>
              <a:rPr lang="en-US" dirty="0">
                <a:latin typeface="Arial" charset="0"/>
                <a:ea typeface="Arial" charset="0"/>
                <a:cs typeface="Arial" charset="0"/>
              </a:rPr>
              <a:t>“Yellow squash has always been a part of the crops that </a:t>
            </a:r>
            <a:r>
              <a:rPr lang="en-US" dirty="0" err="1">
                <a:latin typeface="Arial" charset="0"/>
                <a:ea typeface="Arial" charset="0"/>
                <a:cs typeface="Arial" charset="0"/>
              </a:rPr>
              <a:t>Lipman</a:t>
            </a:r>
            <a:r>
              <a:rPr lang="en-US" dirty="0">
                <a:latin typeface="Arial" charset="0"/>
                <a:ea typeface="Arial" charset="0"/>
                <a:cs typeface="Arial" charset="0"/>
              </a:rPr>
              <a:t> grows. I have been involved in the growing of it for 20 years.”</a:t>
            </a:r>
          </a:p>
          <a:p>
            <a:pPr>
              <a:spcBef>
                <a:spcPts val="600"/>
              </a:spcBef>
            </a:pPr>
            <a:endParaRPr lang="en-US" sz="900" dirty="0">
              <a:latin typeface="Arial" charset="0"/>
              <a:ea typeface="Arial" charset="0"/>
              <a:cs typeface="Arial" charset="0"/>
            </a:endParaRPr>
          </a:p>
          <a:p>
            <a:pPr>
              <a:spcBef>
                <a:spcPts val="600"/>
              </a:spcBef>
            </a:pPr>
            <a:r>
              <a:rPr lang="en-US" sz="2800" b="1" dirty="0">
                <a:solidFill>
                  <a:srgbClr val="FFC000"/>
                </a:solidFill>
                <a:latin typeface="Arial" charset="0"/>
                <a:ea typeface="Arial" charset="0"/>
                <a:cs typeface="Arial" charset="0"/>
              </a:rPr>
              <a:t>In what ways was agriculture a part of your life growing up?</a:t>
            </a:r>
          </a:p>
          <a:p>
            <a:pPr>
              <a:spcBef>
                <a:spcPts val="600"/>
              </a:spcBef>
            </a:pPr>
            <a:r>
              <a:rPr lang="en-US" dirty="0">
                <a:latin typeface="Arial" charset="0"/>
                <a:ea typeface="Arial" charset="0"/>
                <a:cs typeface="Arial" charset="0"/>
              </a:rPr>
              <a:t>“I started coming to the farm when I was 2 years old. My first memories out here are as a child swimming and fishing in the canals here.”</a:t>
            </a: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22C8B5CA-F76E-45B5-B68A-8AD12DFA73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09627" y="1329388"/>
            <a:ext cx="3746079" cy="3992437"/>
          </a:xfrm>
          <a:prstGeom prst="rect">
            <a:avLst/>
          </a:prstGeom>
          <a:noFill/>
          <a:ln w="8890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61B9F90C-A10E-E25F-E9BE-2D77B2DFEFA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714982" y="190721"/>
            <a:ext cx="8762035" cy="515334"/>
          </a:xfrm>
        </p:spPr>
        <p:txBody>
          <a:bodyPr>
            <a:noAutofit/>
          </a:bodyPr>
          <a:lstStyle/>
          <a:p>
            <a:pPr algn="ctr"/>
            <a:r>
              <a:rPr lang="en-US" sz="2800" b="1" dirty="0">
                <a:solidFill>
                  <a:srgbClr val="006132"/>
                </a:solidFill>
                <a:latin typeface="Arial Black" pitchFamily="34" charset="0"/>
              </a:rPr>
              <a:t>FARMER INTERVIEW</a:t>
            </a:r>
          </a:p>
        </p:txBody>
      </p:sp>
    </p:spTree>
    <p:extLst>
      <p:ext uri="{BB962C8B-B14F-4D97-AF65-F5344CB8AC3E}">
        <p14:creationId xmlns:p14="http://schemas.microsoft.com/office/powerpoint/2010/main" val="4046991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3AAB4EF-198C-3944-918E-014D57C9F0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8EE126C-4CA3-DD52-B1C7-DE89AC6CC792}"/>
              </a:ext>
            </a:extLst>
          </p:cNvPr>
          <p:cNvSpPr txBox="1"/>
          <p:nvPr/>
        </p:nvSpPr>
        <p:spPr>
          <a:xfrm>
            <a:off x="939679" y="1757992"/>
            <a:ext cx="5882707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b="1" dirty="0">
                <a:solidFill>
                  <a:srgbClr val="FFC000"/>
                </a:solidFill>
                <a:latin typeface="Arial" charset="0"/>
                <a:ea typeface="Arial" charset="0"/>
                <a:cs typeface="Arial" charset="0"/>
              </a:rPr>
              <a:t>When is the best time of year to eat Florida yellow squash?</a:t>
            </a:r>
          </a:p>
          <a:p>
            <a:pPr>
              <a:spcBef>
                <a:spcPts val="600"/>
              </a:spcBef>
            </a:pPr>
            <a:r>
              <a:rPr lang="en-US" dirty="0">
                <a:latin typeface="Arial" charset="0"/>
                <a:ea typeface="Arial" charset="0"/>
                <a:cs typeface="Arial" charset="0"/>
              </a:rPr>
              <a:t>““Going into the spring of the year, it is very hard to grow during the winter.”</a:t>
            </a:r>
          </a:p>
          <a:p>
            <a:pPr>
              <a:spcBef>
                <a:spcPts val="600"/>
              </a:spcBef>
            </a:pPr>
            <a:endParaRPr lang="en-US" sz="1200" dirty="0">
              <a:latin typeface="Arial" charset="0"/>
              <a:ea typeface="Arial" charset="0"/>
              <a:cs typeface="Arial" charset="0"/>
            </a:endParaRPr>
          </a:p>
          <a:p>
            <a:pPr>
              <a:spcBef>
                <a:spcPts val="600"/>
              </a:spcBef>
            </a:pPr>
            <a:r>
              <a:rPr lang="en-US" sz="2400" b="1" dirty="0">
                <a:solidFill>
                  <a:srgbClr val="FFC000"/>
                </a:solidFill>
                <a:latin typeface="Arial" charset="0"/>
                <a:ea typeface="Arial" charset="0"/>
                <a:cs typeface="Arial" charset="0"/>
              </a:rPr>
              <a:t>Any fun squash facts?</a:t>
            </a:r>
          </a:p>
          <a:p>
            <a:pPr>
              <a:spcBef>
                <a:spcPts val="600"/>
              </a:spcBef>
            </a:pPr>
            <a:r>
              <a:rPr lang="en-US" dirty="0">
                <a:latin typeface="Arial" charset="0"/>
                <a:ea typeface="Arial" charset="0"/>
                <a:cs typeface="Arial" charset="0"/>
              </a:rPr>
              <a:t>““The squash can double in size every day under the right weather.”</a:t>
            </a:r>
          </a:p>
        </p:txBody>
      </p:sp>
      <p:pic>
        <p:nvPicPr>
          <p:cNvPr id="12" name="Picture 11" descr="A yellow flower with green leaves&#10;&#10;Description automatically generated with low confidence">
            <a:extLst>
              <a:ext uri="{FF2B5EF4-FFF2-40B4-BE49-F238E27FC236}">
                <a16:creationId xmlns:a16="http://schemas.microsoft.com/office/drawing/2014/main" id="{BEBD2999-A7ED-AEE0-316A-40F192CAD5F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96453" y="752354"/>
            <a:ext cx="4295546" cy="591807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3A57FE1-D252-6B0B-B7D2-9D38211330E0}"/>
              </a:ext>
            </a:extLst>
          </p:cNvPr>
          <p:cNvSpPr txBox="1">
            <a:spLocks/>
          </p:cNvSpPr>
          <p:nvPr/>
        </p:nvSpPr>
        <p:spPr>
          <a:xfrm>
            <a:off x="1714982" y="190721"/>
            <a:ext cx="8762035" cy="51533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Avenir Heavy"/>
                <a:ea typeface="+mj-ea"/>
                <a:cs typeface="Avenir Heavy"/>
              </a:defRPr>
            </a:lvl1pPr>
          </a:lstStyle>
          <a:p>
            <a:pPr algn="ctr"/>
            <a:r>
              <a:rPr lang="en-US" sz="2800" b="1" dirty="0">
                <a:solidFill>
                  <a:srgbClr val="006132"/>
                </a:solidFill>
                <a:latin typeface="Arial Black" pitchFamily="34" charset="0"/>
              </a:rPr>
              <a:t>FARMER INTERVIEW</a:t>
            </a:r>
          </a:p>
        </p:txBody>
      </p:sp>
    </p:spTree>
    <p:extLst>
      <p:ext uri="{BB962C8B-B14F-4D97-AF65-F5344CB8AC3E}">
        <p14:creationId xmlns:p14="http://schemas.microsoft.com/office/powerpoint/2010/main" val="9676494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9A03BE5-DCBA-856C-F1F9-C9E2769AD3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44C8D00E-CCE3-87D7-C817-5E7D4270B4C9}"/>
              </a:ext>
            </a:extLst>
          </p:cNvPr>
          <p:cNvSpPr/>
          <p:nvPr/>
        </p:nvSpPr>
        <p:spPr>
          <a:xfrm>
            <a:off x="5034709" y="0"/>
            <a:ext cx="7157292" cy="6654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itle 7">
            <a:extLst>
              <a:ext uri="{FF2B5EF4-FFF2-40B4-BE49-F238E27FC236}">
                <a16:creationId xmlns:a16="http://schemas.microsoft.com/office/drawing/2014/main" id="{56584F42-AA16-6B66-70B6-2D943FF0F4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657" y="535999"/>
            <a:ext cx="4036701" cy="417947"/>
          </a:xfrm>
        </p:spPr>
        <p:txBody>
          <a:bodyPr/>
          <a:lstStyle/>
          <a:p>
            <a:r>
              <a:rPr lang="en-US" dirty="0">
                <a:solidFill>
                  <a:srgbClr val="FFC000"/>
                </a:solidFill>
                <a:latin typeface="Arial Black" pitchFamily="34" charset="0"/>
              </a:rPr>
              <a:t>Types of squash</a:t>
            </a:r>
          </a:p>
        </p:txBody>
      </p:sp>
      <p:sp>
        <p:nvSpPr>
          <p:cNvPr id="24" name="Content Placeholder 11">
            <a:extLst>
              <a:ext uri="{FF2B5EF4-FFF2-40B4-BE49-F238E27FC236}">
                <a16:creationId xmlns:a16="http://schemas.microsoft.com/office/drawing/2014/main" id="{BE4E035C-6755-6557-3CE8-0F936DDD03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657" y="1474848"/>
            <a:ext cx="3952144" cy="3704491"/>
          </a:xfrm>
        </p:spPr>
        <p:txBody>
          <a:bodyPr>
            <a:noAutofit/>
          </a:bodyPr>
          <a:lstStyle/>
          <a:p>
            <a:pPr marL="0" lvl="0" indent="0"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  <a:buNone/>
            </a:pPr>
            <a:r>
              <a:rPr lang="en-US" sz="2800" b="1" dirty="0">
                <a:latin typeface="Arial" charset="0"/>
                <a:ea typeface="Arial" charset="0"/>
                <a:cs typeface="Arial" charset="0"/>
              </a:rPr>
              <a:t>Yellow squash, butternut squash, zucchini, spaghetti squash, acorn squash and pumpkin.</a:t>
            </a:r>
            <a:br>
              <a:rPr lang="en-US" sz="2400" b="1" dirty="0">
                <a:latin typeface="Arial" charset="0"/>
                <a:ea typeface="Arial" charset="0"/>
                <a:cs typeface="Arial" charset="0"/>
              </a:rPr>
            </a:br>
            <a:endParaRPr lang="en-US" sz="2400" b="1" dirty="0">
              <a:latin typeface="Arial" charset="0"/>
              <a:ea typeface="Arial" charset="0"/>
              <a:cs typeface="Arial" charset="0"/>
            </a:endParaRPr>
          </a:p>
          <a:p>
            <a:pPr marL="0" lvl="0" indent="0"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  <a:buNone/>
            </a:pP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Can you think of other types of squash?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5B67F66-09EB-5C1E-9CF6-E90F8D732FD1}"/>
              </a:ext>
            </a:extLst>
          </p:cNvPr>
          <p:cNvSpPr txBox="1"/>
          <p:nvPr/>
        </p:nvSpPr>
        <p:spPr>
          <a:xfrm>
            <a:off x="5695263" y="2527090"/>
            <a:ext cx="17728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C000"/>
                </a:solidFill>
                <a:latin typeface="Arial Black" pitchFamily="34" charset="0"/>
              </a:rPr>
              <a:t>Yellow Squash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3B49230-6EEA-C279-88AC-D470F375B4C2}"/>
              </a:ext>
            </a:extLst>
          </p:cNvPr>
          <p:cNvSpPr txBox="1"/>
          <p:nvPr/>
        </p:nvSpPr>
        <p:spPr>
          <a:xfrm>
            <a:off x="10190662" y="2530109"/>
            <a:ext cx="1640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C000"/>
                </a:solidFill>
                <a:latin typeface="Arial Black" pitchFamily="34" charset="0"/>
              </a:rPr>
              <a:t>Zucchini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4AEA6F5-12A3-CE15-7EE1-4DF045389554}"/>
              </a:ext>
            </a:extLst>
          </p:cNvPr>
          <p:cNvSpPr txBox="1"/>
          <p:nvPr/>
        </p:nvSpPr>
        <p:spPr>
          <a:xfrm>
            <a:off x="8044690" y="2530109"/>
            <a:ext cx="14131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C000"/>
                </a:solidFill>
                <a:latin typeface="Arial Black" pitchFamily="34" charset="0"/>
              </a:rPr>
              <a:t>Butternut Squash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15988E4-FA21-2940-E827-4B04B30E81B4}"/>
              </a:ext>
            </a:extLst>
          </p:cNvPr>
          <p:cNvSpPr txBox="1"/>
          <p:nvPr/>
        </p:nvSpPr>
        <p:spPr>
          <a:xfrm>
            <a:off x="5817073" y="5439091"/>
            <a:ext cx="14131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C000"/>
                </a:solidFill>
                <a:latin typeface="Arial Black" pitchFamily="34" charset="0"/>
              </a:rPr>
              <a:t>Spaghetti Squash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9889B43-AC4E-61CE-75D1-5A6622CE0FC9}"/>
              </a:ext>
            </a:extLst>
          </p:cNvPr>
          <p:cNvSpPr txBox="1"/>
          <p:nvPr/>
        </p:nvSpPr>
        <p:spPr>
          <a:xfrm>
            <a:off x="10179772" y="5442110"/>
            <a:ext cx="1640774" cy="369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C000"/>
                </a:solidFill>
                <a:latin typeface="Arial Black" pitchFamily="34" charset="0"/>
              </a:rPr>
              <a:t>Pumpkin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B338C85-BAEA-B5DA-0689-355D81D1AD3C}"/>
              </a:ext>
            </a:extLst>
          </p:cNvPr>
          <p:cNvSpPr txBox="1"/>
          <p:nvPr/>
        </p:nvSpPr>
        <p:spPr>
          <a:xfrm>
            <a:off x="7671432" y="5442110"/>
            <a:ext cx="2198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C000"/>
                </a:solidFill>
                <a:latin typeface="Arial Black" pitchFamily="34" charset="0"/>
              </a:rPr>
              <a:t>Acorn </a:t>
            </a:r>
            <a:br>
              <a:rPr lang="en-US" dirty="0">
                <a:solidFill>
                  <a:srgbClr val="FFC000"/>
                </a:solidFill>
                <a:latin typeface="Arial Black" pitchFamily="34" charset="0"/>
              </a:rPr>
            </a:br>
            <a:r>
              <a:rPr lang="en-US" dirty="0">
                <a:solidFill>
                  <a:srgbClr val="FFC000"/>
                </a:solidFill>
                <a:latin typeface="Arial Black" pitchFamily="34" charset="0"/>
              </a:rPr>
              <a:t>Squash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9FAF2000-2961-F725-7D84-DC90026622D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1482" y="3673680"/>
            <a:ext cx="2135781" cy="170862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3AB8BD30-E0C7-CD62-707F-CBA394CC1BF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8981" y="3915300"/>
            <a:ext cx="1974268" cy="1372774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E2849822-DEBA-B113-1D5B-68814B0F9DA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3130" y="744973"/>
            <a:ext cx="2258216" cy="164097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6FFF40A-8702-E62F-13CB-99A56D13902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6273" y="3772882"/>
            <a:ext cx="1890837" cy="151519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45BEB58-DB93-BF3E-82DD-8E481E778B0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4916" y="996039"/>
            <a:ext cx="2312995" cy="148802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DA775E0-037A-91DD-9016-914109821C1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9373" y="1008064"/>
            <a:ext cx="2103797" cy="134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914802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haredContentType xmlns="Microsoft.SharePoint.Taxonomy.ContentTypeSync" SourceId="0ce2ccbd-e98b-40c7-b37a-730b965eff4c" ContentTypeId="0x010100D33A1EDB640DCA48B78E86B83249CD91" PreviousValue="false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9cb2b0-926c-4eba-8e4a-de87571ecc8d" xsi:nil="true"/>
    <fcbc10e3ae62436582ca3e68a6350284 xmlns="d89cb2b0-926c-4eba-8e4a-de87571ecc8d">
      <Terms xmlns="http://schemas.microsoft.com/office/infopath/2007/PartnerControls"/>
    </fcbc10e3ae62436582ca3e68a6350284>
    <fd3a56ea09924bb598a3fa99cfe3380e xmlns="d89cb2b0-926c-4eba-8e4a-de87571ecc8d">
      <Terms xmlns="http://schemas.microsoft.com/office/infopath/2007/PartnerControls"/>
    </fd3a56ea09924bb598a3fa99cfe3380e>
    <c2b9d7a7afc94cbc843d56b0cc8d2f4f xmlns="d89cb2b0-926c-4eba-8e4a-de87571ecc8d">
      <Terms xmlns="http://schemas.microsoft.com/office/infopath/2007/PartnerControls"/>
    </c2b9d7a7afc94cbc843d56b0cc8d2f4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Moore_Doc" ma:contentTypeID="0x010100D33A1EDB640DCA48B78E86B83249CD9100E1DA9B0D74EF844B984552015F84E79D" ma:contentTypeVersion="51" ma:contentTypeDescription="" ma:contentTypeScope="" ma:versionID="0b3c223b7931070556dfde4715778cc0">
  <xsd:schema xmlns:xsd="http://www.w3.org/2001/XMLSchema" xmlns:xs="http://www.w3.org/2001/XMLSchema" xmlns:p="http://schemas.microsoft.com/office/2006/metadata/properties" xmlns:ns2="d89cb2b0-926c-4eba-8e4a-de87571ecc8d" targetNamespace="http://schemas.microsoft.com/office/2006/metadata/properties" ma:root="true" ma:fieldsID="40dac33b05a18407c1fc07b6b9c86fde" ns2:_="">
    <xsd:import namespace="d89cb2b0-926c-4eba-8e4a-de87571ecc8d"/>
    <xsd:element name="properties">
      <xsd:complexType>
        <xsd:sequence>
          <xsd:element name="documentManagement">
            <xsd:complexType>
              <xsd:all>
                <xsd:element ref="ns2:c2b9d7a7afc94cbc843d56b0cc8d2f4f" minOccurs="0"/>
                <xsd:element ref="ns2:TaxCatchAll" minOccurs="0"/>
                <xsd:element ref="ns2:TaxCatchAllLabel" minOccurs="0"/>
                <xsd:element ref="ns2:fd3a56ea09924bb598a3fa99cfe3380e" minOccurs="0"/>
                <xsd:element ref="ns2:fcbc10e3ae62436582ca3e68a6350284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9cb2b0-926c-4eba-8e4a-de87571ecc8d" elementFormDefault="qualified">
    <xsd:import namespace="http://schemas.microsoft.com/office/2006/documentManagement/types"/>
    <xsd:import namespace="http://schemas.microsoft.com/office/infopath/2007/PartnerControls"/>
    <xsd:element name="c2b9d7a7afc94cbc843d56b0cc8d2f4f" ma:index="8" nillable="true" ma:taxonomy="true" ma:internalName="c2b9d7a7afc94cbc843d56b0cc8d2f4f" ma:taxonomyFieldName="Clients" ma:displayName="Client" ma:default="" ma:fieldId="{c2b9d7a7-afc9-4cbc-843d-56b0cc8d2f4f}" ma:taxonomyMulti="true" ma:sspId="0ce2ccbd-e98b-40c7-b37a-730b965eff4c" ma:termSetId="d064d9b3-e8a0-4ac3-b49c-7d29c5721557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73f37552-9357-46cd-a134-b2343c3f5578}" ma:internalName="TaxCatchAll" ma:showField="CatchAllData" ma:web="3aec77b9-7c1e-4eed-aa4a-3bdaf8edbb8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73f37552-9357-46cd-a134-b2343c3f5578}" ma:internalName="TaxCatchAllLabel" ma:readOnly="true" ma:showField="CatchAllDataLabel" ma:web="3aec77b9-7c1e-4eed-aa4a-3bdaf8edbb8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fd3a56ea09924bb598a3fa99cfe3380e" ma:index="12" nillable="true" ma:taxonomy="true" ma:internalName="fd3a56ea09924bb598a3fa99cfe3380e" ma:taxonomyFieldName="Tasks" ma:displayName="Implementation" ma:default="" ma:fieldId="{fd3a56ea-0992-4bb5-98a3-fa99cfe3380e}" ma:taxonomyMulti="true" ma:sspId="0ce2ccbd-e98b-40c7-b37a-730b965eff4c" ma:termSetId="173a5504-dcd9-4388-bc93-cc1181f2343f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fcbc10e3ae62436582ca3e68a6350284" ma:index="14" nillable="true" ma:taxonomy="true" ma:internalName="fcbc10e3ae62436582ca3e68a6350284" ma:taxonomyFieldName="Feeder_Firm" ma:displayName="Feeder_Firm" ma:default="" ma:fieldId="{fcbc10e3-ae62-4365-82ca-3e68a6350284}" ma:sspId="0ce2ccbd-e98b-40c7-b37a-730b965eff4c" ma:termSetId="a7586230-b234-4585-8b0e-e21a758d973b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70D5E26-8A4E-4787-ABB2-E4DE9B841C1F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88EFABF9-308F-46B2-8A18-3D92ED2D7CE1}">
  <ds:schemaRefs>
    <ds:schemaRef ds:uri="http://schemas.microsoft.com/office/2006/metadata/properties"/>
    <ds:schemaRef ds:uri="http://schemas.microsoft.com/office/infopath/2007/PartnerControls"/>
    <ds:schemaRef ds:uri="d89cb2b0-926c-4eba-8e4a-de87571ecc8d"/>
  </ds:schemaRefs>
</ds:datastoreItem>
</file>

<file path=customXml/itemProps3.xml><?xml version="1.0" encoding="utf-8"?>
<ds:datastoreItem xmlns:ds="http://schemas.openxmlformats.org/officeDocument/2006/customXml" ds:itemID="{A658FDE5-D38E-4799-8697-B75A65E2FDF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7B21B92-3104-4470-843B-54AF7F22BF0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89cb2b0-926c-4eba-8e4a-de87571ecc8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TM10001106[[fn=Badge]]</Template>
  <TotalTime>20073</TotalTime>
  <Words>862</Words>
  <Application>Microsoft Macintosh PowerPoint</Application>
  <PresentationFormat>Widescreen</PresentationFormat>
  <Paragraphs>163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5" baseType="lpstr">
      <vt:lpstr>Adobe Garamond Pro</vt:lpstr>
      <vt:lpstr>Arial</vt:lpstr>
      <vt:lpstr>Arial Black</vt:lpstr>
      <vt:lpstr>Arial Narrow</vt:lpstr>
      <vt:lpstr>Avenir Book</vt:lpstr>
      <vt:lpstr>Avenir Heavy</vt:lpstr>
      <vt:lpstr>Avenir Next Demi Bold</vt:lpstr>
      <vt:lpstr>Avenir Next Demi Bold Italic</vt:lpstr>
      <vt:lpstr>Calibri</vt:lpstr>
      <vt:lpstr>Gill Sans MT</vt:lpstr>
      <vt:lpstr>Badge</vt:lpstr>
      <vt:lpstr>Yellow Squash</vt:lpstr>
      <vt:lpstr>What we are learning today</vt:lpstr>
      <vt:lpstr>FUN FACTS</vt:lpstr>
      <vt:lpstr>Spot it on the map</vt:lpstr>
      <vt:lpstr>Have you tried a Florida yellow squash?</vt:lpstr>
      <vt:lpstr>PowerPoint Presentation</vt:lpstr>
      <vt:lpstr>FARMER INTERVIEW</vt:lpstr>
      <vt:lpstr>PowerPoint Presentation</vt:lpstr>
      <vt:lpstr>Types of squash</vt:lpstr>
      <vt:lpstr>Did You Know? </vt:lpstr>
      <vt:lpstr>PARTS OF A SQUASH PLANT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3-5 Science</vt:lpstr>
      <vt:lpstr>3-5 Science</vt:lpstr>
      <vt:lpstr>PowerPoint Presentation</vt:lpstr>
      <vt:lpstr>NUTRITION NUGGET</vt:lpstr>
      <vt:lpstr>PowerPoint Presentation</vt:lpstr>
      <vt:lpstr>Squash!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HOM Tomato PPT K-2</dc:title>
  <dc:creator>Rachel Shaffer;Hatakka, Kristi</dc:creator>
  <cp:lastModifiedBy>Selby Proctor</cp:lastModifiedBy>
  <cp:revision>351</cp:revision>
  <dcterms:created xsi:type="dcterms:W3CDTF">2016-08-25T17:43:54Z</dcterms:created>
  <dcterms:modified xsi:type="dcterms:W3CDTF">2025-08-01T11:02:37Z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0x01010034E71B123DFF9B4DAF14ED6606B4F2D9</vt:lpwstr>
  </property>
</Properties>
</file>